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5.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6.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7.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8.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9.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notesSlides/notesSlide18.xml" ContentType="application/vnd.openxmlformats-officedocument.presentationml.notesSlid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19.xml" ContentType="application/vnd.openxmlformats-officedocument.presentationml.notesSlid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23.xml" ContentType="application/vnd.openxmlformats-officedocument.presentationml.notesSlid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notesSlides/notesSlide24.xml" ContentType="application/vnd.openxmlformats-officedocument.presentationml.notesSlid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notesSlides/notesSlide32.xml" ContentType="application/vnd.openxmlformats-officedocument.presentationml.notesSlid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notesSlides/notesSlide33.xml" ContentType="application/vnd.openxmlformats-officedocument.presentationml.notesSlid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notesSlides/notesSlide34.xml" ContentType="application/vnd.openxmlformats-officedocument.presentationml.notesSlid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notesSlides/notesSlide35.xml" ContentType="application/vnd.openxmlformats-officedocument.presentationml.notesSlid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notesSlides/notesSlide36.xml" ContentType="application/vnd.openxmlformats-officedocument.presentationml.notesSlide+xml"/>
  <Override PartName="/ppt/charts/chart24.xml" ContentType="application/vnd.openxmlformats-officedocument.drawingml.chart+xml"/>
  <Override PartName="/ppt/charts/chart25.xml" ContentType="application/vnd.openxmlformats-officedocument.drawingml.chart+xml"/>
  <Override PartName="/ppt/theme/themeOverride1.xml" ContentType="application/vnd.openxmlformats-officedocument.themeOverr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autoCompressPictures="0">
  <p:sldMasterIdLst>
    <p:sldMasterId id="2147483660" r:id="rId8"/>
  </p:sldMasterIdLst>
  <p:notesMasterIdLst>
    <p:notesMasterId r:id="rId51"/>
  </p:notesMasterIdLst>
  <p:handoutMasterIdLst>
    <p:handoutMasterId r:id="rId52"/>
  </p:handoutMasterIdLst>
  <p:sldIdLst>
    <p:sldId id="310" r:id="rId9"/>
    <p:sldId id="317" r:id="rId10"/>
    <p:sldId id="331" r:id="rId11"/>
    <p:sldId id="332" r:id="rId12"/>
    <p:sldId id="333" r:id="rId13"/>
    <p:sldId id="334" r:id="rId14"/>
    <p:sldId id="335" r:id="rId15"/>
    <p:sldId id="336" r:id="rId16"/>
    <p:sldId id="337" r:id="rId17"/>
    <p:sldId id="343" r:id="rId18"/>
    <p:sldId id="342" r:id="rId19"/>
    <p:sldId id="344" r:id="rId20"/>
    <p:sldId id="345" r:id="rId21"/>
    <p:sldId id="346" r:id="rId22"/>
    <p:sldId id="347" r:id="rId23"/>
    <p:sldId id="349" r:id="rId24"/>
    <p:sldId id="350" r:id="rId25"/>
    <p:sldId id="351" r:id="rId26"/>
    <p:sldId id="352" r:id="rId27"/>
    <p:sldId id="353" r:id="rId28"/>
    <p:sldId id="378" r:id="rId29"/>
    <p:sldId id="355" r:id="rId30"/>
    <p:sldId id="375" r:id="rId31"/>
    <p:sldId id="380" r:id="rId32"/>
    <p:sldId id="368" r:id="rId33"/>
    <p:sldId id="360" r:id="rId34"/>
    <p:sldId id="367" r:id="rId35"/>
    <p:sldId id="366" r:id="rId36"/>
    <p:sldId id="371" r:id="rId37"/>
    <p:sldId id="372" r:id="rId38"/>
    <p:sldId id="373" r:id="rId39"/>
    <p:sldId id="374" r:id="rId40"/>
    <p:sldId id="369" r:id="rId41"/>
    <p:sldId id="370" r:id="rId42"/>
    <p:sldId id="364" r:id="rId43"/>
    <p:sldId id="377" r:id="rId44"/>
    <p:sldId id="379" r:id="rId45"/>
    <p:sldId id="318" r:id="rId46"/>
    <p:sldId id="327" r:id="rId47"/>
    <p:sldId id="376" r:id="rId48"/>
    <p:sldId id="322" r:id="rId49"/>
    <p:sldId id="323" r:id="rId50"/>
  </p:sldIdLst>
  <p:sldSz cx="13817600" cy="7772400"/>
  <p:notesSz cx="7315200" cy="9601200"/>
  <p:custDataLst>
    <p:custData r:id="rId2"/>
    <p:custData r:id="rId5"/>
    <p:custData r:id="rId4"/>
    <p:custData r:id="rId1"/>
    <p:custData r:id="rId3"/>
    <p:custData r:id="rId7"/>
    <p:custData r:id="rId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48" userDrawn="1">
          <p15:clr>
            <a:srgbClr val="A4A3A4"/>
          </p15:clr>
        </p15:guide>
        <p15:guide id="2" pos="4352" userDrawn="1">
          <p15:clr>
            <a:srgbClr val="A4A3A4"/>
          </p15:clr>
        </p15:guide>
        <p15:guide id="3" orient="horz" pos="4440" userDrawn="1">
          <p15:clr>
            <a:srgbClr val="A4A3A4"/>
          </p15:clr>
        </p15:guide>
        <p15:guide id="4" orient="horz" pos="1464" userDrawn="1">
          <p15:clr>
            <a:srgbClr val="A4A3A4"/>
          </p15:clr>
        </p15:guide>
        <p15:guide id="5" orient="horz" pos="1248" userDrawn="1">
          <p15:clr>
            <a:srgbClr val="A4A3A4"/>
          </p15:clr>
        </p15:guide>
        <p15:guide id="6" orient="horz" pos="3888" userDrawn="1">
          <p15:clr>
            <a:srgbClr val="A4A3A4"/>
          </p15:clr>
        </p15:guide>
        <p15:guide id="7" orient="horz" pos="1056" userDrawn="1">
          <p15:clr>
            <a:srgbClr val="A4A3A4"/>
          </p15:clr>
        </p15:guide>
        <p15:guide id="8" pos="1304" userDrawn="1">
          <p15:clr>
            <a:srgbClr val="A4A3A4"/>
          </p15:clr>
        </p15:guide>
        <p15:guide id="9" pos="7640" userDrawn="1">
          <p15:clr>
            <a:srgbClr val="A4A3A4"/>
          </p15:clr>
        </p15:guide>
      </p15:sldGuideLst>
    </p:ext>
    <p:ext uri="{2D200454-40CA-4A62-9FC3-DE9A4176ACB9}">
      <p15:notesGuideLst xmlns:p15="http://schemas.microsoft.com/office/powerpoint/2012/main">
        <p15:guide id="1" orient="horz" pos="3024" userDrawn="1">
          <p15:clr>
            <a:srgbClr val="A4A3A4"/>
          </p15:clr>
        </p15:guide>
        <p15:guide id="2" pos="2304"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D3E6F"/>
    <a:srgbClr val="45B19D"/>
    <a:srgbClr val="FABEC1"/>
    <a:srgbClr val="FBEEF1"/>
    <a:srgbClr val="D9E4F3"/>
    <a:srgbClr val="FBF9FC"/>
    <a:srgbClr val="AEC6E4"/>
    <a:srgbClr val="CDDBEF"/>
    <a:srgbClr val="F0F3FB"/>
    <a:srgbClr val="F8FA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240" autoAdjust="0"/>
    <p:restoredTop sz="94660"/>
  </p:normalViewPr>
  <p:slideViewPr>
    <p:cSldViewPr snapToGrid="0">
      <p:cViewPr varScale="1">
        <p:scale>
          <a:sx n="68" d="100"/>
          <a:sy n="68" d="100"/>
        </p:scale>
        <p:origin x="232" y="1304"/>
      </p:cViewPr>
      <p:guideLst>
        <p:guide orient="horz" pos="2448"/>
        <p:guide pos="4352"/>
        <p:guide orient="horz" pos="4440"/>
        <p:guide orient="horz" pos="1464"/>
        <p:guide orient="horz" pos="1248"/>
        <p:guide orient="horz" pos="3888"/>
        <p:guide orient="horz" pos="1056"/>
        <p:guide pos="1304"/>
        <p:guide pos="7640"/>
      </p:guideLst>
    </p:cSldViewPr>
  </p:slideViewPr>
  <p:notesTextViewPr>
    <p:cViewPr>
      <p:scale>
        <a:sx n="1" d="1"/>
        <a:sy n="1" d="1"/>
      </p:scale>
      <p:origin x="0" y="0"/>
    </p:cViewPr>
  </p:notesTextViewPr>
  <p:sorterViewPr>
    <p:cViewPr varScale="1">
      <p:scale>
        <a:sx n="100" d="100"/>
        <a:sy n="100" d="100"/>
      </p:scale>
      <p:origin x="0" y="-4014"/>
    </p:cViewPr>
  </p:sorterViewPr>
  <p:notesViewPr>
    <p:cSldViewPr snapToGrid="0">
      <p:cViewPr varScale="1">
        <p:scale>
          <a:sx n="66" d="100"/>
          <a:sy n="66" d="100"/>
        </p:scale>
        <p:origin x="0" y="0"/>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slide" Target="slides/slide34.xml"/><Relationship Id="rId47" Type="http://schemas.openxmlformats.org/officeDocument/2006/relationships/slide" Target="slides/slide39.xml"/><Relationship Id="rId50" Type="http://schemas.openxmlformats.org/officeDocument/2006/relationships/slide" Target="slides/slide42.xml"/><Relationship Id="rId55" Type="http://schemas.openxmlformats.org/officeDocument/2006/relationships/theme" Target="theme/theme1.xml"/><Relationship Id="rId7" Type="http://schemas.openxmlformats.org/officeDocument/2006/relationships/customXml" Target="../customXml/item7.xml"/><Relationship Id="rId2" Type="http://schemas.openxmlformats.org/officeDocument/2006/relationships/customXml" Target="../customXml/item2.xml"/><Relationship Id="rId16" Type="http://schemas.openxmlformats.org/officeDocument/2006/relationships/slide" Target="slides/slide8.xml"/><Relationship Id="rId29" Type="http://schemas.openxmlformats.org/officeDocument/2006/relationships/slide" Target="slides/slide21.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slide" Target="slides/slide37.xml"/><Relationship Id="rId53" Type="http://schemas.openxmlformats.org/officeDocument/2006/relationships/presProps" Target="presProps.xml"/><Relationship Id="rId5" Type="http://schemas.openxmlformats.org/officeDocument/2006/relationships/customXml" Target="../customXml/item5.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4" Type="http://schemas.openxmlformats.org/officeDocument/2006/relationships/slide" Target="slides/slide36.xml"/><Relationship Id="rId52" Type="http://schemas.openxmlformats.org/officeDocument/2006/relationships/handoutMaster" Target="handoutMasters/handoutMaster1.xml"/><Relationship Id="rId4" Type="http://schemas.openxmlformats.org/officeDocument/2006/relationships/customXml" Target="../customXml/item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slide" Target="slides/slide35.xml"/><Relationship Id="rId48" Type="http://schemas.openxmlformats.org/officeDocument/2006/relationships/slide" Target="slides/slide40.xml"/><Relationship Id="rId56" Type="http://schemas.openxmlformats.org/officeDocument/2006/relationships/tableStyles" Target="tableStyles.xml"/><Relationship Id="rId8" Type="http://schemas.openxmlformats.org/officeDocument/2006/relationships/slideMaster" Target="slideMasters/slideMaster1.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46" Type="http://schemas.openxmlformats.org/officeDocument/2006/relationships/slide" Target="slides/slide38.xml"/><Relationship Id="rId20" Type="http://schemas.openxmlformats.org/officeDocument/2006/relationships/slide" Target="slides/slide12.xml"/><Relationship Id="rId41" Type="http://schemas.openxmlformats.org/officeDocument/2006/relationships/slide" Target="slides/slide33.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customXml" Target="../customXml/item6.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49" Type="http://schemas.openxmlformats.org/officeDocument/2006/relationships/slide" Target="slides/slide41.xml"/></Relationships>
</file>

<file path=ppt/charts/_rels/chart1.xml.rels><?xml version="1.0" encoding="UTF-8" standalone="yes"?>
<Relationships xmlns="http://schemas.openxmlformats.org/package/2006/relationships"><Relationship Id="rId3" Type="http://schemas.openxmlformats.org/officeDocument/2006/relationships/oleObject" Target="file:////GMO\data\Graphics\Graphics%20Shared\GMO%20Fall%20Confs\Conference_2024\Presentations\Day%201\China%20&amp;%20Beyond%20China\ADi_China%20&amp;%20Beyond%20China_10-24.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GMO\data\Graphics\Graphics%20Shared\GMO%20Fall%20Confs\Conference_2024\Presentations\Day%201\China%20&amp;%20Beyond%20China\ADi_China%20&amp;%20Beyond%20China_10-24.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NULL"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GMO\data\Graphics\Graphics%20Shared\GMO%20Fall%20Confs\Conference_2024\Presentations\Day%201\China%20&amp;%20Beyond%20China\ADi_China%20&amp;%20Beyond%20China_10-24.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GMO\data\Graphics\Graphics%20Shared\GMO%20Fall%20Confs\Conference_2024\Presentations\Day%201\China%20&amp;%20Beyond%20China\ADi_China%20&amp;%20Beyond%20China_10-24.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file:////GMO\data\Graphics\Graphics%20Shared\GMO%20Fall%20Confs\Conference_2024\Presentations\Day%201\China%20&amp;%20Beyond%20China\ADi_China%20&amp;%20Beyond%20China_10-24.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NULL"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file:////Users\arjunworkmac\Dropbox\GMO\2024%20Fall%20Conference\Fred%20data%20for%20talk.xlsx" TargetMode="External"/><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oleObject" Target="file:////GMO\data\Graphics\Graphics%20Shared\GMO%20Fall%20Confs\Conference_2024\Presentations\Day%201\China%20&amp;%20Beyond%20China\ADi_China%20&amp;%20Beyond%20China_10-24.xlsx" TargetMode="External"/><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oleObject" Target="file:////GMO\data\Graphics\Graphics%20Shared\GMO%20Fall%20Confs\Conference_2024\Presentations\Day%201\China%20&amp;%20Beyond%20China\ADi_China%20&amp;%20Beyond%20China_10-24.xlsx" TargetMode="External"/><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oleObject" Target="file:////GMO\data\Graphics\Graphics%20Shared\GMO%20Fall%20Confs\Conference_2024\Presentations\Day%201\China%20&amp;%20Beyond%20China\ADi_China%20&amp;%20Beyond%20China_10-24.xlsx" TargetMode="External"/><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oleObject" Target="file:////GMO\data\Graphics\Graphics%20Shared\GMO%20Fall%20Confs\Conference_2024\Presentations\Day%201\China%20&amp;%20Beyond%20China\ADi_China%20&amp;%20Beyond%20China_10-24.xlsx" TargetMode="External"/><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oleObject" Target="NULL" TargetMode="External"/><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oleObject" Target="NULL" TargetMode="External"/><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oleObject" Target="NULL" TargetMode="External"/><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oleObject" Target="NULL" TargetMode="External"/><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1" Type="http://schemas.openxmlformats.org/officeDocument/2006/relationships/oleObject" Target="file:////GMO\data\Graphics\Graphics%20Shared\GMO%20Fall%20Confs\Conference_2024\Presentations\Day%201\China%20&amp;%20Beyond%20China\ADi_China%20&amp;%20Beyond%20China_10-24.xlsx" TargetMode="External"/></Relationships>
</file>

<file path=ppt/charts/_rels/chart25.xml.rels><?xml version="1.0" encoding="UTF-8" standalone="yes"?>
<Relationships xmlns="http://schemas.openxmlformats.org/package/2006/relationships"><Relationship Id="rId2" Type="http://schemas.openxmlformats.org/officeDocument/2006/relationships/oleObject" Target="file:////GMO\data\Graphics\Graphics%20Shared\GMO%20Fall%20Confs\Conference_2024\Presentations\Day%201\China%20&amp;%20Beyond%20China\ADi_China%20&amp;%20Beyond%20China_10-24.xlsx" TargetMode="External"/><Relationship Id="rId1" Type="http://schemas.openxmlformats.org/officeDocument/2006/relationships/themeOverride" Target="../theme/themeOverride1.xml"/></Relationships>
</file>

<file path=ppt/charts/_rels/chart3.xml.rels><?xml version="1.0" encoding="UTF-8" standalone="yes"?>
<Relationships xmlns="http://schemas.openxmlformats.org/package/2006/relationships"><Relationship Id="rId3" Type="http://schemas.openxmlformats.org/officeDocument/2006/relationships/oleObject" Target="file:////GMO\data\Graphics\Graphics%20Shared\GMO%20Fall%20Confs\Conference_2024\Presentations\Day%201\China%20&amp;%20Beyond%20China\ADi_China%20&amp;%20Beyond%20China_10-24.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GMO\data\Graphics\Graphics%20Shared\GMO%20Fall%20Confs\Conference_2024\Presentations\Day%201\China%20&amp;%20Beyond%20China\ADi_China%20&amp;%20Beyond%20China_10-24.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GMO\data\Graphics\Graphics%20Shared\GMO%20Fall%20Confs\Conference_2024\Presentations\Day%201\China%20&amp;%20Beyond%20China\ADi_China%20&amp;%20Beyond%20China_10-24.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GMO\data\Graphics\Graphics%20Shared\GMO%20Fall%20Confs\Conference_2024\Presentations\Day%201\China%20&amp;%20Beyond%20China\ADi_China%20&amp;%20Beyond%20China_10-24.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GMO\data\Graphics\Graphics%20Shared\GMO%20Fall%20Confs\Conference_2024\Presentations\Day%201\China%20&amp;%20Beyond%20China\ADi_China%20&amp;%20Beyond%20China_10-24.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GMO\data\Graphics\Graphics%20Shared\GMO%20Fall%20Confs\Conference_2024\Presentations\Day%201\China%20&amp;%20Beyond%20China\ADi_China%20&amp;%20Beyond%20China_10-24.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GMO\data\Graphics\Graphics%20Shared\GMO%20Fall%20Confs\Conference_2024\Presentations\Day%201\China%20&amp;%20Beyond%20China\ADi_China%20&amp;%20Beyond%20China_10-24.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303541484397783E-2"/>
          <c:y val="4.7229221347331582E-2"/>
          <c:w val="0.91273868110236223"/>
          <c:h val="0.83311854768153992"/>
        </c:manualLayout>
      </c:layout>
      <c:lineChart>
        <c:grouping val="standard"/>
        <c:varyColors val="0"/>
        <c:ser>
          <c:idx val="0"/>
          <c:order val="0"/>
          <c:tx>
            <c:strRef>
              <c:f>'China''s Economy Cons Confidence'!$B$5</c:f>
              <c:strCache>
                <c:ptCount val="1"/>
                <c:pt idx="0">
                  <c:v>China Consumer Confidence</c:v>
                </c:pt>
              </c:strCache>
            </c:strRef>
          </c:tx>
          <c:spPr>
            <a:ln w="38100" cap="rnd">
              <a:solidFill>
                <a:schemeClr val="accent1"/>
              </a:solidFill>
              <a:round/>
            </a:ln>
            <a:effectLst/>
          </c:spPr>
          <c:marker>
            <c:symbol val="none"/>
          </c:marker>
          <c:cat>
            <c:numRef>
              <c:f>'China''s Economy Cons Confidence'!$A$6:$A$198</c:f>
              <c:numCache>
                <c:formatCode>m/d/yyyy</c:formatCode>
                <c:ptCount val="193"/>
                <c:pt idx="0">
                  <c:v>39660</c:v>
                </c:pt>
                <c:pt idx="1">
                  <c:v>39691</c:v>
                </c:pt>
                <c:pt idx="2">
                  <c:v>39721</c:v>
                </c:pt>
                <c:pt idx="3">
                  <c:v>39752</c:v>
                </c:pt>
                <c:pt idx="4">
                  <c:v>39782</c:v>
                </c:pt>
                <c:pt idx="5">
                  <c:v>39813</c:v>
                </c:pt>
                <c:pt idx="6">
                  <c:v>39844</c:v>
                </c:pt>
                <c:pt idx="7">
                  <c:v>39872</c:v>
                </c:pt>
                <c:pt idx="8">
                  <c:v>39903</c:v>
                </c:pt>
                <c:pt idx="9">
                  <c:v>39933</c:v>
                </c:pt>
                <c:pt idx="10">
                  <c:v>39964</c:v>
                </c:pt>
                <c:pt idx="11">
                  <c:v>39994</c:v>
                </c:pt>
                <c:pt idx="12">
                  <c:v>40025</c:v>
                </c:pt>
                <c:pt idx="13">
                  <c:v>40056</c:v>
                </c:pt>
                <c:pt idx="14">
                  <c:v>40086</c:v>
                </c:pt>
                <c:pt idx="15">
                  <c:v>40117</c:v>
                </c:pt>
                <c:pt idx="16">
                  <c:v>40147</c:v>
                </c:pt>
                <c:pt idx="17">
                  <c:v>40178</c:v>
                </c:pt>
                <c:pt idx="18">
                  <c:v>40209</c:v>
                </c:pt>
                <c:pt idx="19">
                  <c:v>40237</c:v>
                </c:pt>
                <c:pt idx="20">
                  <c:v>40268</c:v>
                </c:pt>
                <c:pt idx="21">
                  <c:v>40298</c:v>
                </c:pt>
                <c:pt idx="22">
                  <c:v>40329</c:v>
                </c:pt>
                <c:pt idx="23">
                  <c:v>40359</c:v>
                </c:pt>
                <c:pt idx="24">
                  <c:v>40390</c:v>
                </c:pt>
                <c:pt idx="25">
                  <c:v>40421</c:v>
                </c:pt>
                <c:pt idx="26">
                  <c:v>40451</c:v>
                </c:pt>
                <c:pt idx="27">
                  <c:v>40482</c:v>
                </c:pt>
                <c:pt idx="28">
                  <c:v>40512</c:v>
                </c:pt>
                <c:pt idx="29">
                  <c:v>40543</c:v>
                </c:pt>
                <c:pt idx="30">
                  <c:v>40574</c:v>
                </c:pt>
                <c:pt idx="31">
                  <c:v>40602</c:v>
                </c:pt>
                <c:pt idx="32">
                  <c:v>40633</c:v>
                </c:pt>
                <c:pt idx="33">
                  <c:v>40663</c:v>
                </c:pt>
                <c:pt idx="34">
                  <c:v>40694</c:v>
                </c:pt>
                <c:pt idx="35">
                  <c:v>40724</c:v>
                </c:pt>
                <c:pt idx="36">
                  <c:v>40755</c:v>
                </c:pt>
                <c:pt idx="37">
                  <c:v>40786</c:v>
                </c:pt>
                <c:pt idx="38">
                  <c:v>40816</c:v>
                </c:pt>
                <c:pt idx="39">
                  <c:v>40847</c:v>
                </c:pt>
                <c:pt idx="40">
                  <c:v>40877</c:v>
                </c:pt>
                <c:pt idx="41">
                  <c:v>40908</c:v>
                </c:pt>
                <c:pt idx="42">
                  <c:v>40939</c:v>
                </c:pt>
                <c:pt idx="43">
                  <c:v>40968</c:v>
                </c:pt>
                <c:pt idx="44">
                  <c:v>40999</c:v>
                </c:pt>
                <c:pt idx="45">
                  <c:v>41029</c:v>
                </c:pt>
                <c:pt idx="46">
                  <c:v>41060</c:v>
                </c:pt>
                <c:pt idx="47">
                  <c:v>41090</c:v>
                </c:pt>
                <c:pt idx="48">
                  <c:v>41121</c:v>
                </c:pt>
                <c:pt idx="49">
                  <c:v>41152</c:v>
                </c:pt>
                <c:pt idx="50">
                  <c:v>41182</c:v>
                </c:pt>
                <c:pt idx="51">
                  <c:v>41213</c:v>
                </c:pt>
                <c:pt idx="52">
                  <c:v>41243</c:v>
                </c:pt>
                <c:pt idx="53">
                  <c:v>41274</c:v>
                </c:pt>
                <c:pt idx="54">
                  <c:v>41305</c:v>
                </c:pt>
                <c:pt idx="55">
                  <c:v>41333</c:v>
                </c:pt>
                <c:pt idx="56">
                  <c:v>41364</c:v>
                </c:pt>
                <c:pt idx="57">
                  <c:v>41394</c:v>
                </c:pt>
                <c:pt idx="58">
                  <c:v>41425</c:v>
                </c:pt>
                <c:pt idx="59">
                  <c:v>41455</c:v>
                </c:pt>
                <c:pt idx="60">
                  <c:v>41486</c:v>
                </c:pt>
                <c:pt idx="61">
                  <c:v>41517</c:v>
                </c:pt>
                <c:pt idx="62">
                  <c:v>41547</c:v>
                </c:pt>
                <c:pt idx="63">
                  <c:v>41578</c:v>
                </c:pt>
                <c:pt idx="64">
                  <c:v>41608</c:v>
                </c:pt>
                <c:pt idx="65">
                  <c:v>41639</c:v>
                </c:pt>
                <c:pt idx="66">
                  <c:v>41670</c:v>
                </c:pt>
                <c:pt idx="67">
                  <c:v>41698</c:v>
                </c:pt>
                <c:pt idx="68">
                  <c:v>41729</c:v>
                </c:pt>
                <c:pt idx="69">
                  <c:v>41759</c:v>
                </c:pt>
                <c:pt idx="70">
                  <c:v>41790</c:v>
                </c:pt>
                <c:pt idx="71">
                  <c:v>41820</c:v>
                </c:pt>
                <c:pt idx="72">
                  <c:v>41851</c:v>
                </c:pt>
                <c:pt idx="73">
                  <c:v>41882</c:v>
                </c:pt>
                <c:pt idx="74">
                  <c:v>41912</c:v>
                </c:pt>
                <c:pt idx="75">
                  <c:v>41943</c:v>
                </c:pt>
                <c:pt idx="76">
                  <c:v>41973</c:v>
                </c:pt>
                <c:pt idx="77">
                  <c:v>42004</c:v>
                </c:pt>
                <c:pt idx="78">
                  <c:v>42035</c:v>
                </c:pt>
                <c:pt idx="79">
                  <c:v>42063</c:v>
                </c:pt>
                <c:pt idx="80">
                  <c:v>42094</c:v>
                </c:pt>
                <c:pt idx="81">
                  <c:v>42124</c:v>
                </c:pt>
                <c:pt idx="82">
                  <c:v>42155</c:v>
                </c:pt>
                <c:pt idx="83">
                  <c:v>42185</c:v>
                </c:pt>
                <c:pt idx="84">
                  <c:v>42216</c:v>
                </c:pt>
                <c:pt idx="85">
                  <c:v>42247</c:v>
                </c:pt>
                <c:pt idx="86">
                  <c:v>42277</c:v>
                </c:pt>
                <c:pt idx="87">
                  <c:v>42308</c:v>
                </c:pt>
                <c:pt idx="88">
                  <c:v>42338</c:v>
                </c:pt>
                <c:pt idx="89">
                  <c:v>42369</c:v>
                </c:pt>
                <c:pt idx="90">
                  <c:v>42400</c:v>
                </c:pt>
                <c:pt idx="91">
                  <c:v>42429</c:v>
                </c:pt>
                <c:pt idx="92">
                  <c:v>42460</c:v>
                </c:pt>
                <c:pt idx="93">
                  <c:v>42490</c:v>
                </c:pt>
                <c:pt idx="94">
                  <c:v>42521</c:v>
                </c:pt>
                <c:pt idx="95">
                  <c:v>42551</c:v>
                </c:pt>
                <c:pt idx="96">
                  <c:v>42582</c:v>
                </c:pt>
                <c:pt idx="97">
                  <c:v>42613</c:v>
                </c:pt>
                <c:pt idx="98">
                  <c:v>42643</c:v>
                </c:pt>
                <c:pt idx="99">
                  <c:v>42674</c:v>
                </c:pt>
                <c:pt idx="100">
                  <c:v>42704</c:v>
                </c:pt>
                <c:pt idx="101">
                  <c:v>42735</c:v>
                </c:pt>
                <c:pt idx="102">
                  <c:v>42766</c:v>
                </c:pt>
                <c:pt idx="103">
                  <c:v>42794</c:v>
                </c:pt>
                <c:pt idx="104">
                  <c:v>42825</c:v>
                </c:pt>
                <c:pt idx="105">
                  <c:v>42855</c:v>
                </c:pt>
                <c:pt idx="106">
                  <c:v>42886</c:v>
                </c:pt>
                <c:pt idx="107">
                  <c:v>42916</c:v>
                </c:pt>
                <c:pt idx="108">
                  <c:v>42947</c:v>
                </c:pt>
                <c:pt idx="109">
                  <c:v>42978</c:v>
                </c:pt>
                <c:pt idx="110">
                  <c:v>43008</c:v>
                </c:pt>
                <c:pt idx="111">
                  <c:v>43039</c:v>
                </c:pt>
                <c:pt idx="112">
                  <c:v>43069</c:v>
                </c:pt>
                <c:pt idx="113">
                  <c:v>43100</c:v>
                </c:pt>
                <c:pt idx="114">
                  <c:v>43131</c:v>
                </c:pt>
                <c:pt idx="115">
                  <c:v>43159</c:v>
                </c:pt>
                <c:pt idx="116">
                  <c:v>43190</c:v>
                </c:pt>
                <c:pt idx="117">
                  <c:v>43220</c:v>
                </c:pt>
                <c:pt idx="118">
                  <c:v>43251</c:v>
                </c:pt>
                <c:pt idx="119">
                  <c:v>43281</c:v>
                </c:pt>
                <c:pt idx="120">
                  <c:v>43312</c:v>
                </c:pt>
                <c:pt idx="121">
                  <c:v>43343</c:v>
                </c:pt>
                <c:pt idx="122">
                  <c:v>43373</c:v>
                </c:pt>
                <c:pt idx="123">
                  <c:v>43404</c:v>
                </c:pt>
                <c:pt idx="124">
                  <c:v>43434</c:v>
                </c:pt>
                <c:pt idx="125">
                  <c:v>43465</c:v>
                </c:pt>
                <c:pt idx="126">
                  <c:v>43496</c:v>
                </c:pt>
                <c:pt idx="127">
                  <c:v>43524</c:v>
                </c:pt>
                <c:pt idx="128">
                  <c:v>43555</c:v>
                </c:pt>
                <c:pt idx="129">
                  <c:v>43585</c:v>
                </c:pt>
                <c:pt idx="130">
                  <c:v>43616</c:v>
                </c:pt>
                <c:pt idx="131">
                  <c:v>43646</c:v>
                </c:pt>
                <c:pt idx="132">
                  <c:v>43677</c:v>
                </c:pt>
                <c:pt idx="133">
                  <c:v>43708</c:v>
                </c:pt>
                <c:pt idx="134">
                  <c:v>43738</c:v>
                </c:pt>
                <c:pt idx="135">
                  <c:v>43769</c:v>
                </c:pt>
                <c:pt idx="136">
                  <c:v>43799</c:v>
                </c:pt>
                <c:pt idx="137">
                  <c:v>43830</c:v>
                </c:pt>
                <c:pt idx="138">
                  <c:v>43861</c:v>
                </c:pt>
                <c:pt idx="139">
                  <c:v>43890</c:v>
                </c:pt>
                <c:pt idx="140">
                  <c:v>43921</c:v>
                </c:pt>
                <c:pt idx="141">
                  <c:v>43951</c:v>
                </c:pt>
                <c:pt idx="142">
                  <c:v>43982</c:v>
                </c:pt>
                <c:pt idx="143">
                  <c:v>44012</c:v>
                </c:pt>
                <c:pt idx="144">
                  <c:v>44043</c:v>
                </c:pt>
                <c:pt idx="145">
                  <c:v>44074</c:v>
                </c:pt>
                <c:pt idx="146">
                  <c:v>44104</c:v>
                </c:pt>
                <c:pt idx="147">
                  <c:v>44135</c:v>
                </c:pt>
                <c:pt idx="148">
                  <c:v>44165</c:v>
                </c:pt>
                <c:pt idx="149">
                  <c:v>44196</c:v>
                </c:pt>
                <c:pt idx="150">
                  <c:v>44227</c:v>
                </c:pt>
                <c:pt idx="151">
                  <c:v>44255</c:v>
                </c:pt>
                <c:pt idx="152">
                  <c:v>44286</c:v>
                </c:pt>
                <c:pt idx="153">
                  <c:v>44316</c:v>
                </c:pt>
                <c:pt idx="154">
                  <c:v>44347</c:v>
                </c:pt>
                <c:pt idx="155">
                  <c:v>44377</c:v>
                </c:pt>
                <c:pt idx="156">
                  <c:v>44408</c:v>
                </c:pt>
                <c:pt idx="157">
                  <c:v>44439</c:v>
                </c:pt>
                <c:pt idx="158">
                  <c:v>44469</c:v>
                </c:pt>
                <c:pt idx="159">
                  <c:v>44500</c:v>
                </c:pt>
                <c:pt idx="160">
                  <c:v>44530</c:v>
                </c:pt>
                <c:pt idx="161">
                  <c:v>44561</c:v>
                </c:pt>
                <c:pt idx="162">
                  <c:v>44592</c:v>
                </c:pt>
                <c:pt idx="163">
                  <c:v>44620</c:v>
                </c:pt>
                <c:pt idx="164">
                  <c:v>44651</c:v>
                </c:pt>
                <c:pt idx="165">
                  <c:v>44681</c:v>
                </c:pt>
                <c:pt idx="166">
                  <c:v>44712</c:v>
                </c:pt>
                <c:pt idx="167">
                  <c:v>44742</c:v>
                </c:pt>
                <c:pt idx="168">
                  <c:v>44773</c:v>
                </c:pt>
                <c:pt idx="169">
                  <c:v>44804</c:v>
                </c:pt>
                <c:pt idx="170">
                  <c:v>44834</c:v>
                </c:pt>
                <c:pt idx="171">
                  <c:v>44865</c:v>
                </c:pt>
                <c:pt idx="172">
                  <c:v>44895</c:v>
                </c:pt>
                <c:pt idx="173">
                  <c:v>44926</c:v>
                </c:pt>
                <c:pt idx="174">
                  <c:v>44957</c:v>
                </c:pt>
                <c:pt idx="175">
                  <c:v>44985</c:v>
                </c:pt>
                <c:pt idx="176">
                  <c:v>45016</c:v>
                </c:pt>
                <c:pt idx="177">
                  <c:v>45046</c:v>
                </c:pt>
                <c:pt idx="178">
                  <c:v>45077</c:v>
                </c:pt>
                <c:pt idx="179">
                  <c:v>45107</c:v>
                </c:pt>
                <c:pt idx="180">
                  <c:v>45138</c:v>
                </c:pt>
                <c:pt idx="181">
                  <c:v>45169</c:v>
                </c:pt>
                <c:pt idx="182">
                  <c:v>45199</c:v>
                </c:pt>
                <c:pt idx="183">
                  <c:v>45230</c:v>
                </c:pt>
                <c:pt idx="184">
                  <c:v>45260</c:v>
                </c:pt>
                <c:pt idx="185">
                  <c:v>45291</c:v>
                </c:pt>
                <c:pt idx="186">
                  <c:v>45322</c:v>
                </c:pt>
                <c:pt idx="187">
                  <c:v>45351</c:v>
                </c:pt>
                <c:pt idx="188">
                  <c:v>45382</c:v>
                </c:pt>
                <c:pt idx="189">
                  <c:v>45412</c:v>
                </c:pt>
                <c:pt idx="190">
                  <c:v>45443</c:v>
                </c:pt>
                <c:pt idx="191">
                  <c:v>45473</c:v>
                </c:pt>
                <c:pt idx="192">
                  <c:v>45504</c:v>
                </c:pt>
              </c:numCache>
            </c:numRef>
          </c:cat>
          <c:val>
            <c:numRef>
              <c:f>'China''s Economy Cons Confidence'!$B$6:$B$198</c:f>
              <c:numCache>
                <c:formatCode>General</c:formatCode>
                <c:ptCount val="193"/>
                <c:pt idx="0">
                  <c:v>110.2</c:v>
                </c:pt>
                <c:pt idx="1">
                  <c:v>109.3</c:v>
                </c:pt>
                <c:pt idx="2">
                  <c:v>108.9</c:v>
                </c:pt>
                <c:pt idx="3">
                  <c:v>107.9</c:v>
                </c:pt>
                <c:pt idx="4">
                  <c:v>105.2</c:v>
                </c:pt>
                <c:pt idx="5">
                  <c:v>101.8</c:v>
                </c:pt>
                <c:pt idx="6">
                  <c:v>101.3</c:v>
                </c:pt>
                <c:pt idx="7">
                  <c:v>101</c:v>
                </c:pt>
                <c:pt idx="8">
                  <c:v>100.3</c:v>
                </c:pt>
                <c:pt idx="9">
                  <c:v>100.5</c:v>
                </c:pt>
                <c:pt idx="10">
                  <c:v>101.2</c:v>
                </c:pt>
                <c:pt idx="11">
                  <c:v>101</c:v>
                </c:pt>
                <c:pt idx="12">
                  <c:v>102.1</c:v>
                </c:pt>
                <c:pt idx="13">
                  <c:v>102.7</c:v>
                </c:pt>
                <c:pt idx="14">
                  <c:v>102.8</c:v>
                </c:pt>
                <c:pt idx="15">
                  <c:v>103.2</c:v>
                </c:pt>
                <c:pt idx="16">
                  <c:v>103.3</c:v>
                </c:pt>
                <c:pt idx="17">
                  <c:v>103.9</c:v>
                </c:pt>
                <c:pt idx="18">
                  <c:v>104.7</c:v>
                </c:pt>
                <c:pt idx="19">
                  <c:v>104.2</c:v>
                </c:pt>
                <c:pt idx="20">
                  <c:v>107.9</c:v>
                </c:pt>
                <c:pt idx="21">
                  <c:v>106.6</c:v>
                </c:pt>
                <c:pt idx="22">
                  <c:v>108</c:v>
                </c:pt>
                <c:pt idx="23">
                  <c:v>108.5</c:v>
                </c:pt>
                <c:pt idx="24">
                  <c:v>107.8</c:v>
                </c:pt>
                <c:pt idx="25">
                  <c:v>107.3</c:v>
                </c:pt>
                <c:pt idx="26">
                  <c:v>104.1</c:v>
                </c:pt>
                <c:pt idx="27">
                  <c:v>103.8</c:v>
                </c:pt>
                <c:pt idx="28">
                  <c:v>102.9</c:v>
                </c:pt>
                <c:pt idx="29">
                  <c:v>100.4</c:v>
                </c:pt>
                <c:pt idx="30">
                  <c:v>99.9</c:v>
                </c:pt>
                <c:pt idx="31">
                  <c:v>99.6</c:v>
                </c:pt>
                <c:pt idx="32">
                  <c:v>107.6</c:v>
                </c:pt>
                <c:pt idx="33">
                  <c:v>106.6</c:v>
                </c:pt>
                <c:pt idx="34">
                  <c:v>105.8</c:v>
                </c:pt>
                <c:pt idx="35">
                  <c:v>108.1</c:v>
                </c:pt>
                <c:pt idx="36">
                  <c:v>105.6</c:v>
                </c:pt>
                <c:pt idx="37">
                  <c:v>105</c:v>
                </c:pt>
                <c:pt idx="38">
                  <c:v>103.4</c:v>
                </c:pt>
                <c:pt idx="39">
                  <c:v>100.5</c:v>
                </c:pt>
                <c:pt idx="40">
                  <c:v>97</c:v>
                </c:pt>
                <c:pt idx="41">
                  <c:v>100.5</c:v>
                </c:pt>
                <c:pt idx="42">
                  <c:v>103.9</c:v>
                </c:pt>
                <c:pt idx="43">
                  <c:v>105</c:v>
                </c:pt>
                <c:pt idx="44">
                  <c:v>100</c:v>
                </c:pt>
                <c:pt idx="45">
                  <c:v>103</c:v>
                </c:pt>
                <c:pt idx="46">
                  <c:v>104.2</c:v>
                </c:pt>
                <c:pt idx="47">
                  <c:v>99.3</c:v>
                </c:pt>
                <c:pt idx="48">
                  <c:v>98.2</c:v>
                </c:pt>
                <c:pt idx="49">
                  <c:v>99.4</c:v>
                </c:pt>
                <c:pt idx="50">
                  <c:v>100.8</c:v>
                </c:pt>
                <c:pt idx="51">
                  <c:v>106.1</c:v>
                </c:pt>
                <c:pt idx="52">
                  <c:v>105.1</c:v>
                </c:pt>
                <c:pt idx="53">
                  <c:v>103.7</c:v>
                </c:pt>
                <c:pt idx="54">
                  <c:v>104.5</c:v>
                </c:pt>
                <c:pt idx="55">
                  <c:v>108.2</c:v>
                </c:pt>
                <c:pt idx="56">
                  <c:v>102.6</c:v>
                </c:pt>
                <c:pt idx="57">
                  <c:v>103.7</c:v>
                </c:pt>
                <c:pt idx="58">
                  <c:v>99</c:v>
                </c:pt>
                <c:pt idx="59">
                  <c:v>97</c:v>
                </c:pt>
                <c:pt idx="60">
                  <c:v>97.2</c:v>
                </c:pt>
                <c:pt idx="61">
                  <c:v>97.8</c:v>
                </c:pt>
                <c:pt idx="62">
                  <c:v>99.8</c:v>
                </c:pt>
                <c:pt idx="63">
                  <c:v>102.9</c:v>
                </c:pt>
                <c:pt idx="64">
                  <c:v>98.9</c:v>
                </c:pt>
                <c:pt idx="65">
                  <c:v>102.3</c:v>
                </c:pt>
                <c:pt idx="66">
                  <c:v>101.1</c:v>
                </c:pt>
                <c:pt idx="67">
                  <c:v>103.1</c:v>
                </c:pt>
                <c:pt idx="68">
                  <c:v>107.9</c:v>
                </c:pt>
                <c:pt idx="69">
                  <c:v>104.8</c:v>
                </c:pt>
                <c:pt idx="70">
                  <c:v>102.3</c:v>
                </c:pt>
                <c:pt idx="71">
                  <c:v>104.7</c:v>
                </c:pt>
                <c:pt idx="72">
                  <c:v>104.4</c:v>
                </c:pt>
                <c:pt idx="73">
                  <c:v>103.8</c:v>
                </c:pt>
                <c:pt idx="74">
                  <c:v>105.4</c:v>
                </c:pt>
                <c:pt idx="75">
                  <c:v>103.4</c:v>
                </c:pt>
                <c:pt idx="76">
                  <c:v>105.5</c:v>
                </c:pt>
                <c:pt idx="77">
                  <c:v>105.8</c:v>
                </c:pt>
                <c:pt idx="78">
                  <c:v>105.7</c:v>
                </c:pt>
                <c:pt idx="79">
                  <c:v>109.8</c:v>
                </c:pt>
                <c:pt idx="80">
                  <c:v>107.1</c:v>
                </c:pt>
                <c:pt idx="81">
                  <c:v>107.6</c:v>
                </c:pt>
                <c:pt idx="82">
                  <c:v>109.9</c:v>
                </c:pt>
                <c:pt idx="83">
                  <c:v>105.5</c:v>
                </c:pt>
                <c:pt idx="84">
                  <c:v>104.5</c:v>
                </c:pt>
                <c:pt idx="85">
                  <c:v>104</c:v>
                </c:pt>
                <c:pt idx="86">
                  <c:v>105.6</c:v>
                </c:pt>
                <c:pt idx="87">
                  <c:v>103.8</c:v>
                </c:pt>
                <c:pt idx="88">
                  <c:v>104.1</c:v>
                </c:pt>
                <c:pt idx="89">
                  <c:v>103.7</c:v>
                </c:pt>
                <c:pt idx="90">
                  <c:v>104</c:v>
                </c:pt>
                <c:pt idx="91">
                  <c:v>104.4</c:v>
                </c:pt>
                <c:pt idx="92">
                  <c:v>100</c:v>
                </c:pt>
                <c:pt idx="93">
                  <c:v>101</c:v>
                </c:pt>
                <c:pt idx="94">
                  <c:v>99.8</c:v>
                </c:pt>
                <c:pt idx="95">
                  <c:v>102.9</c:v>
                </c:pt>
                <c:pt idx="96">
                  <c:v>106.8</c:v>
                </c:pt>
                <c:pt idx="97">
                  <c:v>105.6</c:v>
                </c:pt>
                <c:pt idx="98">
                  <c:v>104.6</c:v>
                </c:pt>
                <c:pt idx="99">
                  <c:v>107.2</c:v>
                </c:pt>
                <c:pt idx="100">
                  <c:v>108.6</c:v>
                </c:pt>
                <c:pt idx="101">
                  <c:v>108.4</c:v>
                </c:pt>
                <c:pt idx="102">
                  <c:v>109.2</c:v>
                </c:pt>
                <c:pt idx="103">
                  <c:v>112.6</c:v>
                </c:pt>
                <c:pt idx="104">
                  <c:v>114.2</c:v>
                </c:pt>
                <c:pt idx="105">
                  <c:v>116.4</c:v>
                </c:pt>
                <c:pt idx="106">
                  <c:v>114.7</c:v>
                </c:pt>
                <c:pt idx="107">
                  <c:v>113.3</c:v>
                </c:pt>
                <c:pt idx="108">
                  <c:v>114.6</c:v>
                </c:pt>
                <c:pt idx="109">
                  <c:v>114.7</c:v>
                </c:pt>
                <c:pt idx="110">
                  <c:v>118.6</c:v>
                </c:pt>
                <c:pt idx="111">
                  <c:v>123.9</c:v>
                </c:pt>
                <c:pt idx="112">
                  <c:v>121.3</c:v>
                </c:pt>
                <c:pt idx="113">
                  <c:v>122.6</c:v>
                </c:pt>
                <c:pt idx="114">
                  <c:v>122.3</c:v>
                </c:pt>
                <c:pt idx="115">
                  <c:v>124</c:v>
                </c:pt>
                <c:pt idx="116">
                  <c:v>122.3</c:v>
                </c:pt>
                <c:pt idx="117">
                  <c:v>122.9</c:v>
                </c:pt>
                <c:pt idx="118">
                  <c:v>122.9</c:v>
                </c:pt>
                <c:pt idx="119">
                  <c:v>118.2</c:v>
                </c:pt>
                <c:pt idx="120">
                  <c:v>119.7</c:v>
                </c:pt>
                <c:pt idx="121">
                  <c:v>118.6</c:v>
                </c:pt>
                <c:pt idx="122">
                  <c:v>118.5</c:v>
                </c:pt>
                <c:pt idx="123">
                  <c:v>121.5</c:v>
                </c:pt>
                <c:pt idx="124">
                  <c:v>122.1</c:v>
                </c:pt>
                <c:pt idx="125">
                  <c:v>123</c:v>
                </c:pt>
                <c:pt idx="126">
                  <c:v>123.7</c:v>
                </c:pt>
                <c:pt idx="127">
                  <c:v>126</c:v>
                </c:pt>
                <c:pt idx="128">
                  <c:v>124.1</c:v>
                </c:pt>
                <c:pt idx="129">
                  <c:v>125.3</c:v>
                </c:pt>
                <c:pt idx="130">
                  <c:v>123.4</c:v>
                </c:pt>
                <c:pt idx="131">
                  <c:v>125.9</c:v>
                </c:pt>
                <c:pt idx="132">
                  <c:v>124.4</c:v>
                </c:pt>
                <c:pt idx="133">
                  <c:v>122.4</c:v>
                </c:pt>
                <c:pt idx="134">
                  <c:v>124.1</c:v>
                </c:pt>
                <c:pt idx="135">
                  <c:v>124.3</c:v>
                </c:pt>
                <c:pt idx="136">
                  <c:v>124.6</c:v>
                </c:pt>
                <c:pt idx="137">
                  <c:v>126.6</c:v>
                </c:pt>
                <c:pt idx="138">
                  <c:v>126.4</c:v>
                </c:pt>
                <c:pt idx="139">
                  <c:v>118.9</c:v>
                </c:pt>
                <c:pt idx="140">
                  <c:v>122.2</c:v>
                </c:pt>
                <c:pt idx="141">
                  <c:v>116.4</c:v>
                </c:pt>
                <c:pt idx="142">
                  <c:v>115.8</c:v>
                </c:pt>
                <c:pt idx="143">
                  <c:v>112.6</c:v>
                </c:pt>
                <c:pt idx="144">
                  <c:v>117.2</c:v>
                </c:pt>
                <c:pt idx="145">
                  <c:v>116.4</c:v>
                </c:pt>
                <c:pt idx="146">
                  <c:v>120.5</c:v>
                </c:pt>
                <c:pt idx="147">
                  <c:v>121.7</c:v>
                </c:pt>
                <c:pt idx="148">
                  <c:v>124</c:v>
                </c:pt>
                <c:pt idx="149">
                  <c:v>122.1</c:v>
                </c:pt>
                <c:pt idx="150">
                  <c:v>122.8</c:v>
                </c:pt>
                <c:pt idx="151">
                  <c:v>127</c:v>
                </c:pt>
                <c:pt idx="152">
                  <c:v>122.2</c:v>
                </c:pt>
                <c:pt idx="153">
                  <c:v>121.5</c:v>
                </c:pt>
                <c:pt idx="154">
                  <c:v>121.8</c:v>
                </c:pt>
                <c:pt idx="155">
                  <c:v>122.8</c:v>
                </c:pt>
                <c:pt idx="156">
                  <c:v>117.8</c:v>
                </c:pt>
                <c:pt idx="157">
                  <c:v>117.5</c:v>
                </c:pt>
                <c:pt idx="158">
                  <c:v>121.2</c:v>
                </c:pt>
                <c:pt idx="159">
                  <c:v>120.2</c:v>
                </c:pt>
                <c:pt idx="160">
                  <c:v>119.5</c:v>
                </c:pt>
                <c:pt idx="161">
                  <c:v>119.8</c:v>
                </c:pt>
                <c:pt idx="162">
                  <c:v>121.5</c:v>
                </c:pt>
                <c:pt idx="163">
                  <c:v>120.5</c:v>
                </c:pt>
                <c:pt idx="164">
                  <c:v>113.2</c:v>
                </c:pt>
                <c:pt idx="165">
                  <c:v>86.7</c:v>
                </c:pt>
                <c:pt idx="166">
                  <c:v>86.8</c:v>
                </c:pt>
                <c:pt idx="167">
                  <c:v>88.9</c:v>
                </c:pt>
                <c:pt idx="168">
                  <c:v>87.9</c:v>
                </c:pt>
                <c:pt idx="169">
                  <c:v>87</c:v>
                </c:pt>
                <c:pt idx="170">
                  <c:v>87.2</c:v>
                </c:pt>
                <c:pt idx="171">
                  <c:v>86.8</c:v>
                </c:pt>
                <c:pt idx="172">
                  <c:v>85.5</c:v>
                </c:pt>
                <c:pt idx="173">
                  <c:v>88.3</c:v>
                </c:pt>
                <c:pt idx="174">
                  <c:v>91.2</c:v>
                </c:pt>
                <c:pt idx="175">
                  <c:v>94.7</c:v>
                </c:pt>
                <c:pt idx="176">
                  <c:v>94.9</c:v>
                </c:pt>
                <c:pt idx="177">
                  <c:v>87.1</c:v>
                </c:pt>
                <c:pt idx="178">
                  <c:v>88.2</c:v>
                </c:pt>
                <c:pt idx="179">
                  <c:v>86.4</c:v>
                </c:pt>
                <c:pt idx="180">
                  <c:v>86.4</c:v>
                </c:pt>
                <c:pt idx="181">
                  <c:v>86.5</c:v>
                </c:pt>
                <c:pt idx="182">
                  <c:v>87.2</c:v>
                </c:pt>
                <c:pt idx="183">
                  <c:v>87.9</c:v>
                </c:pt>
                <c:pt idx="184">
                  <c:v>87</c:v>
                </c:pt>
                <c:pt idx="185">
                  <c:v>87.6</c:v>
                </c:pt>
                <c:pt idx="186">
                  <c:v>88.9</c:v>
                </c:pt>
                <c:pt idx="187">
                  <c:v>89.1</c:v>
                </c:pt>
                <c:pt idx="188">
                  <c:v>89.4</c:v>
                </c:pt>
                <c:pt idx="189">
                  <c:v>88.2</c:v>
                </c:pt>
                <c:pt idx="190">
                  <c:v>86.4</c:v>
                </c:pt>
                <c:pt idx="191">
                  <c:v>86.2</c:v>
                </c:pt>
                <c:pt idx="192">
                  <c:v>86</c:v>
                </c:pt>
              </c:numCache>
            </c:numRef>
          </c:val>
          <c:smooth val="0"/>
          <c:extLst>
            <c:ext xmlns:c16="http://schemas.microsoft.com/office/drawing/2014/chart" uri="{C3380CC4-5D6E-409C-BE32-E72D297353CC}">
              <c16:uniqueId val="{00000000-3F11-4384-B73E-90C38DB7E0B2}"/>
            </c:ext>
          </c:extLst>
        </c:ser>
        <c:dLbls>
          <c:showLegendKey val="0"/>
          <c:showVal val="0"/>
          <c:showCatName val="0"/>
          <c:showSerName val="0"/>
          <c:showPercent val="0"/>
          <c:showBubbleSize val="0"/>
        </c:dLbls>
        <c:smooth val="0"/>
        <c:axId val="257006016"/>
        <c:axId val="257003136"/>
      </c:lineChart>
      <c:dateAx>
        <c:axId val="257006016"/>
        <c:scaling>
          <c:orientation val="minMax"/>
        </c:scaling>
        <c:delete val="0"/>
        <c:axPos val="b"/>
        <c:numFmt formatCode="yyyy" sourceLinked="0"/>
        <c:majorTickMark val="none"/>
        <c:minorTickMark val="none"/>
        <c:tickLblPos val="nextTo"/>
        <c:spPr>
          <a:noFill/>
          <a:ln w="12700" cap="flat" cmpd="sng" algn="ctr">
            <a:solidFill>
              <a:schemeClr val="accent1"/>
            </a:solidFill>
            <a:round/>
          </a:ln>
          <a:effectLst/>
        </c:spPr>
        <c:txPr>
          <a:bodyPr rot="-60000000" spcFirstLastPara="1" vertOverflow="ellipsis" vert="horz" wrap="square" anchor="ctr" anchorCtr="1"/>
          <a:lstStyle/>
          <a:p>
            <a:pPr>
              <a:defRPr sz="20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257003136"/>
        <c:crosses val="autoZero"/>
        <c:auto val="1"/>
        <c:lblOffset val="100"/>
        <c:baseTimeUnit val="months"/>
        <c:majorUnit val="2"/>
        <c:majorTimeUnit val="years"/>
      </c:dateAx>
      <c:valAx>
        <c:axId val="257003136"/>
        <c:scaling>
          <c:orientation val="minMax"/>
        </c:scaling>
        <c:delete val="0"/>
        <c:axPos val="l"/>
        <c:majorGridlines>
          <c:spPr>
            <a:ln w="9525" cap="flat" cmpd="sng" algn="ctr">
              <a:solidFill>
                <a:schemeClr val="accent3"/>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2570060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2000">
          <a:solidFill>
            <a:sysClr val="windowText" lastClr="000000"/>
          </a:solidFill>
          <a:latin typeface="Roboto Condensed" panose="02000000000000000000" pitchFamily="2" charset="0"/>
          <a:ea typeface="Roboto Condensed" panose="02000000000000000000" pitchFamily="2" charset="0"/>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8017913924297504E-2"/>
          <c:y val="4.3895888013998248E-2"/>
          <c:w val="0.92913057257310394"/>
          <c:h val="0.84080314960629932"/>
        </c:manualLayout>
      </c:layout>
      <c:lineChart>
        <c:grouping val="standard"/>
        <c:varyColors val="0"/>
        <c:ser>
          <c:idx val="0"/>
          <c:order val="0"/>
          <c:spPr>
            <a:ln w="38100" cap="rnd">
              <a:solidFill>
                <a:schemeClr val="tx2"/>
              </a:solidFill>
              <a:round/>
            </a:ln>
            <a:effectLst/>
          </c:spPr>
          <c:marker>
            <c:symbol val="none"/>
          </c:marker>
          <c:cat>
            <c:numRef>
              <c:f>'IRA and Chips Act'!$A$6:$A$75</c:f>
              <c:numCache>
                <c:formatCode>yyyy\-mm\-dd</c:formatCode>
                <c:ptCount val="70"/>
                <c:pt idx="0">
                  <c:v>39083</c:v>
                </c:pt>
                <c:pt idx="1">
                  <c:v>39173</c:v>
                </c:pt>
                <c:pt idx="2">
                  <c:v>39264</c:v>
                </c:pt>
                <c:pt idx="3">
                  <c:v>39356</c:v>
                </c:pt>
                <c:pt idx="4">
                  <c:v>39448</c:v>
                </c:pt>
                <c:pt idx="5">
                  <c:v>39539</c:v>
                </c:pt>
                <c:pt idx="6">
                  <c:v>39630</c:v>
                </c:pt>
                <c:pt idx="7">
                  <c:v>39722</c:v>
                </c:pt>
                <c:pt idx="8">
                  <c:v>39814</c:v>
                </c:pt>
                <c:pt idx="9">
                  <c:v>39904</c:v>
                </c:pt>
                <c:pt idx="10">
                  <c:v>39995</c:v>
                </c:pt>
                <c:pt idx="11">
                  <c:v>40087</c:v>
                </c:pt>
                <c:pt idx="12">
                  <c:v>40179</c:v>
                </c:pt>
                <c:pt idx="13">
                  <c:v>40269</c:v>
                </c:pt>
                <c:pt idx="14">
                  <c:v>40360</c:v>
                </c:pt>
                <c:pt idx="15">
                  <c:v>40452</c:v>
                </c:pt>
                <c:pt idx="16">
                  <c:v>40544</c:v>
                </c:pt>
                <c:pt idx="17">
                  <c:v>40634</c:v>
                </c:pt>
                <c:pt idx="18">
                  <c:v>40725</c:v>
                </c:pt>
                <c:pt idx="19">
                  <c:v>40817</c:v>
                </c:pt>
                <c:pt idx="20">
                  <c:v>40909</c:v>
                </c:pt>
                <c:pt idx="21">
                  <c:v>41000</c:v>
                </c:pt>
                <c:pt idx="22">
                  <c:v>41091</c:v>
                </c:pt>
                <c:pt idx="23">
                  <c:v>41183</c:v>
                </c:pt>
                <c:pt idx="24">
                  <c:v>41275</c:v>
                </c:pt>
                <c:pt idx="25">
                  <c:v>41365</c:v>
                </c:pt>
                <c:pt idx="26">
                  <c:v>41456</c:v>
                </c:pt>
                <c:pt idx="27">
                  <c:v>41548</c:v>
                </c:pt>
                <c:pt idx="28">
                  <c:v>41640</c:v>
                </c:pt>
                <c:pt idx="29">
                  <c:v>41730</c:v>
                </c:pt>
                <c:pt idx="30">
                  <c:v>41821</c:v>
                </c:pt>
                <c:pt idx="31">
                  <c:v>41913</c:v>
                </c:pt>
                <c:pt idx="32">
                  <c:v>42005</c:v>
                </c:pt>
                <c:pt idx="33">
                  <c:v>42095</c:v>
                </c:pt>
                <c:pt idx="34">
                  <c:v>42186</c:v>
                </c:pt>
                <c:pt idx="35">
                  <c:v>42278</c:v>
                </c:pt>
                <c:pt idx="36">
                  <c:v>42370</c:v>
                </c:pt>
                <c:pt idx="37">
                  <c:v>42461</c:v>
                </c:pt>
                <c:pt idx="38">
                  <c:v>42552</c:v>
                </c:pt>
                <c:pt idx="39">
                  <c:v>42644</c:v>
                </c:pt>
                <c:pt idx="40">
                  <c:v>42736</c:v>
                </c:pt>
                <c:pt idx="41">
                  <c:v>42826</c:v>
                </c:pt>
                <c:pt idx="42">
                  <c:v>42917</c:v>
                </c:pt>
                <c:pt idx="43">
                  <c:v>43009</c:v>
                </c:pt>
                <c:pt idx="44">
                  <c:v>43101</c:v>
                </c:pt>
                <c:pt idx="45">
                  <c:v>43191</c:v>
                </c:pt>
                <c:pt idx="46">
                  <c:v>43282</c:v>
                </c:pt>
                <c:pt idx="47">
                  <c:v>43374</c:v>
                </c:pt>
                <c:pt idx="48">
                  <c:v>43466</c:v>
                </c:pt>
                <c:pt idx="49">
                  <c:v>43556</c:v>
                </c:pt>
                <c:pt idx="50">
                  <c:v>43647</c:v>
                </c:pt>
                <c:pt idx="51">
                  <c:v>43739</c:v>
                </c:pt>
                <c:pt idx="52">
                  <c:v>43831</c:v>
                </c:pt>
                <c:pt idx="53">
                  <c:v>43922</c:v>
                </c:pt>
                <c:pt idx="54">
                  <c:v>44013</c:v>
                </c:pt>
                <c:pt idx="55">
                  <c:v>44105</c:v>
                </c:pt>
                <c:pt idx="56">
                  <c:v>44197</c:v>
                </c:pt>
                <c:pt idx="57">
                  <c:v>44287</c:v>
                </c:pt>
                <c:pt idx="58">
                  <c:v>44378</c:v>
                </c:pt>
                <c:pt idx="59">
                  <c:v>44470</c:v>
                </c:pt>
                <c:pt idx="60">
                  <c:v>44562</c:v>
                </c:pt>
                <c:pt idx="61">
                  <c:v>44652</c:v>
                </c:pt>
                <c:pt idx="62">
                  <c:v>44743</c:v>
                </c:pt>
                <c:pt idx="63">
                  <c:v>44835</c:v>
                </c:pt>
                <c:pt idx="64">
                  <c:v>44927</c:v>
                </c:pt>
                <c:pt idx="65">
                  <c:v>45017</c:v>
                </c:pt>
                <c:pt idx="66">
                  <c:v>45108</c:v>
                </c:pt>
                <c:pt idx="67">
                  <c:v>45200</c:v>
                </c:pt>
                <c:pt idx="68">
                  <c:v>45292</c:v>
                </c:pt>
                <c:pt idx="69">
                  <c:v>45383</c:v>
                </c:pt>
              </c:numCache>
            </c:numRef>
          </c:cat>
          <c:val>
            <c:numRef>
              <c:f>'IRA and Chips Act'!$B$6:$B$75</c:f>
              <c:numCache>
                <c:formatCode>0.000</c:formatCode>
                <c:ptCount val="70"/>
                <c:pt idx="0">
                  <c:v>42.234000000000002</c:v>
                </c:pt>
                <c:pt idx="1">
                  <c:v>44.593000000000004</c:v>
                </c:pt>
                <c:pt idx="2">
                  <c:v>52.320999999999998</c:v>
                </c:pt>
                <c:pt idx="3">
                  <c:v>56.264000000000003</c:v>
                </c:pt>
                <c:pt idx="4">
                  <c:v>56.78</c:v>
                </c:pt>
                <c:pt idx="5">
                  <c:v>61.218000000000004</c:v>
                </c:pt>
                <c:pt idx="6">
                  <c:v>62.731000000000002</c:v>
                </c:pt>
                <c:pt idx="7">
                  <c:v>64.123000000000005</c:v>
                </c:pt>
                <c:pt idx="8">
                  <c:v>70.137</c:v>
                </c:pt>
                <c:pt idx="9">
                  <c:v>68.608000000000004</c:v>
                </c:pt>
                <c:pt idx="10">
                  <c:v>63.04</c:v>
                </c:pt>
                <c:pt idx="11">
                  <c:v>55.499000000000002</c:v>
                </c:pt>
                <c:pt idx="12">
                  <c:v>52.921999999999997</c:v>
                </c:pt>
                <c:pt idx="13">
                  <c:v>50.637</c:v>
                </c:pt>
                <c:pt idx="14">
                  <c:v>44.585999999999999</c:v>
                </c:pt>
                <c:pt idx="15">
                  <c:v>39.139000000000003</c:v>
                </c:pt>
                <c:pt idx="16">
                  <c:v>38.018000000000001</c:v>
                </c:pt>
                <c:pt idx="17">
                  <c:v>43.298999999999999</c:v>
                </c:pt>
                <c:pt idx="18">
                  <c:v>48.374000000000002</c:v>
                </c:pt>
                <c:pt idx="19">
                  <c:v>50.530999999999999</c:v>
                </c:pt>
                <c:pt idx="20">
                  <c:v>49.433999999999997</c:v>
                </c:pt>
                <c:pt idx="21">
                  <c:v>51.701999999999998</c:v>
                </c:pt>
                <c:pt idx="22">
                  <c:v>52.625</c:v>
                </c:pt>
                <c:pt idx="23">
                  <c:v>53.914000000000001</c:v>
                </c:pt>
                <c:pt idx="24">
                  <c:v>53.713000000000001</c:v>
                </c:pt>
                <c:pt idx="25">
                  <c:v>51.820999999999998</c:v>
                </c:pt>
                <c:pt idx="26">
                  <c:v>56.271999999999998</c:v>
                </c:pt>
                <c:pt idx="27">
                  <c:v>56.081000000000003</c:v>
                </c:pt>
                <c:pt idx="28">
                  <c:v>55.32</c:v>
                </c:pt>
                <c:pt idx="29">
                  <c:v>57.12</c:v>
                </c:pt>
                <c:pt idx="30">
                  <c:v>61.350999999999999</c:v>
                </c:pt>
                <c:pt idx="31">
                  <c:v>73.936999999999998</c:v>
                </c:pt>
                <c:pt idx="32">
                  <c:v>80.441999999999993</c:v>
                </c:pt>
                <c:pt idx="33">
                  <c:v>86.314999999999998</c:v>
                </c:pt>
                <c:pt idx="34">
                  <c:v>85.16</c:v>
                </c:pt>
                <c:pt idx="35">
                  <c:v>83.328999999999994</c:v>
                </c:pt>
                <c:pt idx="36">
                  <c:v>79.661000000000001</c:v>
                </c:pt>
                <c:pt idx="37">
                  <c:v>82.11</c:v>
                </c:pt>
                <c:pt idx="38">
                  <c:v>81.808999999999997</c:v>
                </c:pt>
                <c:pt idx="39">
                  <c:v>77.703999999999994</c:v>
                </c:pt>
                <c:pt idx="40">
                  <c:v>71.793000000000006</c:v>
                </c:pt>
                <c:pt idx="41">
                  <c:v>71.561000000000007</c:v>
                </c:pt>
                <c:pt idx="42">
                  <c:v>67.921999999999997</c:v>
                </c:pt>
                <c:pt idx="43">
                  <c:v>68.602999999999994</c:v>
                </c:pt>
                <c:pt idx="44">
                  <c:v>67.974000000000004</c:v>
                </c:pt>
                <c:pt idx="45">
                  <c:v>68.125</c:v>
                </c:pt>
                <c:pt idx="46">
                  <c:v>69.781999999999996</c:v>
                </c:pt>
                <c:pt idx="47">
                  <c:v>69.298000000000002</c:v>
                </c:pt>
                <c:pt idx="48">
                  <c:v>73.260999999999996</c:v>
                </c:pt>
                <c:pt idx="49">
                  <c:v>73.292000000000002</c:v>
                </c:pt>
                <c:pt idx="50">
                  <c:v>72.465000000000003</c:v>
                </c:pt>
                <c:pt idx="51">
                  <c:v>71.600999999999999</c:v>
                </c:pt>
                <c:pt idx="52">
                  <c:v>69.239000000000004</c:v>
                </c:pt>
                <c:pt idx="53">
                  <c:v>64.625</c:v>
                </c:pt>
                <c:pt idx="54">
                  <c:v>64.369</c:v>
                </c:pt>
                <c:pt idx="55">
                  <c:v>64.834999999999994</c:v>
                </c:pt>
                <c:pt idx="56">
                  <c:v>66.581999999999994</c:v>
                </c:pt>
                <c:pt idx="57">
                  <c:v>66.466999999999999</c:v>
                </c:pt>
                <c:pt idx="58">
                  <c:v>67.846999999999994</c:v>
                </c:pt>
                <c:pt idx="59">
                  <c:v>70.653000000000006</c:v>
                </c:pt>
                <c:pt idx="60">
                  <c:v>73.152000000000001</c:v>
                </c:pt>
                <c:pt idx="61">
                  <c:v>76.137</c:v>
                </c:pt>
                <c:pt idx="62">
                  <c:v>78.828999999999994</c:v>
                </c:pt>
                <c:pt idx="63">
                  <c:v>82.037999999999997</c:v>
                </c:pt>
                <c:pt idx="64">
                  <c:v>107.09699999999999</c:v>
                </c:pt>
                <c:pt idx="65">
                  <c:v>125.15300000000001</c:v>
                </c:pt>
                <c:pt idx="66">
                  <c:v>133.40700000000001</c:v>
                </c:pt>
                <c:pt idx="67">
                  <c:v>142.64099999999999</c:v>
                </c:pt>
                <c:pt idx="68">
                  <c:v>149.113</c:v>
                </c:pt>
                <c:pt idx="69">
                  <c:v>155.946</c:v>
                </c:pt>
              </c:numCache>
            </c:numRef>
          </c:val>
          <c:smooth val="0"/>
          <c:extLst>
            <c:ext xmlns:c16="http://schemas.microsoft.com/office/drawing/2014/chart" uri="{C3380CC4-5D6E-409C-BE32-E72D297353CC}">
              <c16:uniqueId val="{00000000-2158-494C-907A-5F51A6F7B555}"/>
            </c:ext>
          </c:extLst>
        </c:ser>
        <c:dLbls>
          <c:showLegendKey val="0"/>
          <c:showVal val="0"/>
          <c:showCatName val="0"/>
          <c:showSerName val="0"/>
          <c:showPercent val="0"/>
          <c:showBubbleSize val="0"/>
        </c:dLbls>
        <c:smooth val="0"/>
        <c:axId val="1240820031"/>
        <c:axId val="1240820991"/>
      </c:lineChart>
      <c:dateAx>
        <c:axId val="1240820031"/>
        <c:scaling>
          <c:orientation val="minMax"/>
        </c:scaling>
        <c:delete val="0"/>
        <c:axPos val="b"/>
        <c:numFmt formatCode="yyyy" sourceLinked="0"/>
        <c:majorTickMark val="none"/>
        <c:minorTickMark val="none"/>
        <c:tickLblPos val="low"/>
        <c:spPr>
          <a:noFill/>
          <a:ln w="12700" cap="flat" cmpd="sng" algn="ctr">
            <a:solidFill>
              <a:schemeClr val="accent1"/>
            </a:solidFill>
            <a:round/>
          </a:ln>
          <a:effectLst/>
        </c:spPr>
        <c:txPr>
          <a:bodyPr rot="-60000000" spcFirstLastPara="1" vertOverflow="ellipsis" vert="horz" wrap="square" anchor="ctr" anchorCtr="1"/>
          <a:lstStyle/>
          <a:p>
            <a:pPr>
              <a:defRPr sz="18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240820991"/>
        <c:crosses val="autoZero"/>
        <c:auto val="1"/>
        <c:lblOffset val="100"/>
        <c:baseTimeUnit val="months"/>
        <c:majorUnit val="1"/>
        <c:majorTimeUnit val="years"/>
      </c:dateAx>
      <c:valAx>
        <c:axId val="1240820991"/>
        <c:scaling>
          <c:orientation val="minMax"/>
          <c:min val="0"/>
        </c:scaling>
        <c:delete val="0"/>
        <c:axPos val="l"/>
        <c:majorGridlines>
          <c:spPr>
            <a:ln w="9525" cap="flat" cmpd="sng" algn="ctr">
              <a:solidFill>
                <a:schemeClr val="accent3"/>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2408200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800">
          <a:solidFill>
            <a:sysClr val="windowText" lastClr="000000"/>
          </a:solidFill>
          <a:latin typeface="Roboto Condensed" panose="02000000000000000000" pitchFamily="2" charset="0"/>
          <a:ea typeface="Roboto Condensed" panose="02000000000000000000" pitchFamily="2" charset="0"/>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3498354234291593E-2"/>
          <c:y val="4.7229221347331582E-2"/>
          <c:w val="0.92367666280907335"/>
          <c:h val="0.84117366579177599"/>
        </c:manualLayout>
      </c:layout>
      <c:lineChart>
        <c:grouping val="standard"/>
        <c:varyColors val="0"/>
        <c:ser>
          <c:idx val="0"/>
          <c:order val="0"/>
          <c:spPr>
            <a:ln w="38100" cap="rnd">
              <a:solidFill>
                <a:schemeClr val="accent3">
                  <a:lumMod val="50000"/>
                </a:schemeClr>
              </a:solidFill>
              <a:round/>
            </a:ln>
            <a:effectLst/>
          </c:spPr>
          <c:marker>
            <c:symbol val="none"/>
          </c:marker>
          <c:cat>
            <c:numRef>
              <c:f>'plot-data (2)'!$F$2:$F$72</c:f>
              <c:numCache>
                <c:formatCode>m/d/yyyy</c:formatCode>
                <c:ptCount val="71"/>
                <c:pt idx="0">
                  <c:v>38718</c:v>
                </c:pt>
                <c:pt idx="1">
                  <c:v>38807</c:v>
                </c:pt>
                <c:pt idx="2">
                  <c:v>38898</c:v>
                </c:pt>
                <c:pt idx="3">
                  <c:v>38990</c:v>
                </c:pt>
                <c:pt idx="4">
                  <c:v>39082</c:v>
                </c:pt>
                <c:pt idx="5">
                  <c:v>39172</c:v>
                </c:pt>
                <c:pt idx="6">
                  <c:v>39263</c:v>
                </c:pt>
                <c:pt idx="7">
                  <c:v>39355</c:v>
                </c:pt>
                <c:pt idx="8">
                  <c:v>39447</c:v>
                </c:pt>
                <c:pt idx="9">
                  <c:v>39538</c:v>
                </c:pt>
                <c:pt idx="10">
                  <c:v>39629</c:v>
                </c:pt>
                <c:pt idx="11">
                  <c:v>39721</c:v>
                </c:pt>
                <c:pt idx="12">
                  <c:v>39813</c:v>
                </c:pt>
                <c:pt idx="13">
                  <c:v>39903</c:v>
                </c:pt>
                <c:pt idx="14">
                  <c:v>39994</c:v>
                </c:pt>
                <c:pt idx="15">
                  <c:v>40086</c:v>
                </c:pt>
                <c:pt idx="16">
                  <c:v>40178</c:v>
                </c:pt>
                <c:pt idx="17">
                  <c:v>40268</c:v>
                </c:pt>
                <c:pt idx="18">
                  <c:v>40359</c:v>
                </c:pt>
                <c:pt idx="19">
                  <c:v>40451</c:v>
                </c:pt>
                <c:pt idx="20">
                  <c:v>40543</c:v>
                </c:pt>
                <c:pt idx="21">
                  <c:v>40633</c:v>
                </c:pt>
                <c:pt idx="22">
                  <c:v>40724</c:v>
                </c:pt>
                <c:pt idx="23">
                  <c:v>40816</c:v>
                </c:pt>
                <c:pt idx="24">
                  <c:v>40908</c:v>
                </c:pt>
                <c:pt idx="25">
                  <c:v>40999</c:v>
                </c:pt>
                <c:pt idx="26">
                  <c:v>41090</c:v>
                </c:pt>
                <c:pt idx="27">
                  <c:v>41182</c:v>
                </c:pt>
                <c:pt idx="28">
                  <c:v>41274</c:v>
                </c:pt>
                <c:pt idx="29">
                  <c:v>41364</c:v>
                </c:pt>
                <c:pt idx="30">
                  <c:v>41455</c:v>
                </c:pt>
                <c:pt idx="31">
                  <c:v>41547</c:v>
                </c:pt>
                <c:pt idx="32">
                  <c:v>41639</c:v>
                </c:pt>
                <c:pt idx="33">
                  <c:v>41729</c:v>
                </c:pt>
                <c:pt idx="34">
                  <c:v>41820</c:v>
                </c:pt>
                <c:pt idx="35">
                  <c:v>41912</c:v>
                </c:pt>
                <c:pt idx="36">
                  <c:v>42004</c:v>
                </c:pt>
                <c:pt idx="37">
                  <c:v>42094</c:v>
                </c:pt>
                <c:pt idx="38">
                  <c:v>42185</c:v>
                </c:pt>
                <c:pt idx="39">
                  <c:v>42277</c:v>
                </c:pt>
                <c:pt idx="40">
                  <c:v>42369</c:v>
                </c:pt>
                <c:pt idx="41">
                  <c:v>42460</c:v>
                </c:pt>
                <c:pt idx="42">
                  <c:v>42551</c:v>
                </c:pt>
                <c:pt idx="43">
                  <c:v>42643</c:v>
                </c:pt>
                <c:pt idx="44">
                  <c:v>42735</c:v>
                </c:pt>
                <c:pt idx="45">
                  <c:v>42825</c:v>
                </c:pt>
                <c:pt idx="46">
                  <c:v>42916</c:v>
                </c:pt>
                <c:pt idx="47">
                  <c:v>43008</c:v>
                </c:pt>
                <c:pt idx="48">
                  <c:v>43100</c:v>
                </c:pt>
                <c:pt idx="49">
                  <c:v>43190</c:v>
                </c:pt>
                <c:pt idx="50">
                  <c:v>43281</c:v>
                </c:pt>
                <c:pt idx="51">
                  <c:v>43373</c:v>
                </c:pt>
                <c:pt idx="52">
                  <c:v>43465</c:v>
                </c:pt>
                <c:pt idx="53">
                  <c:v>43555</c:v>
                </c:pt>
                <c:pt idx="54">
                  <c:v>43646</c:v>
                </c:pt>
                <c:pt idx="55">
                  <c:v>43738</c:v>
                </c:pt>
                <c:pt idx="56">
                  <c:v>43830</c:v>
                </c:pt>
                <c:pt idx="57">
                  <c:v>43921</c:v>
                </c:pt>
                <c:pt idx="58">
                  <c:v>44012</c:v>
                </c:pt>
                <c:pt idx="59">
                  <c:v>44104</c:v>
                </c:pt>
                <c:pt idx="60">
                  <c:v>44196</c:v>
                </c:pt>
                <c:pt idx="61">
                  <c:v>44286</c:v>
                </c:pt>
                <c:pt idx="62">
                  <c:v>44377</c:v>
                </c:pt>
                <c:pt idx="63">
                  <c:v>44469</c:v>
                </c:pt>
                <c:pt idx="64">
                  <c:v>44561</c:v>
                </c:pt>
                <c:pt idx="65">
                  <c:v>44651</c:v>
                </c:pt>
                <c:pt idx="66">
                  <c:v>44742</c:v>
                </c:pt>
                <c:pt idx="67">
                  <c:v>44834</c:v>
                </c:pt>
                <c:pt idx="68">
                  <c:v>44926</c:v>
                </c:pt>
                <c:pt idx="69">
                  <c:v>45016</c:v>
                </c:pt>
                <c:pt idx="70">
                  <c:v>45107</c:v>
                </c:pt>
              </c:numCache>
            </c:numRef>
          </c:cat>
          <c:val>
            <c:numRef>
              <c:f>'plot-data (2)'!$G$2:$G$72</c:f>
              <c:numCache>
                <c:formatCode>General</c:formatCode>
                <c:ptCount val="71"/>
                <c:pt idx="0">
                  <c:v>1.1606488667789401</c:v>
                </c:pt>
                <c:pt idx="1">
                  <c:v>1.1606488667789401</c:v>
                </c:pt>
                <c:pt idx="2">
                  <c:v>3.5537706391447501</c:v>
                </c:pt>
                <c:pt idx="3">
                  <c:v>0.81877991706859998</c:v>
                </c:pt>
                <c:pt idx="4">
                  <c:v>3.21189386455573</c:v>
                </c:pt>
                <c:pt idx="5">
                  <c:v>1.1606488667789401</c:v>
                </c:pt>
                <c:pt idx="6">
                  <c:v>2.87002491484539</c:v>
                </c:pt>
                <c:pt idx="7">
                  <c:v>1.1606488667789401</c:v>
                </c:pt>
                <c:pt idx="8">
                  <c:v>0.81877991706859998</c:v>
                </c:pt>
                <c:pt idx="9">
                  <c:v>1.1606488667789401</c:v>
                </c:pt>
                <c:pt idx="10">
                  <c:v>2.5281481402563601</c:v>
                </c:pt>
                <c:pt idx="11">
                  <c:v>0.81877991706859998</c:v>
                </c:pt>
                <c:pt idx="12">
                  <c:v>1.1606488667789401</c:v>
                </c:pt>
                <c:pt idx="13">
                  <c:v>1.50252564136796</c:v>
                </c:pt>
                <c:pt idx="14">
                  <c:v>2.5281481402563601</c:v>
                </c:pt>
                <c:pt idx="15">
                  <c:v>2.1862713656673298</c:v>
                </c:pt>
                <c:pt idx="16">
                  <c:v>0.81877991706859998</c:v>
                </c:pt>
                <c:pt idx="17">
                  <c:v>2.1862713656673298</c:v>
                </c:pt>
                <c:pt idx="18">
                  <c:v>2.5281481402563601</c:v>
                </c:pt>
                <c:pt idx="19">
                  <c:v>2.87002491484539</c:v>
                </c:pt>
                <c:pt idx="20">
                  <c:v>0.81877991706859998</c:v>
                </c:pt>
                <c:pt idx="21">
                  <c:v>3.5537706391447501</c:v>
                </c:pt>
                <c:pt idx="22">
                  <c:v>4.2375163634441204</c:v>
                </c:pt>
                <c:pt idx="23">
                  <c:v>1.50252564136796</c:v>
                </c:pt>
                <c:pt idx="24">
                  <c:v>2.5281481402563601</c:v>
                </c:pt>
                <c:pt idx="25">
                  <c:v>3.89564741373378</c:v>
                </c:pt>
                <c:pt idx="26">
                  <c:v>1.8444024159569901</c:v>
                </c:pt>
                <c:pt idx="27">
                  <c:v>4.9212699126221802</c:v>
                </c:pt>
                <c:pt idx="28">
                  <c:v>3.89564741373378</c:v>
                </c:pt>
                <c:pt idx="29">
                  <c:v>5.2631388623325197</c:v>
                </c:pt>
                <c:pt idx="30">
                  <c:v>3.21189386455573</c:v>
                </c:pt>
                <c:pt idx="31">
                  <c:v>6.6306381358099404</c:v>
                </c:pt>
                <c:pt idx="32">
                  <c:v>4.9212699126221802</c:v>
                </c:pt>
                <c:pt idx="33">
                  <c:v>4.9212699126221802</c:v>
                </c:pt>
                <c:pt idx="34">
                  <c:v>7.3143838601093103</c:v>
                </c:pt>
                <c:pt idx="35">
                  <c:v>1.50252564136796</c:v>
                </c:pt>
                <c:pt idx="36">
                  <c:v>4.5793931380331498</c:v>
                </c:pt>
                <c:pt idx="37">
                  <c:v>1.50252564136796</c:v>
                </c:pt>
                <c:pt idx="38">
                  <c:v>5.2631388623325197</c:v>
                </c:pt>
                <c:pt idx="39">
                  <c:v>6.6306381358099404</c:v>
                </c:pt>
                <c:pt idx="40">
                  <c:v>1.1606488667789401</c:v>
                </c:pt>
                <c:pt idx="41">
                  <c:v>5.2631388623325197</c:v>
                </c:pt>
                <c:pt idx="42">
                  <c:v>1.8444024159569901</c:v>
                </c:pt>
                <c:pt idx="43">
                  <c:v>4.9212699126221802</c:v>
                </c:pt>
                <c:pt idx="44">
                  <c:v>5.9468924115105697</c:v>
                </c:pt>
                <c:pt idx="45">
                  <c:v>2.5281481402563601</c:v>
                </c:pt>
                <c:pt idx="46">
                  <c:v>6.2887613612209101</c:v>
                </c:pt>
                <c:pt idx="47">
                  <c:v>2.87002491484539</c:v>
                </c:pt>
                <c:pt idx="48">
                  <c:v>3.5537706391447501</c:v>
                </c:pt>
                <c:pt idx="49">
                  <c:v>5.9468924115105697</c:v>
                </c:pt>
                <c:pt idx="50">
                  <c:v>6.9725149103989699</c:v>
                </c:pt>
                <c:pt idx="51">
                  <c:v>4.2375163634441204</c:v>
                </c:pt>
                <c:pt idx="52">
                  <c:v>6.2887613612209101</c:v>
                </c:pt>
                <c:pt idx="53">
                  <c:v>4.2375163634441204</c:v>
                </c:pt>
                <c:pt idx="54">
                  <c:v>5.2631388623325197</c:v>
                </c:pt>
                <c:pt idx="55">
                  <c:v>6.2887613612209101</c:v>
                </c:pt>
                <c:pt idx="56">
                  <c:v>5.6050156369215403</c:v>
                </c:pt>
                <c:pt idx="57">
                  <c:v>26.8012113389888</c:v>
                </c:pt>
                <c:pt idx="58">
                  <c:v>19.963730621359002</c:v>
                </c:pt>
                <c:pt idx="59">
                  <c:v>12.1006274048409</c:v>
                </c:pt>
                <c:pt idx="60">
                  <c:v>15.177494901506099</c:v>
                </c:pt>
                <c:pt idx="61">
                  <c:v>19.621853846770001</c:v>
                </c:pt>
                <c:pt idx="62">
                  <c:v>24.749966341212001</c:v>
                </c:pt>
                <c:pt idx="63">
                  <c:v>19.963730621359002</c:v>
                </c:pt>
                <c:pt idx="64">
                  <c:v>30.561832384832002</c:v>
                </c:pt>
                <c:pt idx="65">
                  <c:v>35.348068104684998</c:v>
                </c:pt>
                <c:pt idx="66">
                  <c:v>56.202394857041902</c:v>
                </c:pt>
                <c:pt idx="67">
                  <c:v>68.167988069113605</c:v>
                </c:pt>
                <c:pt idx="68">
                  <c:v>80.475458055774297</c:v>
                </c:pt>
                <c:pt idx="69">
                  <c:v>92.099182318135703</c:v>
                </c:pt>
                <c:pt idx="70">
                  <c:v>98.594790173615706</c:v>
                </c:pt>
              </c:numCache>
            </c:numRef>
          </c:val>
          <c:smooth val="0"/>
          <c:extLst>
            <c:ext xmlns:c16="http://schemas.microsoft.com/office/drawing/2014/chart" uri="{C3380CC4-5D6E-409C-BE32-E72D297353CC}">
              <c16:uniqueId val="{00000000-E6CF-4AF0-B1AD-8E93BB03168E}"/>
            </c:ext>
          </c:extLst>
        </c:ser>
        <c:dLbls>
          <c:showLegendKey val="0"/>
          <c:showVal val="0"/>
          <c:showCatName val="0"/>
          <c:showSerName val="0"/>
          <c:showPercent val="0"/>
          <c:showBubbleSize val="0"/>
        </c:dLbls>
        <c:smooth val="0"/>
        <c:axId val="88842912"/>
        <c:axId val="88845792"/>
      </c:lineChart>
      <c:dateAx>
        <c:axId val="88842912"/>
        <c:scaling>
          <c:orientation val="minMax"/>
        </c:scaling>
        <c:delete val="0"/>
        <c:axPos val="b"/>
        <c:numFmt formatCode="yyyy" sourceLinked="0"/>
        <c:majorTickMark val="none"/>
        <c:minorTickMark val="none"/>
        <c:tickLblPos val="nextTo"/>
        <c:spPr>
          <a:noFill/>
          <a:ln w="12700" cap="flat" cmpd="sng" algn="ctr">
            <a:solidFill>
              <a:schemeClr val="accent1"/>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Roboto Condensed" panose="02000000000000000000" pitchFamily="2" charset="0"/>
                <a:ea typeface="Roboto Condensed" panose="02000000000000000000" pitchFamily="2" charset="0"/>
                <a:cs typeface="+mn-cs"/>
              </a:defRPr>
            </a:pPr>
            <a:endParaRPr lang="en-US"/>
          </a:p>
        </c:txPr>
        <c:crossAx val="88845792"/>
        <c:crosses val="autoZero"/>
        <c:auto val="1"/>
        <c:lblOffset val="100"/>
        <c:baseTimeUnit val="months"/>
        <c:majorUnit val="2"/>
        <c:majorTimeUnit val="years"/>
      </c:dateAx>
      <c:valAx>
        <c:axId val="88845792"/>
        <c:scaling>
          <c:orientation val="minMax"/>
          <c:max val="100"/>
        </c:scaling>
        <c:delete val="0"/>
        <c:axPos val="l"/>
        <c:majorGridlines>
          <c:spPr>
            <a:ln w="9525" cap="flat" cmpd="sng" algn="ctr">
              <a:solidFill>
                <a:schemeClr val="accent3"/>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solidFill>
                <a:latin typeface="Roboto Condensed" panose="02000000000000000000" pitchFamily="2" charset="0"/>
                <a:ea typeface="Roboto Condensed" panose="02000000000000000000" pitchFamily="2" charset="0"/>
                <a:cs typeface="+mn-cs"/>
              </a:defRPr>
            </a:pPr>
            <a:endParaRPr lang="en-US"/>
          </a:p>
        </c:txPr>
        <c:crossAx val="88842912"/>
        <c:crosses val="autoZero"/>
        <c:crossBetween val="between"/>
        <c:majorUnit val="2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000">
          <a:solidFill>
            <a:schemeClr val="tx1"/>
          </a:solidFill>
          <a:latin typeface="Roboto Condensed" panose="02000000000000000000" pitchFamily="2" charset="0"/>
          <a:ea typeface="Roboto Condensed" panose="02000000000000000000" pitchFamily="2" charset="0"/>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'Who''s Benefitting'!$B$6</c:f>
              <c:strCache>
                <c:ptCount val="1"/>
                <c:pt idx="0">
                  <c:v> India Total Capex of NSE500 Companies </c:v>
                </c:pt>
              </c:strCache>
            </c:strRef>
          </c:tx>
          <c:spPr>
            <a:solidFill>
              <a:schemeClr val="accent1"/>
            </a:solidFill>
            <a:ln>
              <a:noFill/>
            </a:ln>
            <a:effectLst/>
          </c:spPr>
          <c:invertIfNegative val="0"/>
          <c:cat>
            <c:numRef>
              <c:f>'Who''s Benefitting'!$A$7:$A$12</c:f>
              <c:numCache>
                <c:formatCode>m/d/yyyy</c:formatCode>
                <c:ptCount val="6"/>
                <c:pt idx="0">
                  <c:v>43466</c:v>
                </c:pt>
                <c:pt idx="1">
                  <c:v>43831</c:v>
                </c:pt>
                <c:pt idx="2">
                  <c:v>44197</c:v>
                </c:pt>
                <c:pt idx="3">
                  <c:v>44562</c:v>
                </c:pt>
                <c:pt idx="4">
                  <c:v>44927</c:v>
                </c:pt>
                <c:pt idx="5">
                  <c:v>45292</c:v>
                </c:pt>
              </c:numCache>
            </c:numRef>
          </c:cat>
          <c:val>
            <c:numRef>
              <c:f>'Who''s Benefitting'!$B$7:$B$12</c:f>
              <c:numCache>
                <c:formatCode>_("$"* #,##0.00_);_("$"* \(#,##0.00\);_("$"* "-"??_);_(@_)</c:formatCode>
                <c:ptCount val="6"/>
                <c:pt idx="0">
                  <c:v>67934.125</c:v>
                </c:pt>
                <c:pt idx="1">
                  <c:v>66417.5</c:v>
                </c:pt>
                <c:pt idx="2">
                  <c:v>62716.25</c:v>
                </c:pt>
                <c:pt idx="3">
                  <c:v>74684.25</c:v>
                </c:pt>
                <c:pt idx="4">
                  <c:v>92052.75</c:v>
                </c:pt>
                <c:pt idx="5">
                  <c:v>110532.125</c:v>
                </c:pt>
              </c:numCache>
            </c:numRef>
          </c:val>
          <c:extLst>
            <c:ext xmlns:c16="http://schemas.microsoft.com/office/drawing/2014/chart" uri="{C3380CC4-5D6E-409C-BE32-E72D297353CC}">
              <c16:uniqueId val="{00000000-DA11-4CAA-B6CB-959A8AA961AC}"/>
            </c:ext>
          </c:extLst>
        </c:ser>
        <c:dLbls>
          <c:showLegendKey val="0"/>
          <c:showVal val="0"/>
          <c:showCatName val="0"/>
          <c:showSerName val="0"/>
          <c:showPercent val="0"/>
          <c:showBubbleSize val="0"/>
        </c:dLbls>
        <c:gapWidth val="60"/>
        <c:overlap val="-27"/>
        <c:axId val="114815520"/>
        <c:axId val="1722900688"/>
      </c:barChart>
      <c:dateAx>
        <c:axId val="114815520"/>
        <c:scaling>
          <c:orientation val="minMax"/>
        </c:scaling>
        <c:delete val="0"/>
        <c:axPos val="b"/>
        <c:numFmt formatCode="yyyy" sourceLinked="0"/>
        <c:majorTickMark val="none"/>
        <c:minorTickMark val="none"/>
        <c:tickLblPos val="nextTo"/>
        <c:spPr>
          <a:noFill/>
          <a:ln w="12700" cap="flat" cmpd="sng" algn="ctr">
            <a:solidFill>
              <a:schemeClr val="accent1"/>
            </a:solidFill>
            <a:round/>
          </a:ln>
          <a:effectLst/>
        </c:spPr>
        <c:txPr>
          <a:bodyPr rot="-60000000" spcFirstLastPara="1" vertOverflow="ellipsis" vert="horz" wrap="square" anchor="ctr" anchorCtr="1"/>
          <a:lstStyle/>
          <a:p>
            <a:pPr>
              <a:defRPr sz="18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722900688"/>
        <c:crosses val="autoZero"/>
        <c:auto val="1"/>
        <c:lblOffset val="100"/>
        <c:baseTimeUnit val="years"/>
      </c:dateAx>
      <c:valAx>
        <c:axId val="1722900688"/>
        <c:scaling>
          <c:orientation val="minMax"/>
        </c:scaling>
        <c:delete val="0"/>
        <c:axPos val="l"/>
        <c:majorGridlines>
          <c:spPr>
            <a:ln w="9525" cap="flat" cmpd="sng" algn="ctr">
              <a:solidFill>
                <a:schemeClr val="accent3"/>
              </a:solidFill>
              <a:round/>
            </a:ln>
            <a:effectLst/>
          </c:spPr>
        </c:majorGridlines>
        <c:numFmt formatCode="&quot;$&quot;#,##0" sourceLinked="0"/>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148155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800">
          <a:solidFill>
            <a:sysClr val="windowText" lastClr="000000"/>
          </a:solidFill>
          <a:latin typeface="Roboto Condensed" panose="02000000000000000000" pitchFamily="2" charset="0"/>
          <a:ea typeface="Roboto Condensed" panose="02000000000000000000" pitchFamily="2" charset="0"/>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5857192469261966E-2"/>
          <c:y val="4.667366579177603E-2"/>
          <c:w val="0.87500398635789722"/>
          <c:h val="0.84635870516185474"/>
        </c:manualLayout>
      </c:layout>
      <c:barChart>
        <c:barDir val="col"/>
        <c:grouping val="clustered"/>
        <c:varyColors val="0"/>
        <c:ser>
          <c:idx val="0"/>
          <c:order val="0"/>
          <c:spPr>
            <a:solidFill>
              <a:schemeClr val="accent4"/>
            </a:solidFill>
            <a:ln>
              <a:noFill/>
            </a:ln>
            <a:effectLst/>
          </c:spPr>
          <c:invertIfNegative val="0"/>
          <c:cat>
            <c:numRef>
              <c:f>'We''ve Only Just Begun'!$A$4:$AW$4</c:f>
              <c:numCache>
                <c:formatCode>m/d/yy;@</c:formatCode>
                <c:ptCount val="49"/>
                <c:pt idx="0">
                  <c:v>44044</c:v>
                </c:pt>
                <c:pt idx="1">
                  <c:v>44075</c:v>
                </c:pt>
                <c:pt idx="2">
                  <c:v>44105</c:v>
                </c:pt>
                <c:pt idx="3">
                  <c:v>44136</c:v>
                </c:pt>
                <c:pt idx="4">
                  <c:v>44166</c:v>
                </c:pt>
                <c:pt idx="5">
                  <c:v>44197</c:v>
                </c:pt>
                <c:pt idx="6">
                  <c:v>44228</c:v>
                </c:pt>
                <c:pt idx="7">
                  <c:v>44256</c:v>
                </c:pt>
                <c:pt idx="8">
                  <c:v>44287</c:v>
                </c:pt>
                <c:pt idx="9">
                  <c:v>44317</c:v>
                </c:pt>
                <c:pt idx="10">
                  <c:v>44348</c:v>
                </c:pt>
                <c:pt idx="11">
                  <c:v>44378</c:v>
                </c:pt>
                <c:pt idx="12">
                  <c:v>44409</c:v>
                </c:pt>
                <c:pt idx="13">
                  <c:v>44440</c:v>
                </c:pt>
                <c:pt idx="14">
                  <c:v>44470</c:v>
                </c:pt>
                <c:pt idx="15">
                  <c:v>44501</c:v>
                </c:pt>
                <c:pt idx="16">
                  <c:v>44531</c:v>
                </c:pt>
                <c:pt idx="17">
                  <c:v>44562</c:v>
                </c:pt>
                <c:pt idx="18">
                  <c:v>44593</c:v>
                </c:pt>
                <c:pt idx="19">
                  <c:v>44621</c:v>
                </c:pt>
                <c:pt idx="20">
                  <c:v>44652</c:v>
                </c:pt>
                <c:pt idx="21">
                  <c:v>44682</c:v>
                </c:pt>
                <c:pt idx="22">
                  <c:v>44713</c:v>
                </c:pt>
                <c:pt idx="23">
                  <c:v>44743</c:v>
                </c:pt>
                <c:pt idx="24">
                  <c:v>44774</c:v>
                </c:pt>
                <c:pt idx="25">
                  <c:v>44805</c:v>
                </c:pt>
                <c:pt idx="26">
                  <c:v>44835</c:v>
                </c:pt>
                <c:pt idx="27">
                  <c:v>44866</c:v>
                </c:pt>
                <c:pt idx="28">
                  <c:v>44896</c:v>
                </c:pt>
                <c:pt idx="29">
                  <c:v>44927</c:v>
                </c:pt>
                <c:pt idx="30">
                  <c:v>44958</c:v>
                </c:pt>
                <c:pt idx="31">
                  <c:v>44986</c:v>
                </c:pt>
                <c:pt idx="32">
                  <c:v>45017</c:v>
                </c:pt>
                <c:pt idx="33">
                  <c:v>45047</c:v>
                </c:pt>
                <c:pt idx="34">
                  <c:v>45078</c:v>
                </c:pt>
                <c:pt idx="35">
                  <c:v>45108</c:v>
                </c:pt>
                <c:pt idx="36">
                  <c:v>45139</c:v>
                </c:pt>
                <c:pt idx="37">
                  <c:v>45170</c:v>
                </c:pt>
                <c:pt idx="38">
                  <c:v>45200</c:v>
                </c:pt>
                <c:pt idx="39">
                  <c:v>45231</c:v>
                </c:pt>
                <c:pt idx="40">
                  <c:v>45261</c:v>
                </c:pt>
                <c:pt idx="41">
                  <c:v>45292</c:v>
                </c:pt>
                <c:pt idx="42">
                  <c:v>45323</c:v>
                </c:pt>
                <c:pt idx="43">
                  <c:v>45352</c:v>
                </c:pt>
                <c:pt idx="44">
                  <c:v>45383</c:v>
                </c:pt>
                <c:pt idx="45">
                  <c:v>45413</c:v>
                </c:pt>
                <c:pt idx="46">
                  <c:v>45444</c:v>
                </c:pt>
                <c:pt idx="47">
                  <c:v>45474</c:v>
                </c:pt>
                <c:pt idx="48">
                  <c:v>45505</c:v>
                </c:pt>
              </c:numCache>
            </c:numRef>
          </c:cat>
          <c:val>
            <c:numRef>
              <c:f>'We''ve Only Just Begun'!$A$5:$AW$5</c:f>
              <c:numCache>
                <c:formatCode>#,##0.0</c:formatCode>
                <c:ptCount val="49"/>
                <c:pt idx="0">
                  <c:v>7.4764414903372618</c:v>
                </c:pt>
                <c:pt idx="1">
                  <c:v>7.4090888181078887</c:v>
                </c:pt>
                <c:pt idx="2">
                  <c:v>7.2887057315386432</c:v>
                </c:pt>
                <c:pt idx="3">
                  <c:v>7.2037962359692802</c:v>
                </c:pt>
                <c:pt idx="4">
                  <c:v>7.3012780648030935</c:v>
                </c:pt>
                <c:pt idx="5">
                  <c:v>7.433795860745616</c:v>
                </c:pt>
                <c:pt idx="6">
                  <c:v>7.5169491188677959</c:v>
                </c:pt>
                <c:pt idx="7">
                  <c:v>7.3299927305055466</c:v>
                </c:pt>
                <c:pt idx="8">
                  <c:v>7.2351177022511735</c:v>
                </c:pt>
                <c:pt idx="9">
                  <c:v>7.379575971634134</c:v>
                </c:pt>
                <c:pt idx="10">
                  <c:v>7.472940306740214</c:v>
                </c:pt>
                <c:pt idx="11">
                  <c:v>7.8443821810118921</c:v>
                </c:pt>
                <c:pt idx="12">
                  <c:v>8.2437159743861947</c:v>
                </c:pt>
                <c:pt idx="13">
                  <c:v>8.7373990367451437</c:v>
                </c:pt>
                <c:pt idx="14">
                  <c:v>8.9707737651281185</c:v>
                </c:pt>
                <c:pt idx="15">
                  <c:v>9.2608594125278589</c:v>
                </c:pt>
                <c:pt idx="16">
                  <c:v>9.3626239496123329</c:v>
                </c:pt>
                <c:pt idx="17">
                  <c:v>10.017329478374485</c:v>
                </c:pt>
                <c:pt idx="18">
                  <c:v>10.205196589136998</c:v>
                </c:pt>
                <c:pt idx="19">
                  <c:v>10.147621906961399</c:v>
                </c:pt>
                <c:pt idx="20">
                  <c:v>10.059012329528729</c:v>
                </c:pt>
                <c:pt idx="21">
                  <c:v>10.036657618058575</c:v>
                </c:pt>
                <c:pt idx="22">
                  <c:v>10.004482066542151</c:v>
                </c:pt>
                <c:pt idx="23">
                  <c:v>10.607373388635683</c:v>
                </c:pt>
                <c:pt idx="24">
                  <c:v>11.185261864264398</c:v>
                </c:pt>
                <c:pt idx="25">
                  <c:v>11.405019566386507</c:v>
                </c:pt>
                <c:pt idx="26">
                  <c:v>11.517333997765094</c:v>
                </c:pt>
                <c:pt idx="27">
                  <c:v>12.409082355830481</c:v>
                </c:pt>
                <c:pt idx="28">
                  <c:v>12.249550985132359</c:v>
                </c:pt>
                <c:pt idx="29">
                  <c:v>12.489287289260483</c:v>
                </c:pt>
                <c:pt idx="30">
                  <c:v>12.380111470650494</c:v>
                </c:pt>
                <c:pt idx="31">
                  <c:v>12.477009083442336</c:v>
                </c:pt>
                <c:pt idx="32">
                  <c:v>12.529799434847028</c:v>
                </c:pt>
                <c:pt idx="33">
                  <c:v>12.394152666625571</c:v>
                </c:pt>
                <c:pt idx="34">
                  <c:v>12.583577247862987</c:v>
                </c:pt>
                <c:pt idx="35">
                  <c:v>12.888117825498869</c:v>
                </c:pt>
                <c:pt idx="36">
                  <c:v>13.324313989340018</c:v>
                </c:pt>
                <c:pt idx="37">
                  <c:v>13.482350566736413</c:v>
                </c:pt>
                <c:pt idx="38">
                  <c:v>13.91270903058237</c:v>
                </c:pt>
                <c:pt idx="39">
                  <c:v>14.149693628119614</c:v>
                </c:pt>
                <c:pt idx="40">
                  <c:v>14.180300887773958</c:v>
                </c:pt>
                <c:pt idx="41">
                  <c:v>14.812465862873486</c:v>
                </c:pt>
                <c:pt idx="42">
                  <c:v>15.056837061492773</c:v>
                </c:pt>
                <c:pt idx="43">
                  <c:v>14.969053277779439</c:v>
                </c:pt>
                <c:pt idx="44">
                  <c:v>14.972460770947876</c:v>
                </c:pt>
                <c:pt idx="45">
                  <c:v>15.047371160728996</c:v>
                </c:pt>
                <c:pt idx="46">
                  <c:v>15.262566331884276</c:v>
                </c:pt>
                <c:pt idx="47">
                  <c:v>15.802932672469135</c:v>
                </c:pt>
                <c:pt idx="48">
                  <c:v>16.074586535910701</c:v>
                </c:pt>
              </c:numCache>
            </c:numRef>
          </c:val>
          <c:extLst>
            <c:ext xmlns:c16="http://schemas.microsoft.com/office/drawing/2014/chart" uri="{C3380CC4-5D6E-409C-BE32-E72D297353CC}">
              <c16:uniqueId val="{00000000-66E6-4D1C-8D28-9CB6ED710C6B}"/>
            </c:ext>
          </c:extLst>
        </c:ser>
        <c:dLbls>
          <c:showLegendKey val="0"/>
          <c:showVal val="0"/>
          <c:showCatName val="0"/>
          <c:showSerName val="0"/>
          <c:showPercent val="0"/>
          <c:showBubbleSize val="0"/>
        </c:dLbls>
        <c:gapWidth val="60"/>
        <c:overlap val="-27"/>
        <c:axId val="34952928"/>
        <c:axId val="34957728"/>
      </c:barChart>
      <c:dateAx>
        <c:axId val="34952928"/>
        <c:scaling>
          <c:orientation val="minMax"/>
        </c:scaling>
        <c:delete val="0"/>
        <c:axPos val="b"/>
        <c:numFmt formatCode="yyyy" sourceLinked="0"/>
        <c:majorTickMark val="none"/>
        <c:minorTickMark val="none"/>
        <c:tickLblPos val="nextTo"/>
        <c:spPr>
          <a:noFill/>
          <a:ln w="12700" cap="flat" cmpd="sng" algn="ctr">
            <a:solidFill>
              <a:schemeClr val="accent1"/>
            </a:solidFill>
            <a:round/>
          </a:ln>
          <a:effectLst/>
        </c:spPr>
        <c:txPr>
          <a:bodyPr rot="-60000000" spcFirstLastPara="1" vertOverflow="ellipsis" vert="horz" wrap="square" anchor="ctr" anchorCtr="1"/>
          <a:lstStyle/>
          <a:p>
            <a:pPr>
              <a:defRPr sz="20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34957728"/>
        <c:crosses val="autoZero"/>
        <c:auto val="1"/>
        <c:lblOffset val="100"/>
        <c:baseTimeUnit val="months"/>
        <c:majorUnit val="12"/>
        <c:majorTimeUnit val="months"/>
      </c:dateAx>
      <c:valAx>
        <c:axId val="34957728"/>
        <c:scaling>
          <c:orientation val="minMax"/>
        </c:scaling>
        <c:delete val="0"/>
        <c:axPos val="l"/>
        <c:majorGridlines>
          <c:spPr>
            <a:ln w="9525" cap="flat" cmpd="sng" algn="ctr">
              <a:solidFill>
                <a:schemeClr val="accent3"/>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3495292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2000" b="0">
          <a:solidFill>
            <a:sysClr val="windowText" lastClr="000000"/>
          </a:solidFill>
          <a:latin typeface="Roboto Condensed" panose="02000000000000000000" pitchFamily="2" charset="0"/>
          <a:ea typeface="Roboto Condensed" panose="02000000000000000000" pitchFamily="2" charset="0"/>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1"/>
          <c:order val="1"/>
          <c:tx>
            <c:strRef>
              <c:f>'Mkt Share US Imports'!$C$5</c:f>
              <c:strCache>
                <c:ptCount val="1"/>
                <c:pt idx="0">
                  <c:v>China</c:v>
                </c:pt>
              </c:strCache>
            </c:strRef>
          </c:tx>
          <c:spPr>
            <a:ln w="38100" cap="rnd">
              <a:solidFill>
                <a:schemeClr val="bg2"/>
              </a:solidFill>
              <a:round/>
            </a:ln>
            <a:effectLst/>
          </c:spPr>
          <c:marker>
            <c:symbol val="none"/>
          </c:marker>
          <c:cat>
            <c:strRef>
              <c:f>'Mkt Share US Imports'!$A$6:$A$38</c:f>
              <c:strCache>
                <c:ptCount val="33"/>
                <c:pt idx="0">
                  <c:v>1992</c:v>
                </c:pt>
                <c:pt idx="1">
                  <c:v>1993</c:v>
                </c:pt>
                <c:pt idx="2">
                  <c:v>1994</c:v>
                </c:pt>
                <c:pt idx="3">
                  <c:v>1995</c:v>
                </c:pt>
                <c:pt idx="4">
                  <c:v>1996</c:v>
                </c:pt>
                <c:pt idx="5">
                  <c:v>1997</c:v>
                </c:pt>
                <c:pt idx="6">
                  <c:v>1998</c:v>
                </c:pt>
                <c:pt idx="7">
                  <c:v>1999</c:v>
                </c:pt>
                <c:pt idx="8">
                  <c:v>2000</c:v>
                </c:pt>
                <c:pt idx="9">
                  <c:v>2001</c:v>
                </c:pt>
                <c:pt idx="10">
                  <c:v>2002</c:v>
                </c:pt>
                <c:pt idx="11">
                  <c:v>2003</c:v>
                </c:pt>
                <c:pt idx="12">
                  <c:v>2004</c:v>
                </c:pt>
                <c:pt idx="13">
                  <c:v>2005</c:v>
                </c:pt>
                <c:pt idx="14">
                  <c:v>2006</c:v>
                </c:pt>
                <c:pt idx="15">
                  <c:v>2007</c:v>
                </c:pt>
                <c:pt idx="16">
                  <c:v>2008</c:v>
                </c:pt>
                <c:pt idx="17">
                  <c:v>2009</c:v>
                </c:pt>
                <c:pt idx="18">
                  <c:v>2010</c:v>
                </c:pt>
                <c:pt idx="19">
                  <c:v>2011</c:v>
                </c:pt>
                <c:pt idx="20">
                  <c:v>2012</c:v>
                </c:pt>
                <c:pt idx="21">
                  <c:v>2013</c:v>
                </c:pt>
                <c:pt idx="22">
                  <c:v>2014</c:v>
                </c:pt>
                <c:pt idx="23">
                  <c:v>2015</c:v>
                </c:pt>
                <c:pt idx="24">
                  <c:v>2016</c:v>
                </c:pt>
                <c:pt idx="25">
                  <c:v>2017</c:v>
                </c:pt>
                <c:pt idx="26">
                  <c:v>2018</c:v>
                </c:pt>
                <c:pt idx="27">
                  <c:v>2019</c:v>
                </c:pt>
                <c:pt idx="28">
                  <c:v>2020</c:v>
                </c:pt>
                <c:pt idx="29">
                  <c:v>2021</c:v>
                </c:pt>
                <c:pt idx="30">
                  <c:v>2022</c:v>
                </c:pt>
                <c:pt idx="31">
                  <c:v>2023</c:v>
                </c:pt>
                <c:pt idx="32">
                  <c:v>2024</c:v>
                </c:pt>
              </c:strCache>
            </c:strRef>
          </c:cat>
          <c:val>
            <c:numRef>
              <c:f>'Mkt Share US Imports'!$C$6:$C$38</c:f>
              <c:numCache>
                <c:formatCode>0%</c:formatCode>
                <c:ptCount val="33"/>
                <c:pt idx="0">
                  <c:v>4.8299642326387872E-2</c:v>
                </c:pt>
                <c:pt idx="1">
                  <c:v>5.4317422101439902E-2</c:v>
                </c:pt>
                <c:pt idx="2">
                  <c:v>5.8479556851522951E-2</c:v>
                </c:pt>
                <c:pt idx="3">
                  <c:v>6.1251602126575065E-2</c:v>
                </c:pt>
                <c:pt idx="4">
                  <c:v>6.4772347194105295E-2</c:v>
                </c:pt>
                <c:pt idx="5">
                  <c:v>7.1929957698202707E-2</c:v>
                </c:pt>
                <c:pt idx="6">
                  <c:v>7.8044645442024094E-2</c:v>
                </c:pt>
                <c:pt idx="7">
                  <c:v>7.9823114565623479E-2</c:v>
                </c:pt>
                <c:pt idx="8">
                  <c:v>8.2115332986869696E-2</c:v>
                </c:pt>
                <c:pt idx="9">
                  <c:v>8.9639342365768954E-2</c:v>
                </c:pt>
                <c:pt idx="10">
                  <c:v>0.10779771407118859</c:v>
                </c:pt>
                <c:pt idx="11">
                  <c:v>0.12125809440618684</c:v>
                </c:pt>
                <c:pt idx="12">
                  <c:v>0.13382433997549165</c:v>
                </c:pt>
                <c:pt idx="13">
                  <c:v>0.14548939726828788</c:v>
                </c:pt>
                <c:pt idx="14">
                  <c:v>0.15522320454556487</c:v>
                </c:pt>
                <c:pt idx="15">
                  <c:v>0.16425605961383002</c:v>
                </c:pt>
                <c:pt idx="16">
                  <c:v>0.16056571811587625</c:v>
                </c:pt>
                <c:pt idx="17">
                  <c:v>0.19002893867949028</c:v>
                </c:pt>
                <c:pt idx="18">
                  <c:v>0.19068950444338087</c:v>
                </c:pt>
                <c:pt idx="19">
                  <c:v>0.18087842076012453</c:v>
                </c:pt>
                <c:pt idx="20">
                  <c:v>0.186981164825374</c:v>
                </c:pt>
                <c:pt idx="21">
                  <c:v>0.19419426624627048</c:v>
                </c:pt>
                <c:pt idx="22">
                  <c:v>0.19881328647703089</c:v>
                </c:pt>
                <c:pt idx="23">
                  <c:v>0.21486980441212217</c:v>
                </c:pt>
                <c:pt idx="24">
                  <c:v>0.21146111373683282</c:v>
                </c:pt>
                <c:pt idx="25">
                  <c:v>0.21592022998867644</c:v>
                </c:pt>
                <c:pt idx="26">
                  <c:v>0.21233569074890937</c:v>
                </c:pt>
                <c:pt idx="27">
                  <c:v>0.18024270763785211</c:v>
                </c:pt>
                <c:pt idx="28">
                  <c:v>0.18552530653484595</c:v>
                </c:pt>
                <c:pt idx="29">
                  <c:v>0.17826388778228236</c:v>
                </c:pt>
                <c:pt idx="30">
                  <c:v>0.16539773302302954</c:v>
                </c:pt>
                <c:pt idx="31">
                  <c:v>0.13852675760098088</c:v>
                </c:pt>
                <c:pt idx="32">
                  <c:v>0.1265598275876326</c:v>
                </c:pt>
              </c:numCache>
            </c:numRef>
          </c:val>
          <c:smooth val="0"/>
          <c:extLst>
            <c:ext xmlns:c16="http://schemas.microsoft.com/office/drawing/2014/chart" uri="{C3380CC4-5D6E-409C-BE32-E72D297353CC}">
              <c16:uniqueId val="{00000000-64A4-4FB7-AA7F-EC75E6C9E7BD}"/>
            </c:ext>
          </c:extLst>
        </c:ser>
        <c:ser>
          <c:idx val="2"/>
          <c:order val="2"/>
          <c:tx>
            <c:strRef>
              <c:f>'Mkt Share US Imports'!$D$5</c:f>
              <c:strCache>
                <c:ptCount val="1"/>
                <c:pt idx="0">
                  <c:v>Mexico</c:v>
                </c:pt>
              </c:strCache>
            </c:strRef>
          </c:tx>
          <c:spPr>
            <a:ln w="38100" cap="rnd">
              <a:solidFill>
                <a:schemeClr val="accent6"/>
              </a:solidFill>
              <a:round/>
            </a:ln>
            <a:effectLst/>
          </c:spPr>
          <c:marker>
            <c:symbol val="none"/>
          </c:marker>
          <c:cat>
            <c:strRef>
              <c:f>'Mkt Share US Imports'!$A$6:$A$38</c:f>
              <c:strCache>
                <c:ptCount val="33"/>
                <c:pt idx="0">
                  <c:v>1992</c:v>
                </c:pt>
                <c:pt idx="1">
                  <c:v>1993</c:v>
                </c:pt>
                <c:pt idx="2">
                  <c:v>1994</c:v>
                </c:pt>
                <c:pt idx="3">
                  <c:v>1995</c:v>
                </c:pt>
                <c:pt idx="4">
                  <c:v>1996</c:v>
                </c:pt>
                <c:pt idx="5">
                  <c:v>1997</c:v>
                </c:pt>
                <c:pt idx="6">
                  <c:v>1998</c:v>
                </c:pt>
                <c:pt idx="7">
                  <c:v>1999</c:v>
                </c:pt>
                <c:pt idx="8">
                  <c:v>2000</c:v>
                </c:pt>
                <c:pt idx="9">
                  <c:v>2001</c:v>
                </c:pt>
                <c:pt idx="10">
                  <c:v>2002</c:v>
                </c:pt>
                <c:pt idx="11">
                  <c:v>2003</c:v>
                </c:pt>
                <c:pt idx="12">
                  <c:v>2004</c:v>
                </c:pt>
                <c:pt idx="13">
                  <c:v>2005</c:v>
                </c:pt>
                <c:pt idx="14">
                  <c:v>2006</c:v>
                </c:pt>
                <c:pt idx="15">
                  <c:v>2007</c:v>
                </c:pt>
                <c:pt idx="16">
                  <c:v>2008</c:v>
                </c:pt>
                <c:pt idx="17">
                  <c:v>2009</c:v>
                </c:pt>
                <c:pt idx="18">
                  <c:v>2010</c:v>
                </c:pt>
                <c:pt idx="19">
                  <c:v>2011</c:v>
                </c:pt>
                <c:pt idx="20">
                  <c:v>2012</c:v>
                </c:pt>
                <c:pt idx="21">
                  <c:v>2013</c:v>
                </c:pt>
                <c:pt idx="22">
                  <c:v>2014</c:v>
                </c:pt>
                <c:pt idx="23">
                  <c:v>2015</c:v>
                </c:pt>
                <c:pt idx="24">
                  <c:v>2016</c:v>
                </c:pt>
                <c:pt idx="25">
                  <c:v>2017</c:v>
                </c:pt>
                <c:pt idx="26">
                  <c:v>2018</c:v>
                </c:pt>
                <c:pt idx="27">
                  <c:v>2019</c:v>
                </c:pt>
                <c:pt idx="28">
                  <c:v>2020</c:v>
                </c:pt>
                <c:pt idx="29">
                  <c:v>2021</c:v>
                </c:pt>
                <c:pt idx="30">
                  <c:v>2022</c:v>
                </c:pt>
                <c:pt idx="31">
                  <c:v>2023</c:v>
                </c:pt>
                <c:pt idx="32">
                  <c:v>2024</c:v>
                </c:pt>
              </c:strCache>
            </c:strRef>
          </c:cat>
          <c:val>
            <c:numRef>
              <c:f>'Mkt Share US Imports'!$D$6:$D$38</c:f>
              <c:numCache>
                <c:formatCode>0.0%</c:formatCode>
                <c:ptCount val="33"/>
                <c:pt idx="0">
                  <c:v>6.6103723094691522E-2</c:v>
                </c:pt>
                <c:pt idx="1">
                  <c:v>6.8745167129072318E-2</c:v>
                </c:pt>
                <c:pt idx="2">
                  <c:v>7.462254279657568E-2</c:v>
                </c:pt>
                <c:pt idx="3">
                  <c:v>8.3519581248159142E-2</c:v>
                </c:pt>
                <c:pt idx="4">
                  <c:v>9.3421519194256175E-2</c:v>
                </c:pt>
                <c:pt idx="5">
                  <c:v>9.8812583146200478E-2</c:v>
                </c:pt>
                <c:pt idx="6">
                  <c:v>0.10377170203619712</c:v>
                </c:pt>
                <c:pt idx="7">
                  <c:v>0.10708429873377198</c:v>
                </c:pt>
                <c:pt idx="8">
                  <c:v>0.11159602338547528</c:v>
                </c:pt>
                <c:pt idx="9">
                  <c:v>0.11510781341613796</c:v>
                </c:pt>
                <c:pt idx="10">
                  <c:v>0.11591177974901969</c:v>
                </c:pt>
                <c:pt idx="11">
                  <c:v>0.10982235653369882</c:v>
                </c:pt>
                <c:pt idx="12">
                  <c:v>0.10607688824136577</c:v>
                </c:pt>
                <c:pt idx="13">
                  <c:v>0.10165108260031934</c:v>
                </c:pt>
                <c:pt idx="14">
                  <c:v>0.10693618238572035</c:v>
                </c:pt>
                <c:pt idx="15">
                  <c:v>0.10767402064424347</c:v>
                </c:pt>
                <c:pt idx="16">
                  <c:v>0.10265136443623223</c:v>
                </c:pt>
                <c:pt idx="17">
                  <c:v>0.11326721011845799</c:v>
                </c:pt>
                <c:pt idx="18">
                  <c:v>0.12016859297084737</c:v>
                </c:pt>
                <c:pt idx="19">
                  <c:v>0.11905755099879797</c:v>
                </c:pt>
                <c:pt idx="20">
                  <c:v>0.12195125685822311</c:v>
                </c:pt>
                <c:pt idx="21">
                  <c:v>0.12370268136178594</c:v>
                </c:pt>
                <c:pt idx="22">
                  <c:v>0.12550308771874732</c:v>
                </c:pt>
                <c:pt idx="23">
                  <c:v>0.13181778220763804</c:v>
                </c:pt>
                <c:pt idx="24">
                  <c:v>0.13421557522115801</c:v>
                </c:pt>
                <c:pt idx="25">
                  <c:v>0.13364160504629433</c:v>
                </c:pt>
                <c:pt idx="26">
                  <c:v>0.13551295506490577</c:v>
                </c:pt>
                <c:pt idx="27">
                  <c:v>0.14291192592290797</c:v>
                </c:pt>
                <c:pt idx="28">
                  <c:v>0.13874333433405209</c:v>
                </c:pt>
                <c:pt idx="29">
                  <c:v>0.13524413681602418</c:v>
                </c:pt>
                <c:pt idx="30">
                  <c:v>0.14025304675066164</c:v>
                </c:pt>
                <c:pt idx="31">
                  <c:v>0.15421291346258614</c:v>
                </c:pt>
                <c:pt idx="32">
                  <c:v>0.15885543940549823</c:v>
                </c:pt>
              </c:numCache>
            </c:numRef>
          </c:val>
          <c:smooth val="0"/>
          <c:extLst>
            <c:ext xmlns:c16="http://schemas.microsoft.com/office/drawing/2014/chart" uri="{C3380CC4-5D6E-409C-BE32-E72D297353CC}">
              <c16:uniqueId val="{00000001-64A4-4FB7-AA7F-EC75E6C9E7BD}"/>
            </c:ext>
          </c:extLst>
        </c:ser>
        <c:dLbls>
          <c:showLegendKey val="0"/>
          <c:showVal val="0"/>
          <c:showCatName val="0"/>
          <c:showSerName val="0"/>
          <c:showPercent val="0"/>
          <c:showBubbleSize val="0"/>
        </c:dLbls>
        <c:smooth val="0"/>
        <c:axId val="1240820031"/>
        <c:axId val="1240820991"/>
        <c:extLst>
          <c:ext xmlns:c15="http://schemas.microsoft.com/office/drawing/2012/chart" uri="{02D57815-91ED-43cb-92C2-25804820EDAC}">
            <c15:filteredLineSeries>
              <c15:ser>
                <c:idx val="0"/>
                <c:order val="0"/>
                <c:tx>
                  <c:strRef>
                    <c:extLst>
                      <c:ext uri="{02D57815-91ED-43cb-92C2-25804820EDAC}">
                        <c15:formulaRef>
                          <c15:sqref>'Mkt Share US Imports'!$B$5</c15:sqref>
                        </c15:formulaRef>
                      </c:ext>
                    </c:extLst>
                    <c:strCache>
                      <c:ptCount val="1"/>
                      <c:pt idx="0">
                        <c:v>India</c:v>
                      </c:pt>
                    </c:strCache>
                  </c:strRef>
                </c:tx>
                <c:spPr>
                  <a:ln w="38100" cap="rnd">
                    <a:solidFill>
                      <a:schemeClr val="accent1"/>
                    </a:solidFill>
                    <a:round/>
                  </a:ln>
                  <a:effectLst/>
                </c:spPr>
                <c:marker>
                  <c:symbol val="none"/>
                </c:marker>
                <c:cat>
                  <c:strRef>
                    <c:extLst>
                      <c:ext uri="{02D57815-91ED-43cb-92C2-25804820EDAC}">
                        <c15:formulaRef>
                          <c15:sqref>'Mkt Share US Imports'!$A$6:$A$38</c15:sqref>
                        </c15:formulaRef>
                      </c:ext>
                    </c:extLst>
                    <c:strCache>
                      <c:ptCount val="33"/>
                      <c:pt idx="0">
                        <c:v>1992</c:v>
                      </c:pt>
                      <c:pt idx="1">
                        <c:v>1993</c:v>
                      </c:pt>
                      <c:pt idx="2">
                        <c:v>1994</c:v>
                      </c:pt>
                      <c:pt idx="3">
                        <c:v>1995</c:v>
                      </c:pt>
                      <c:pt idx="4">
                        <c:v>1996</c:v>
                      </c:pt>
                      <c:pt idx="5">
                        <c:v>1997</c:v>
                      </c:pt>
                      <c:pt idx="6">
                        <c:v>1998</c:v>
                      </c:pt>
                      <c:pt idx="7">
                        <c:v>1999</c:v>
                      </c:pt>
                      <c:pt idx="8">
                        <c:v>2000</c:v>
                      </c:pt>
                      <c:pt idx="9">
                        <c:v>2001</c:v>
                      </c:pt>
                      <c:pt idx="10">
                        <c:v>2002</c:v>
                      </c:pt>
                      <c:pt idx="11">
                        <c:v>2003</c:v>
                      </c:pt>
                      <c:pt idx="12">
                        <c:v>2004</c:v>
                      </c:pt>
                      <c:pt idx="13">
                        <c:v>2005</c:v>
                      </c:pt>
                      <c:pt idx="14">
                        <c:v>2006</c:v>
                      </c:pt>
                      <c:pt idx="15">
                        <c:v>2007</c:v>
                      </c:pt>
                      <c:pt idx="16">
                        <c:v>2008</c:v>
                      </c:pt>
                      <c:pt idx="17">
                        <c:v>2009</c:v>
                      </c:pt>
                      <c:pt idx="18">
                        <c:v>2010</c:v>
                      </c:pt>
                      <c:pt idx="19">
                        <c:v>2011</c:v>
                      </c:pt>
                      <c:pt idx="20">
                        <c:v>2012</c:v>
                      </c:pt>
                      <c:pt idx="21">
                        <c:v>2013</c:v>
                      </c:pt>
                      <c:pt idx="22">
                        <c:v>2014</c:v>
                      </c:pt>
                      <c:pt idx="23">
                        <c:v>2015</c:v>
                      </c:pt>
                      <c:pt idx="24">
                        <c:v>2016</c:v>
                      </c:pt>
                      <c:pt idx="25">
                        <c:v>2017</c:v>
                      </c:pt>
                      <c:pt idx="26">
                        <c:v>2018</c:v>
                      </c:pt>
                      <c:pt idx="27">
                        <c:v>2019</c:v>
                      </c:pt>
                      <c:pt idx="28">
                        <c:v>2020</c:v>
                      </c:pt>
                      <c:pt idx="29">
                        <c:v>2021</c:v>
                      </c:pt>
                      <c:pt idx="30">
                        <c:v>2022</c:v>
                      </c:pt>
                      <c:pt idx="31">
                        <c:v>2023</c:v>
                      </c:pt>
                      <c:pt idx="32">
                        <c:v>2024</c:v>
                      </c:pt>
                    </c:strCache>
                  </c:strRef>
                </c:cat>
                <c:val>
                  <c:numRef>
                    <c:extLst>
                      <c:ext uri="{02D57815-91ED-43cb-92C2-25804820EDAC}">
                        <c15:formulaRef>
                          <c15:sqref>'Mkt Share US Imports'!$B$6:$B$38</c15:sqref>
                        </c15:formulaRef>
                      </c:ext>
                    </c:extLst>
                    <c:numCache>
                      <c:formatCode>0.0%</c:formatCode>
                      <c:ptCount val="33"/>
                      <c:pt idx="0">
                        <c:v>7.0958374541268384E-3</c:v>
                      </c:pt>
                      <c:pt idx="1">
                        <c:v>7.8421242071508405E-3</c:v>
                      </c:pt>
                      <c:pt idx="2">
                        <c:v>8.0053795378542767E-3</c:v>
                      </c:pt>
                      <c:pt idx="3">
                        <c:v>7.7013703309694263E-3</c:v>
                      </c:pt>
                      <c:pt idx="4">
                        <c:v>7.7575475612669583E-3</c:v>
                      </c:pt>
                      <c:pt idx="5">
                        <c:v>8.419540923740634E-3</c:v>
                      </c:pt>
                      <c:pt idx="6">
                        <c:v>9.0330476282383075E-3</c:v>
                      </c:pt>
                      <c:pt idx="7">
                        <c:v>8.8528602854917645E-3</c:v>
                      </c:pt>
                      <c:pt idx="8">
                        <c:v>8.7737403542303468E-3</c:v>
                      </c:pt>
                      <c:pt idx="9">
                        <c:v>8.5340127379603305E-3</c:v>
                      </c:pt>
                      <c:pt idx="10">
                        <c:v>1.0176292400500789E-2</c:v>
                      </c:pt>
                      <c:pt idx="11">
                        <c:v>1.0385070834867923E-2</c:v>
                      </c:pt>
                      <c:pt idx="12">
                        <c:v>1.0595362763769279E-2</c:v>
                      </c:pt>
                      <c:pt idx="13">
                        <c:v>1.1236727857798471E-2</c:v>
                      </c:pt>
                      <c:pt idx="14">
                        <c:v>1.1775372003609612E-2</c:v>
                      </c:pt>
                      <c:pt idx="15">
                        <c:v>1.2301344779305882E-2</c:v>
                      </c:pt>
                      <c:pt idx="16">
                        <c:v>1.2218996765607818E-2</c:v>
                      </c:pt>
                      <c:pt idx="17">
                        <c:v>1.3571189207662097E-2</c:v>
                      </c:pt>
                      <c:pt idx="18">
                        <c:v>1.5431102519100163E-2</c:v>
                      </c:pt>
                      <c:pt idx="19">
                        <c:v>1.6374659815376592E-2</c:v>
                      </c:pt>
                      <c:pt idx="20">
                        <c:v>1.7797842440353172E-2</c:v>
                      </c:pt>
                      <c:pt idx="21">
                        <c:v>1.8434847140939396E-2</c:v>
                      </c:pt>
                      <c:pt idx="22">
                        <c:v>1.9249205476645929E-2</c:v>
                      </c:pt>
                      <c:pt idx="23">
                        <c:v>1.9913923112390979E-2</c:v>
                      </c:pt>
                      <c:pt idx="24">
                        <c:v>2.1046535771463589E-2</c:v>
                      </c:pt>
                      <c:pt idx="25">
                        <c:v>2.0751249052810637E-2</c:v>
                      </c:pt>
                      <c:pt idx="26">
                        <c:v>2.1390557587549208E-2</c:v>
                      </c:pt>
                      <c:pt idx="27">
                        <c:v>2.3228716026074559E-2</c:v>
                      </c:pt>
                      <c:pt idx="28">
                        <c:v>2.1983740005951661E-2</c:v>
                      </c:pt>
                      <c:pt idx="29">
                        <c:v>2.5914042143046656E-2</c:v>
                      </c:pt>
                      <c:pt idx="30">
                        <c:v>2.6379567272092449E-2</c:v>
                      </c:pt>
                      <c:pt idx="31">
                        <c:v>2.7161223851912591E-2</c:v>
                      </c:pt>
                      <c:pt idx="32">
                        <c:v>2.8522831427620216E-2</c:v>
                      </c:pt>
                    </c:numCache>
                  </c:numRef>
                </c:val>
                <c:smooth val="0"/>
                <c:extLst>
                  <c:ext xmlns:c16="http://schemas.microsoft.com/office/drawing/2014/chart" uri="{C3380CC4-5D6E-409C-BE32-E72D297353CC}">
                    <c16:uniqueId val="{00000002-64A4-4FB7-AA7F-EC75E6C9E7BD}"/>
                  </c:ext>
                </c:extLst>
              </c15:ser>
            </c15:filteredLineSeries>
            <c15:filteredLineSeries>
              <c15:ser>
                <c:idx val="3"/>
                <c:order val="3"/>
                <c:tx>
                  <c:strRef>
                    <c:extLst xmlns:c15="http://schemas.microsoft.com/office/drawing/2012/chart">
                      <c:ext xmlns:c15="http://schemas.microsoft.com/office/drawing/2012/chart" uri="{02D57815-91ED-43cb-92C2-25804820EDAC}">
                        <c15:formulaRef>
                          <c15:sqref>'Mkt Share US Imports'!$E$5</c15:sqref>
                        </c15:formulaRef>
                      </c:ext>
                    </c:extLst>
                    <c:strCache>
                      <c:ptCount val="1"/>
                      <c:pt idx="0">
                        <c:v>ASEAN (excl Singapore)</c:v>
                      </c:pt>
                    </c:strCache>
                  </c:strRef>
                </c:tx>
                <c:spPr>
                  <a:ln w="38100" cap="rnd">
                    <a:solidFill>
                      <a:schemeClr val="accent1"/>
                    </a:solidFill>
                    <a:round/>
                  </a:ln>
                  <a:effectLst/>
                </c:spPr>
                <c:marker>
                  <c:symbol val="none"/>
                </c:marker>
                <c:cat>
                  <c:strRef>
                    <c:extLst xmlns:c15="http://schemas.microsoft.com/office/drawing/2012/chart">
                      <c:ext xmlns:c15="http://schemas.microsoft.com/office/drawing/2012/chart" uri="{02D57815-91ED-43cb-92C2-25804820EDAC}">
                        <c15:formulaRef>
                          <c15:sqref>'Mkt Share US Imports'!$A$6:$A$38</c15:sqref>
                        </c15:formulaRef>
                      </c:ext>
                    </c:extLst>
                    <c:strCache>
                      <c:ptCount val="33"/>
                      <c:pt idx="0">
                        <c:v>1992</c:v>
                      </c:pt>
                      <c:pt idx="1">
                        <c:v>1993</c:v>
                      </c:pt>
                      <c:pt idx="2">
                        <c:v>1994</c:v>
                      </c:pt>
                      <c:pt idx="3">
                        <c:v>1995</c:v>
                      </c:pt>
                      <c:pt idx="4">
                        <c:v>1996</c:v>
                      </c:pt>
                      <c:pt idx="5">
                        <c:v>1997</c:v>
                      </c:pt>
                      <c:pt idx="6">
                        <c:v>1998</c:v>
                      </c:pt>
                      <c:pt idx="7">
                        <c:v>1999</c:v>
                      </c:pt>
                      <c:pt idx="8">
                        <c:v>2000</c:v>
                      </c:pt>
                      <c:pt idx="9">
                        <c:v>2001</c:v>
                      </c:pt>
                      <c:pt idx="10">
                        <c:v>2002</c:v>
                      </c:pt>
                      <c:pt idx="11">
                        <c:v>2003</c:v>
                      </c:pt>
                      <c:pt idx="12">
                        <c:v>2004</c:v>
                      </c:pt>
                      <c:pt idx="13">
                        <c:v>2005</c:v>
                      </c:pt>
                      <c:pt idx="14">
                        <c:v>2006</c:v>
                      </c:pt>
                      <c:pt idx="15">
                        <c:v>2007</c:v>
                      </c:pt>
                      <c:pt idx="16">
                        <c:v>2008</c:v>
                      </c:pt>
                      <c:pt idx="17">
                        <c:v>2009</c:v>
                      </c:pt>
                      <c:pt idx="18">
                        <c:v>2010</c:v>
                      </c:pt>
                      <c:pt idx="19">
                        <c:v>2011</c:v>
                      </c:pt>
                      <c:pt idx="20">
                        <c:v>2012</c:v>
                      </c:pt>
                      <c:pt idx="21">
                        <c:v>2013</c:v>
                      </c:pt>
                      <c:pt idx="22">
                        <c:v>2014</c:v>
                      </c:pt>
                      <c:pt idx="23">
                        <c:v>2015</c:v>
                      </c:pt>
                      <c:pt idx="24">
                        <c:v>2016</c:v>
                      </c:pt>
                      <c:pt idx="25">
                        <c:v>2017</c:v>
                      </c:pt>
                      <c:pt idx="26">
                        <c:v>2018</c:v>
                      </c:pt>
                      <c:pt idx="27">
                        <c:v>2019</c:v>
                      </c:pt>
                      <c:pt idx="28">
                        <c:v>2020</c:v>
                      </c:pt>
                      <c:pt idx="29">
                        <c:v>2021</c:v>
                      </c:pt>
                      <c:pt idx="30">
                        <c:v>2022</c:v>
                      </c:pt>
                      <c:pt idx="31">
                        <c:v>2023</c:v>
                      </c:pt>
                      <c:pt idx="32">
                        <c:v>2024</c:v>
                      </c:pt>
                    </c:strCache>
                  </c:strRef>
                </c:cat>
                <c:val>
                  <c:numRef>
                    <c:extLst xmlns:c15="http://schemas.microsoft.com/office/drawing/2012/chart">
                      <c:ext xmlns:c15="http://schemas.microsoft.com/office/drawing/2012/chart" uri="{02D57815-91ED-43cb-92C2-25804820EDAC}">
                        <c15:formulaRef>
                          <c15:sqref>'Mkt Share US Imports'!$E$6:$E$38</c15:sqref>
                        </c15:formulaRef>
                      </c:ext>
                    </c:extLst>
                    <c:numCache>
                      <c:formatCode>0%</c:formatCode>
                      <c:ptCount val="33"/>
                      <c:pt idx="0">
                        <c:v>4.6450635709839067E-2</c:v>
                      </c:pt>
                      <c:pt idx="1">
                        <c:v>5.0757501390661298E-2</c:v>
                      </c:pt>
                      <c:pt idx="2">
                        <c:v>5.5271736016669328E-2</c:v>
                      </c:pt>
                      <c:pt idx="3">
                        <c:v>5.8500315381894527E-2</c:v>
                      </c:pt>
                      <c:pt idx="4">
                        <c:v>5.7811364407951822E-2</c:v>
                      </c:pt>
                      <c:pt idx="5">
                        <c:v>5.8437190627145134E-2</c:v>
                      </c:pt>
                      <c:pt idx="6">
                        <c:v>6.0177366717257236E-2</c:v>
                      </c:pt>
                      <c:pt idx="7">
                        <c:v>5.7811984564003369E-2</c:v>
                      </c:pt>
                      <c:pt idx="8">
                        <c:v>5.6070790240890761E-2</c:v>
                      </c:pt>
                      <c:pt idx="9">
                        <c:v>5.3386988069227058E-2</c:v>
                      </c:pt>
                      <c:pt idx="10">
                        <c:v>5.4402143682525564E-2</c:v>
                      </c:pt>
                      <c:pt idx="11">
                        <c:v>5.2848055540397454E-2</c:v>
                      </c:pt>
                      <c:pt idx="12">
                        <c:v>4.9592954405073678E-2</c:v>
                      </c:pt>
                      <c:pt idx="13">
                        <c:v>5.0078829145194133E-2</c:v>
                      </c:pt>
                      <c:pt idx="14">
                        <c:v>5.039670004460773E-2</c:v>
                      </c:pt>
                      <c:pt idx="15">
                        <c:v>4.7325094104535503E-2</c:v>
                      </c:pt>
                      <c:pt idx="16">
                        <c:v>4.4806187042846189E-2</c:v>
                      </c:pt>
                      <c:pt idx="17">
                        <c:v>4.8982792716197786E-2</c:v>
                      </c:pt>
                      <c:pt idx="18">
                        <c:v>4.7179334093229476E-2</c:v>
                      </c:pt>
                      <c:pt idx="19">
                        <c:v>4.4904337863469972E-2</c:v>
                      </c:pt>
                      <c:pt idx="20">
                        <c:v>4.5097872707656105E-2</c:v>
                      </c:pt>
                      <c:pt idx="21">
                        <c:v>4.8090444200181194E-2</c:v>
                      </c:pt>
                      <c:pt idx="22">
                        <c:v>5.1309348237386698E-2</c:v>
                      </c:pt>
                      <c:pt idx="23">
                        <c:v>5.9381055335850155E-2</c:v>
                      </c:pt>
                      <c:pt idx="24">
                        <c:v>6.4151769590974878E-2</c:v>
                      </c:pt>
                      <c:pt idx="25">
                        <c:v>6.4098062728692964E-2</c:v>
                      </c:pt>
                      <c:pt idx="26">
                        <c:v>6.222388331451556E-2</c:v>
                      </c:pt>
                      <c:pt idx="27">
                        <c:v>7.1711020910948289E-2</c:v>
                      </c:pt>
                      <c:pt idx="28">
                        <c:v>8.5480398885883616E-2</c:v>
                      </c:pt>
                      <c:pt idx="29">
                        <c:v>9.0268835059540531E-2</c:v>
                      </c:pt>
                      <c:pt idx="30">
                        <c:v>9.3632430453686771E-2</c:v>
                      </c:pt>
                      <c:pt idx="31">
                        <c:v>8.7266952783133331E-2</c:v>
                      </c:pt>
                      <c:pt idx="32">
                        <c:v>8.9509461456796266E-2</c:v>
                      </c:pt>
                    </c:numCache>
                  </c:numRef>
                </c:val>
                <c:smooth val="0"/>
                <c:extLst xmlns:c15="http://schemas.microsoft.com/office/drawing/2012/chart">
                  <c:ext xmlns:c16="http://schemas.microsoft.com/office/drawing/2014/chart" uri="{C3380CC4-5D6E-409C-BE32-E72D297353CC}">
                    <c16:uniqueId val="{00000003-64A4-4FB7-AA7F-EC75E6C9E7BD}"/>
                  </c:ext>
                </c:extLst>
              </c15:ser>
            </c15:filteredLineSeries>
            <c15:filteredLineSeries>
              <c15:ser>
                <c:idx val="4"/>
                <c:order val="4"/>
                <c:tx>
                  <c:strRef>
                    <c:extLst xmlns:c15="http://schemas.microsoft.com/office/drawing/2012/chart">
                      <c:ext xmlns:c15="http://schemas.microsoft.com/office/drawing/2012/chart" uri="{02D57815-91ED-43cb-92C2-25804820EDAC}">
                        <c15:formulaRef>
                          <c15:sqref>'Mkt Share US Imports'!$F$5</c15:sqref>
                        </c15:formulaRef>
                      </c:ext>
                    </c:extLst>
                    <c:strCache>
                      <c:ptCount val="1"/>
                      <c:pt idx="0">
                        <c:v>LATAM</c:v>
                      </c:pt>
                    </c:strCache>
                  </c:strRef>
                </c:tx>
                <c:spPr>
                  <a:ln w="38100" cap="rnd">
                    <a:solidFill>
                      <a:schemeClr val="accent2"/>
                    </a:solidFill>
                    <a:round/>
                  </a:ln>
                  <a:effectLst/>
                </c:spPr>
                <c:marker>
                  <c:symbol val="none"/>
                </c:marker>
                <c:cat>
                  <c:strRef>
                    <c:extLst xmlns:c15="http://schemas.microsoft.com/office/drawing/2012/chart">
                      <c:ext xmlns:c15="http://schemas.microsoft.com/office/drawing/2012/chart" uri="{02D57815-91ED-43cb-92C2-25804820EDAC}">
                        <c15:formulaRef>
                          <c15:sqref>'Mkt Share US Imports'!$A$6:$A$38</c15:sqref>
                        </c15:formulaRef>
                      </c:ext>
                    </c:extLst>
                    <c:strCache>
                      <c:ptCount val="33"/>
                      <c:pt idx="0">
                        <c:v>1992</c:v>
                      </c:pt>
                      <c:pt idx="1">
                        <c:v>1993</c:v>
                      </c:pt>
                      <c:pt idx="2">
                        <c:v>1994</c:v>
                      </c:pt>
                      <c:pt idx="3">
                        <c:v>1995</c:v>
                      </c:pt>
                      <c:pt idx="4">
                        <c:v>1996</c:v>
                      </c:pt>
                      <c:pt idx="5">
                        <c:v>1997</c:v>
                      </c:pt>
                      <c:pt idx="6">
                        <c:v>1998</c:v>
                      </c:pt>
                      <c:pt idx="7">
                        <c:v>1999</c:v>
                      </c:pt>
                      <c:pt idx="8">
                        <c:v>2000</c:v>
                      </c:pt>
                      <c:pt idx="9">
                        <c:v>2001</c:v>
                      </c:pt>
                      <c:pt idx="10">
                        <c:v>2002</c:v>
                      </c:pt>
                      <c:pt idx="11">
                        <c:v>2003</c:v>
                      </c:pt>
                      <c:pt idx="12">
                        <c:v>2004</c:v>
                      </c:pt>
                      <c:pt idx="13">
                        <c:v>2005</c:v>
                      </c:pt>
                      <c:pt idx="14">
                        <c:v>2006</c:v>
                      </c:pt>
                      <c:pt idx="15">
                        <c:v>2007</c:v>
                      </c:pt>
                      <c:pt idx="16">
                        <c:v>2008</c:v>
                      </c:pt>
                      <c:pt idx="17">
                        <c:v>2009</c:v>
                      </c:pt>
                      <c:pt idx="18">
                        <c:v>2010</c:v>
                      </c:pt>
                      <c:pt idx="19">
                        <c:v>2011</c:v>
                      </c:pt>
                      <c:pt idx="20">
                        <c:v>2012</c:v>
                      </c:pt>
                      <c:pt idx="21">
                        <c:v>2013</c:v>
                      </c:pt>
                      <c:pt idx="22">
                        <c:v>2014</c:v>
                      </c:pt>
                      <c:pt idx="23">
                        <c:v>2015</c:v>
                      </c:pt>
                      <c:pt idx="24">
                        <c:v>2016</c:v>
                      </c:pt>
                      <c:pt idx="25">
                        <c:v>2017</c:v>
                      </c:pt>
                      <c:pt idx="26">
                        <c:v>2018</c:v>
                      </c:pt>
                      <c:pt idx="27">
                        <c:v>2019</c:v>
                      </c:pt>
                      <c:pt idx="28">
                        <c:v>2020</c:v>
                      </c:pt>
                      <c:pt idx="29">
                        <c:v>2021</c:v>
                      </c:pt>
                      <c:pt idx="30">
                        <c:v>2022</c:v>
                      </c:pt>
                      <c:pt idx="31">
                        <c:v>2023</c:v>
                      </c:pt>
                      <c:pt idx="32">
                        <c:v>2024</c:v>
                      </c:pt>
                    </c:strCache>
                  </c:strRef>
                </c:cat>
                <c:val>
                  <c:numRef>
                    <c:extLst xmlns:c15="http://schemas.microsoft.com/office/drawing/2012/chart">
                      <c:ext xmlns:c15="http://schemas.microsoft.com/office/drawing/2012/chart" uri="{02D57815-91ED-43cb-92C2-25804820EDAC}">
                        <c15:formulaRef>
                          <c15:sqref>'Mkt Share US Imports'!$F$6:$F$38</c15:sqref>
                        </c15:formulaRef>
                      </c:ext>
                    </c:extLst>
                    <c:numCache>
                      <c:formatCode>0%</c:formatCode>
                      <c:ptCount val="33"/>
                      <c:pt idx="0">
                        <c:v>8.6739417914919792E-2</c:v>
                      </c:pt>
                      <c:pt idx="1">
                        <c:v>8.7517803047916246E-2</c:v>
                      </c:pt>
                      <c:pt idx="2">
                        <c:v>9.4327512536675248E-2</c:v>
                      </c:pt>
                      <c:pt idx="3">
                        <c:v>0.10175511032986659</c:v>
                      </c:pt>
                      <c:pt idx="4">
                        <c:v>0.11174879603666586</c:v>
                      </c:pt>
                      <c:pt idx="5">
                        <c:v>0.11711664786714543</c:v>
                      </c:pt>
                      <c:pt idx="6">
                        <c:v>0.12215153921061175</c:v>
                      </c:pt>
                      <c:pt idx="7">
                        <c:v>0.12542674440620796</c:v>
                      </c:pt>
                      <c:pt idx="8">
                        <c:v>0.12983552828727912</c:v>
                      </c:pt>
                      <c:pt idx="9">
                        <c:v>0.1351067792346882</c:v>
                      </c:pt>
                      <c:pt idx="10">
                        <c:v>0.13717260536299497</c:v>
                      </c:pt>
                      <c:pt idx="11">
                        <c:v>0.13145454725519659</c:v>
                      </c:pt>
                      <c:pt idx="12">
                        <c:v>0.12876124582925938</c:v>
                      </c:pt>
                      <c:pt idx="13">
                        <c:v>0.12603333244136686</c:v>
                      </c:pt>
                      <c:pt idx="14">
                        <c:v>0.13163560686624534</c:v>
                      </c:pt>
                      <c:pt idx="15">
                        <c:v>0.13036303204661101</c:v>
                      </c:pt>
                      <c:pt idx="16">
                        <c:v>0.12655441291218414</c:v>
                      </c:pt>
                      <c:pt idx="17">
                        <c:v>0.13515213986567284</c:v>
                      </c:pt>
                      <c:pt idx="18">
                        <c:v>0.14108006629645459</c:v>
                      </c:pt>
                      <c:pt idx="19">
                        <c:v>0.14257274034649273</c:v>
                      </c:pt>
                      <c:pt idx="20">
                        <c:v>0.1449093033771941</c:v>
                      </c:pt>
                      <c:pt idx="21">
                        <c:v>0.14605508852161073</c:v>
                      </c:pt>
                      <c:pt idx="22">
                        <c:v>0.14664849019397544</c:v>
                      </c:pt>
                      <c:pt idx="23">
                        <c:v>0.15194259191510875</c:v>
                      </c:pt>
                      <c:pt idx="24">
                        <c:v>0.15513542017848123</c:v>
                      </c:pt>
                      <c:pt idx="25">
                        <c:v>0.15589778453837655</c:v>
                      </c:pt>
                      <c:pt idx="26">
                        <c:v>0.15732082703936512</c:v>
                      </c:pt>
                      <c:pt idx="27">
                        <c:v>0.16394090100549383</c:v>
                      </c:pt>
                      <c:pt idx="28">
                        <c:v>0.15726284322874218</c:v>
                      </c:pt>
                      <c:pt idx="29">
                        <c:v>0.1558541451927892</c:v>
                      </c:pt>
                      <c:pt idx="30">
                        <c:v>0.16184890857571529</c:v>
                      </c:pt>
                      <c:pt idx="31">
                        <c:v>0.17685734315227492</c:v>
                      </c:pt>
                      <c:pt idx="32">
                        <c:v>0.18149746358312935</c:v>
                      </c:pt>
                    </c:numCache>
                  </c:numRef>
                </c:val>
                <c:smooth val="0"/>
                <c:extLst xmlns:c15="http://schemas.microsoft.com/office/drawing/2012/chart">
                  <c:ext xmlns:c16="http://schemas.microsoft.com/office/drawing/2014/chart" uri="{C3380CC4-5D6E-409C-BE32-E72D297353CC}">
                    <c16:uniqueId val="{00000004-64A4-4FB7-AA7F-EC75E6C9E7BD}"/>
                  </c:ext>
                </c:extLst>
              </c15:ser>
            </c15:filteredLineSeries>
          </c:ext>
        </c:extLst>
      </c:lineChart>
      <c:catAx>
        <c:axId val="1240820031"/>
        <c:scaling>
          <c:orientation val="minMax"/>
        </c:scaling>
        <c:delete val="0"/>
        <c:axPos val="b"/>
        <c:numFmt formatCode="yyyy" sourceLinked="0"/>
        <c:majorTickMark val="none"/>
        <c:minorTickMark val="none"/>
        <c:tickLblPos val="low"/>
        <c:spPr>
          <a:noFill/>
          <a:ln w="12700" cap="flat" cmpd="sng" algn="ctr">
            <a:solidFill>
              <a:schemeClr val="accent1"/>
            </a:solidFill>
            <a:round/>
          </a:ln>
          <a:effectLst/>
        </c:spPr>
        <c:txPr>
          <a:bodyPr rot="-60000000" spcFirstLastPara="1" vertOverflow="ellipsis" vert="horz" wrap="square" anchor="ctr" anchorCtr="1"/>
          <a:lstStyle/>
          <a:p>
            <a:pPr>
              <a:defRPr sz="18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240820991"/>
        <c:crosses val="autoZero"/>
        <c:auto val="1"/>
        <c:lblAlgn val="ctr"/>
        <c:lblOffset val="100"/>
        <c:tickLblSkip val="2"/>
        <c:noMultiLvlLbl val="0"/>
      </c:catAx>
      <c:valAx>
        <c:axId val="1240820991"/>
        <c:scaling>
          <c:orientation val="minMax"/>
          <c:min val="0"/>
        </c:scaling>
        <c:delete val="0"/>
        <c:axPos val="l"/>
        <c:majorGridlines>
          <c:spPr>
            <a:ln w="9525" cap="flat" cmpd="sng" algn="ctr">
              <a:solidFill>
                <a:schemeClr val="accent3"/>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2408200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800">
          <a:solidFill>
            <a:sysClr val="windowText" lastClr="000000"/>
          </a:solidFill>
          <a:latin typeface="Roboto Condensed" panose="02000000000000000000" pitchFamily="2" charset="0"/>
          <a:ea typeface="Roboto Condensed" panose="02000000000000000000" pitchFamily="2" charset="0"/>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2326495769031509E-2"/>
          <c:y val="5.0925699969089105E-2"/>
          <c:w val="0.95387885099049408"/>
          <c:h val="0.89814814814814814"/>
        </c:manualLayout>
      </c:layout>
      <c:scatterChart>
        <c:scatterStyle val="lineMarker"/>
        <c:varyColors val="0"/>
        <c:ser>
          <c:idx val="0"/>
          <c:order val="0"/>
          <c:spPr>
            <a:ln w="25400" cap="rnd">
              <a:noFill/>
              <a:round/>
            </a:ln>
            <a:effectLst/>
          </c:spPr>
          <c:marker>
            <c:symbol val="circle"/>
            <c:size val="24"/>
            <c:spPr>
              <a:solidFill>
                <a:schemeClr val="tx2"/>
              </a:solidFill>
              <a:ln w="9525">
                <a:solidFill>
                  <a:schemeClr val="bg1"/>
                </a:solidFill>
              </a:ln>
              <a:effectLst/>
            </c:spPr>
          </c:marker>
          <c:xVal>
            <c:numRef>
              <c:f>Data!$D$60:$D$84</c:f>
              <c:numCache>
                <c:formatCode>0.00</c:formatCode>
                <c:ptCount val="25"/>
                <c:pt idx="0">
                  <c:v>1</c:v>
                </c:pt>
                <c:pt idx="1">
                  <c:v>0.90833574160710584</c:v>
                </c:pt>
                <c:pt idx="2">
                  <c:v>0.79363759911425613</c:v>
                </c:pt>
                <c:pt idx="3">
                  <c:v>0.7692095945875258</c:v>
                </c:pt>
                <c:pt idx="4">
                  <c:v>0.74889607789766022</c:v>
                </c:pt>
                <c:pt idx="20">
                  <c:v>0.27549604589195292</c:v>
                </c:pt>
                <c:pt idx="21">
                  <c:v>0.23819056215846648</c:v>
                </c:pt>
                <c:pt idx="22">
                  <c:v>0.23312535848680427</c:v>
                </c:pt>
                <c:pt idx="23">
                  <c:v>0.10603291788895533</c:v>
                </c:pt>
                <c:pt idx="24">
                  <c:v>0</c:v>
                </c:pt>
              </c:numCache>
            </c:numRef>
          </c:xVal>
          <c:yVal>
            <c:numRef>
              <c:f>Data!$E$60:$E$84</c:f>
              <c:numCache>
                <c:formatCode>General</c:formatCode>
                <c:ptCount val="25"/>
                <c:pt idx="0">
                  <c:v>0</c:v>
                </c:pt>
                <c:pt idx="1">
                  <c:v>0</c:v>
                </c:pt>
                <c:pt idx="2">
                  <c:v>0</c:v>
                </c:pt>
                <c:pt idx="3">
                  <c:v>0</c:v>
                </c:pt>
                <c:pt idx="4">
                  <c:v>0</c:v>
                </c:pt>
                <c:pt idx="20">
                  <c:v>0</c:v>
                </c:pt>
                <c:pt idx="21">
                  <c:v>0</c:v>
                </c:pt>
                <c:pt idx="22">
                  <c:v>0</c:v>
                </c:pt>
                <c:pt idx="23">
                  <c:v>0</c:v>
                </c:pt>
                <c:pt idx="24">
                  <c:v>0</c:v>
                </c:pt>
              </c:numCache>
            </c:numRef>
          </c:yVal>
          <c:smooth val="0"/>
          <c:extLst>
            <c:ext xmlns:c16="http://schemas.microsoft.com/office/drawing/2014/chart" uri="{C3380CC4-5D6E-409C-BE32-E72D297353CC}">
              <c16:uniqueId val="{00000000-066C-4E83-899D-0346C8A16C7C}"/>
            </c:ext>
          </c:extLst>
        </c:ser>
        <c:dLbls>
          <c:showLegendKey val="0"/>
          <c:showVal val="0"/>
          <c:showCatName val="0"/>
          <c:showSerName val="0"/>
          <c:showPercent val="0"/>
          <c:showBubbleSize val="0"/>
        </c:dLbls>
        <c:axId val="2051465375"/>
        <c:axId val="2051466207"/>
      </c:scatterChart>
      <c:valAx>
        <c:axId val="2051465375"/>
        <c:scaling>
          <c:orientation val="minMax"/>
          <c:max val="1"/>
          <c:min val="0"/>
        </c:scaling>
        <c:delete val="1"/>
        <c:axPos val="b"/>
        <c:numFmt formatCode="0.00" sourceLinked="1"/>
        <c:majorTickMark val="out"/>
        <c:minorTickMark val="none"/>
        <c:tickLblPos val="nextTo"/>
        <c:crossAx val="2051466207"/>
        <c:crosses val="autoZero"/>
        <c:crossBetween val="midCat"/>
      </c:valAx>
      <c:valAx>
        <c:axId val="2051466207"/>
        <c:scaling>
          <c:orientation val="minMax"/>
          <c:max val="0.1"/>
          <c:min val="-0.1"/>
        </c:scaling>
        <c:delete val="1"/>
        <c:axPos val="l"/>
        <c:numFmt formatCode="General" sourceLinked="1"/>
        <c:majorTickMark val="none"/>
        <c:minorTickMark val="none"/>
        <c:tickLblPos val="nextTo"/>
        <c:crossAx val="2051465375"/>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1489258287158548E-2"/>
          <c:y val="4.1833114610673662E-2"/>
          <c:w val="0.94153543307086618"/>
          <c:h val="0.84101421697287837"/>
        </c:manualLayout>
      </c:layout>
      <c:lineChart>
        <c:grouping val="standard"/>
        <c:varyColors val="0"/>
        <c:ser>
          <c:idx val="0"/>
          <c:order val="0"/>
          <c:tx>
            <c:strRef>
              <c:f>'VESTA Price and PE'!$E$1</c:f>
              <c:strCache>
                <c:ptCount val="1"/>
                <c:pt idx="0">
                  <c:v>Price (USD)</c:v>
                </c:pt>
              </c:strCache>
            </c:strRef>
          </c:tx>
          <c:spPr>
            <a:ln w="38100" cap="rnd">
              <a:solidFill>
                <a:schemeClr val="accent2"/>
              </a:solidFill>
              <a:round/>
            </a:ln>
            <a:effectLst/>
          </c:spPr>
          <c:marker>
            <c:symbol val="none"/>
          </c:marker>
          <c:cat>
            <c:numRef>
              <c:f>'VESTA Price and PE'!$A$2:$A$91</c:f>
              <c:numCache>
                <c:formatCode>mmm\-yy</c:formatCode>
                <c:ptCount val="90"/>
                <c:pt idx="0">
                  <c:v>42795</c:v>
                </c:pt>
                <c:pt idx="1">
                  <c:v>42826</c:v>
                </c:pt>
                <c:pt idx="2">
                  <c:v>42856</c:v>
                </c:pt>
                <c:pt idx="3">
                  <c:v>42887</c:v>
                </c:pt>
                <c:pt idx="4">
                  <c:v>42917</c:v>
                </c:pt>
                <c:pt idx="5">
                  <c:v>42948</c:v>
                </c:pt>
                <c:pt idx="6">
                  <c:v>42979</c:v>
                </c:pt>
                <c:pt idx="7">
                  <c:v>43009</c:v>
                </c:pt>
                <c:pt idx="8">
                  <c:v>43040</c:v>
                </c:pt>
                <c:pt idx="9">
                  <c:v>43070</c:v>
                </c:pt>
                <c:pt idx="10">
                  <c:v>43101</c:v>
                </c:pt>
                <c:pt idx="11">
                  <c:v>43132</c:v>
                </c:pt>
                <c:pt idx="12">
                  <c:v>43160</c:v>
                </c:pt>
                <c:pt idx="13">
                  <c:v>43191</c:v>
                </c:pt>
                <c:pt idx="14">
                  <c:v>43221</c:v>
                </c:pt>
                <c:pt idx="15">
                  <c:v>43252</c:v>
                </c:pt>
                <c:pt idx="16">
                  <c:v>43282</c:v>
                </c:pt>
                <c:pt idx="17">
                  <c:v>43313</c:v>
                </c:pt>
                <c:pt idx="18">
                  <c:v>43344</c:v>
                </c:pt>
                <c:pt idx="19">
                  <c:v>43374</c:v>
                </c:pt>
                <c:pt idx="20">
                  <c:v>43405</c:v>
                </c:pt>
                <c:pt idx="21">
                  <c:v>43435</c:v>
                </c:pt>
                <c:pt idx="22">
                  <c:v>43466</c:v>
                </c:pt>
                <c:pt idx="23">
                  <c:v>43497</c:v>
                </c:pt>
                <c:pt idx="24">
                  <c:v>43525</c:v>
                </c:pt>
                <c:pt idx="25">
                  <c:v>43556</c:v>
                </c:pt>
                <c:pt idx="26">
                  <c:v>43586</c:v>
                </c:pt>
                <c:pt idx="27">
                  <c:v>43617</c:v>
                </c:pt>
                <c:pt idx="28">
                  <c:v>43647</c:v>
                </c:pt>
                <c:pt idx="29">
                  <c:v>43678</c:v>
                </c:pt>
                <c:pt idx="30">
                  <c:v>43709</c:v>
                </c:pt>
                <c:pt idx="31">
                  <c:v>43739</c:v>
                </c:pt>
                <c:pt idx="32">
                  <c:v>43770</c:v>
                </c:pt>
                <c:pt idx="33">
                  <c:v>43800</c:v>
                </c:pt>
                <c:pt idx="34">
                  <c:v>43831</c:v>
                </c:pt>
                <c:pt idx="35">
                  <c:v>43862</c:v>
                </c:pt>
                <c:pt idx="36">
                  <c:v>43891</c:v>
                </c:pt>
                <c:pt idx="37">
                  <c:v>43922</c:v>
                </c:pt>
                <c:pt idx="38">
                  <c:v>43952</c:v>
                </c:pt>
                <c:pt idx="39">
                  <c:v>43983</c:v>
                </c:pt>
                <c:pt idx="40">
                  <c:v>44013</c:v>
                </c:pt>
                <c:pt idx="41">
                  <c:v>44044</c:v>
                </c:pt>
                <c:pt idx="42">
                  <c:v>44075</c:v>
                </c:pt>
                <c:pt idx="43">
                  <c:v>44105</c:v>
                </c:pt>
                <c:pt idx="44">
                  <c:v>44136</c:v>
                </c:pt>
                <c:pt idx="45">
                  <c:v>44166</c:v>
                </c:pt>
                <c:pt idx="46">
                  <c:v>44197</c:v>
                </c:pt>
                <c:pt idx="47">
                  <c:v>44228</c:v>
                </c:pt>
                <c:pt idx="48">
                  <c:v>44256</c:v>
                </c:pt>
                <c:pt idx="49">
                  <c:v>44287</c:v>
                </c:pt>
                <c:pt idx="50">
                  <c:v>44317</c:v>
                </c:pt>
                <c:pt idx="51">
                  <c:v>44348</c:v>
                </c:pt>
                <c:pt idx="52">
                  <c:v>44378</c:v>
                </c:pt>
                <c:pt idx="53">
                  <c:v>44409</c:v>
                </c:pt>
                <c:pt idx="54">
                  <c:v>44440</c:v>
                </c:pt>
                <c:pt idx="55">
                  <c:v>44470</c:v>
                </c:pt>
                <c:pt idx="56">
                  <c:v>44501</c:v>
                </c:pt>
                <c:pt idx="57">
                  <c:v>44531</c:v>
                </c:pt>
                <c:pt idx="58">
                  <c:v>44562</c:v>
                </c:pt>
                <c:pt idx="59">
                  <c:v>44593</c:v>
                </c:pt>
                <c:pt idx="60">
                  <c:v>44621</c:v>
                </c:pt>
                <c:pt idx="61">
                  <c:v>44652</c:v>
                </c:pt>
                <c:pt idx="62">
                  <c:v>44682</c:v>
                </c:pt>
                <c:pt idx="63">
                  <c:v>44713</c:v>
                </c:pt>
                <c:pt idx="64">
                  <c:v>44743</c:v>
                </c:pt>
                <c:pt idx="65">
                  <c:v>44774</c:v>
                </c:pt>
                <c:pt idx="66">
                  <c:v>44805</c:v>
                </c:pt>
                <c:pt idx="67">
                  <c:v>44835</c:v>
                </c:pt>
                <c:pt idx="68">
                  <c:v>44866</c:v>
                </c:pt>
                <c:pt idx="69">
                  <c:v>44896</c:v>
                </c:pt>
                <c:pt idx="70">
                  <c:v>44927</c:v>
                </c:pt>
                <c:pt idx="71">
                  <c:v>44958</c:v>
                </c:pt>
                <c:pt idx="72">
                  <c:v>44986</c:v>
                </c:pt>
                <c:pt idx="73">
                  <c:v>45017</c:v>
                </c:pt>
                <c:pt idx="74">
                  <c:v>45047</c:v>
                </c:pt>
                <c:pt idx="75">
                  <c:v>45078</c:v>
                </c:pt>
                <c:pt idx="76">
                  <c:v>45108</c:v>
                </c:pt>
                <c:pt idx="77">
                  <c:v>45139</c:v>
                </c:pt>
                <c:pt idx="78">
                  <c:v>45170</c:v>
                </c:pt>
                <c:pt idx="79">
                  <c:v>45200</c:v>
                </c:pt>
                <c:pt idx="80">
                  <c:v>45231</c:v>
                </c:pt>
                <c:pt idx="81">
                  <c:v>45261</c:v>
                </c:pt>
                <c:pt idx="82">
                  <c:v>45292</c:v>
                </c:pt>
                <c:pt idx="83">
                  <c:v>45323</c:v>
                </c:pt>
                <c:pt idx="84">
                  <c:v>45352</c:v>
                </c:pt>
                <c:pt idx="85">
                  <c:v>45383</c:v>
                </c:pt>
                <c:pt idx="86">
                  <c:v>45413</c:v>
                </c:pt>
                <c:pt idx="87">
                  <c:v>45444</c:v>
                </c:pt>
                <c:pt idx="88">
                  <c:v>45474</c:v>
                </c:pt>
                <c:pt idx="89">
                  <c:v>45505</c:v>
                </c:pt>
              </c:numCache>
            </c:numRef>
          </c:cat>
          <c:val>
            <c:numRef>
              <c:f>'VESTA Price and PE'!$E$2:$E$91</c:f>
              <c:numCache>
                <c:formatCode>General</c:formatCode>
                <c:ptCount val="90"/>
                <c:pt idx="0">
                  <c:v>1.4096256229875777</c:v>
                </c:pt>
                <c:pt idx="1">
                  <c:v>1.4096256229875777</c:v>
                </c:pt>
                <c:pt idx="2">
                  <c:v>1.3882996149281146</c:v>
                </c:pt>
                <c:pt idx="3">
                  <c:v>1.4806598124755108</c:v>
                </c:pt>
                <c:pt idx="4">
                  <c:v>1.5078228139658998</c:v>
                </c:pt>
                <c:pt idx="5">
                  <c:v>1.4692809580516935</c:v>
                </c:pt>
                <c:pt idx="6">
                  <c:v>1.4254019556821604</c:v>
                </c:pt>
                <c:pt idx="7">
                  <c:v>1.2430405398347488</c:v>
                </c:pt>
                <c:pt idx="8">
                  <c:v>1.2572201584677161</c:v>
                </c:pt>
                <c:pt idx="9">
                  <c:v>1.2391271173508318</c:v>
                </c:pt>
                <c:pt idx="10">
                  <c:v>1.378502034957177</c:v>
                </c:pt>
                <c:pt idx="11">
                  <c:v>1.3748732621655049</c:v>
                </c:pt>
                <c:pt idx="12">
                  <c:v>1.4845004730160825</c:v>
                </c:pt>
                <c:pt idx="13">
                  <c:v>1.4427624090926094</c:v>
                </c:pt>
                <c:pt idx="14">
                  <c:v>1.2590587443563332</c:v>
                </c:pt>
                <c:pt idx="15">
                  <c:v>1.3020022302815981</c:v>
                </c:pt>
                <c:pt idx="16">
                  <c:v>1.5836412486794054</c:v>
                </c:pt>
                <c:pt idx="17">
                  <c:v>1.4215352370971965</c:v>
                </c:pt>
                <c:pt idx="18">
                  <c:v>1.5412724446130259</c:v>
                </c:pt>
                <c:pt idx="19">
                  <c:v>1.2193383122981087</c:v>
                </c:pt>
                <c:pt idx="20">
                  <c:v>1.2456546929316339</c:v>
                </c:pt>
                <c:pt idx="21">
                  <c:v>1.3653666083133167</c:v>
                </c:pt>
                <c:pt idx="22">
                  <c:v>1.4016832761075289</c:v>
                </c:pt>
                <c:pt idx="23">
                  <c:v>1.4449233194857192</c:v>
                </c:pt>
                <c:pt idx="24">
                  <c:v>1.4448293433670134</c:v>
                </c:pt>
                <c:pt idx="25">
                  <c:v>1.5776417185685632</c:v>
                </c:pt>
                <c:pt idx="26">
                  <c:v>1.4253307164886704</c:v>
                </c:pt>
                <c:pt idx="27">
                  <c:v>1.4737630638457258</c:v>
                </c:pt>
                <c:pt idx="28">
                  <c:v>1.4737831627324003</c:v>
                </c:pt>
                <c:pt idx="29">
                  <c:v>1.5371579524497834</c:v>
                </c:pt>
                <c:pt idx="30">
                  <c:v>1.5358967082860384</c:v>
                </c:pt>
                <c:pt idx="31">
                  <c:v>1.6684691055050642</c:v>
                </c:pt>
                <c:pt idx="32">
                  <c:v>1.6881547551996394</c:v>
                </c:pt>
                <c:pt idx="33">
                  <c:v>1.7964230047816552</c:v>
                </c:pt>
                <c:pt idx="34">
                  <c:v>1.8371213126237085</c:v>
                </c:pt>
                <c:pt idx="35">
                  <c:v>1.5898226912445212</c:v>
                </c:pt>
                <c:pt idx="36">
                  <c:v>1.1587382721577539</c:v>
                </c:pt>
                <c:pt idx="37">
                  <c:v>1.3663213978423459</c:v>
                </c:pt>
                <c:pt idx="38">
                  <c:v>1.3658848940976995</c:v>
                </c:pt>
                <c:pt idx="39">
                  <c:v>1.483098763069536</c:v>
                </c:pt>
                <c:pt idx="40">
                  <c:v>1.4921554104100736</c:v>
                </c:pt>
                <c:pt idx="41">
                  <c:v>1.4940580352451489</c:v>
                </c:pt>
                <c:pt idx="42">
                  <c:v>1.5066969332477187</c:v>
                </c:pt>
                <c:pt idx="43">
                  <c:v>1.6092627045812991</c:v>
                </c:pt>
                <c:pt idx="44">
                  <c:v>1.7913332177101657</c:v>
                </c:pt>
                <c:pt idx="45">
                  <c:v>1.9478465223482622</c:v>
                </c:pt>
                <c:pt idx="46">
                  <c:v>1.8785846213667734</c:v>
                </c:pt>
                <c:pt idx="47">
                  <c:v>1.8935143895585798</c:v>
                </c:pt>
                <c:pt idx="48">
                  <c:v>2.0956809005261223</c:v>
                </c:pt>
                <c:pt idx="49">
                  <c:v>1.9499955547213794</c:v>
                </c:pt>
                <c:pt idx="50">
                  <c:v>2.0562911583990702</c:v>
                </c:pt>
                <c:pt idx="51">
                  <c:v>1.9451759335891456</c:v>
                </c:pt>
                <c:pt idx="52">
                  <c:v>1.9680382534289671</c:v>
                </c:pt>
                <c:pt idx="53">
                  <c:v>1.8716684103023962</c:v>
                </c:pt>
                <c:pt idx="54">
                  <c:v>1.7538759689922481</c:v>
                </c:pt>
                <c:pt idx="55">
                  <c:v>1.7429109141042538</c:v>
                </c:pt>
                <c:pt idx="56">
                  <c:v>1.7080549896742856</c:v>
                </c:pt>
                <c:pt idx="57">
                  <c:v>2.0083392597932721</c:v>
                </c:pt>
                <c:pt idx="58">
                  <c:v>1.8933391485546751</c:v>
                </c:pt>
                <c:pt idx="59">
                  <c:v>1.8022199206612861</c:v>
                </c:pt>
                <c:pt idx="60">
                  <c:v>1.9144535201485662</c:v>
                </c:pt>
                <c:pt idx="61">
                  <c:v>1.8508909340121402</c:v>
                </c:pt>
                <c:pt idx="62">
                  <c:v>2.0409928219320244</c:v>
                </c:pt>
                <c:pt idx="63">
                  <c:v>1.8590039913909224</c:v>
                </c:pt>
                <c:pt idx="64">
                  <c:v>1.9713068070230566</c:v>
                </c:pt>
                <c:pt idx="65">
                  <c:v>1.8432630523085476</c:v>
                </c:pt>
                <c:pt idx="66">
                  <c:v>1.8631258007170453</c:v>
                </c:pt>
                <c:pt idx="67">
                  <c:v>2.173539952551613</c:v>
                </c:pt>
                <c:pt idx="68">
                  <c:v>2.2393714190816243</c:v>
                </c:pt>
                <c:pt idx="69">
                  <c:v>2.3851404366176236</c:v>
                </c:pt>
                <c:pt idx="70">
                  <c:v>2.7305783369164209</c:v>
                </c:pt>
                <c:pt idx="71">
                  <c:v>2.9012821143141205</c:v>
                </c:pt>
                <c:pt idx="72">
                  <c:v>3.1380567654132174</c:v>
                </c:pt>
                <c:pt idx="73">
                  <c:v>3.154947417543041</c:v>
                </c:pt>
                <c:pt idx="74">
                  <c:v>3.1728801293576216</c:v>
                </c:pt>
                <c:pt idx="75">
                  <c:v>3.2426656077735214</c:v>
                </c:pt>
                <c:pt idx="76">
                  <c:v>3.6283386688327197</c:v>
                </c:pt>
                <c:pt idx="77">
                  <c:v>3.71057296129782</c:v>
                </c:pt>
                <c:pt idx="78">
                  <c:v>3.2997181837487877</c:v>
                </c:pt>
                <c:pt idx="79">
                  <c:v>3.1321509505050336</c:v>
                </c:pt>
                <c:pt idx="80">
                  <c:v>3.7688745721763639</c:v>
                </c:pt>
                <c:pt idx="81">
                  <c:v>3.9730143766203159</c:v>
                </c:pt>
                <c:pt idx="82">
                  <c:v>3.8022924134245031</c:v>
                </c:pt>
                <c:pt idx="83">
                  <c:v>3.5035357859061107</c:v>
                </c:pt>
                <c:pt idx="84">
                  <c:v>3.9176017296148231</c:v>
                </c:pt>
                <c:pt idx="85">
                  <c:v>3.5361314337055578</c:v>
                </c:pt>
                <c:pt idx="86">
                  <c:v>3.4693361705629591</c:v>
                </c:pt>
                <c:pt idx="87">
                  <c:v>2.9877226598538069</c:v>
                </c:pt>
                <c:pt idx="88">
                  <c:v>2.9306547778911747</c:v>
                </c:pt>
                <c:pt idx="89">
                  <c:v>2.7371985279954583</c:v>
                </c:pt>
              </c:numCache>
            </c:numRef>
          </c:val>
          <c:smooth val="0"/>
          <c:extLst>
            <c:ext xmlns:c16="http://schemas.microsoft.com/office/drawing/2014/chart" uri="{C3380CC4-5D6E-409C-BE32-E72D297353CC}">
              <c16:uniqueId val="{00000000-9F59-486F-B91D-4E530ACF26A1}"/>
            </c:ext>
          </c:extLst>
        </c:ser>
        <c:dLbls>
          <c:showLegendKey val="0"/>
          <c:showVal val="0"/>
          <c:showCatName val="0"/>
          <c:showSerName val="0"/>
          <c:showPercent val="0"/>
          <c:showBubbleSize val="0"/>
        </c:dLbls>
        <c:smooth val="0"/>
        <c:axId val="183932640"/>
        <c:axId val="183934080"/>
      </c:lineChart>
      <c:dateAx>
        <c:axId val="183932640"/>
        <c:scaling>
          <c:orientation val="minMax"/>
        </c:scaling>
        <c:delete val="0"/>
        <c:axPos val="b"/>
        <c:numFmt formatCode="yyyy" sourceLinked="0"/>
        <c:majorTickMark val="none"/>
        <c:minorTickMark val="none"/>
        <c:tickLblPos val="nextTo"/>
        <c:spPr>
          <a:noFill/>
          <a:ln w="12700" cap="flat" cmpd="sng" algn="ctr">
            <a:solidFill>
              <a:schemeClr val="accent1"/>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Roboto Condensed" panose="02000000000000000000" pitchFamily="2" charset="0"/>
                <a:ea typeface="Roboto Condensed" panose="02000000000000000000" pitchFamily="2" charset="0"/>
                <a:cs typeface="+mn-cs"/>
              </a:defRPr>
            </a:pPr>
            <a:endParaRPr lang="en-US"/>
          </a:p>
        </c:txPr>
        <c:crossAx val="183934080"/>
        <c:crosses val="autoZero"/>
        <c:auto val="1"/>
        <c:lblOffset val="100"/>
        <c:baseTimeUnit val="months"/>
        <c:majorUnit val="1"/>
        <c:majorTimeUnit val="years"/>
      </c:dateAx>
      <c:valAx>
        <c:axId val="183934080"/>
        <c:scaling>
          <c:orientation val="minMax"/>
        </c:scaling>
        <c:delete val="0"/>
        <c:axPos val="l"/>
        <c:majorGridlines>
          <c:spPr>
            <a:ln w="9525" cap="flat" cmpd="sng" algn="ctr">
              <a:solidFill>
                <a:schemeClr val="accent3"/>
              </a:solidFill>
              <a:round/>
            </a:ln>
            <a:effectLst/>
          </c:spPr>
        </c:majorGridlines>
        <c:numFmt formatCode="#,##0.0" sourceLinked="0"/>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solidFill>
                <a:latin typeface="Roboto Condensed" panose="02000000000000000000" pitchFamily="2" charset="0"/>
                <a:ea typeface="Roboto Condensed" panose="02000000000000000000" pitchFamily="2" charset="0"/>
                <a:cs typeface="+mn-cs"/>
              </a:defRPr>
            </a:pPr>
            <a:endParaRPr lang="en-US"/>
          </a:p>
        </c:txPr>
        <c:crossAx val="18393264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000">
          <a:solidFill>
            <a:schemeClr val="tx1"/>
          </a:solidFill>
          <a:latin typeface="Roboto Condensed" panose="02000000000000000000" pitchFamily="2" charset="0"/>
          <a:ea typeface="Roboto Condensed" panose="02000000000000000000" pitchFamily="2" charset="0"/>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3321691708645216E-2"/>
          <c:y val="4.3895888013998248E-2"/>
          <c:w val="0.93378998172016447"/>
          <c:h val="0.84080314960629932"/>
        </c:manualLayout>
      </c:layout>
      <c:lineChart>
        <c:grouping val="standard"/>
        <c:varyColors val="0"/>
        <c:ser>
          <c:idx val="0"/>
          <c:order val="0"/>
          <c:spPr>
            <a:ln w="38100" cap="rnd">
              <a:solidFill>
                <a:schemeClr val="accent1"/>
              </a:solidFill>
              <a:round/>
            </a:ln>
            <a:effectLst/>
          </c:spPr>
          <c:marker>
            <c:symbol val="none"/>
          </c:marker>
          <c:cat>
            <c:numRef>
              <c:f>Vesta!$A$5:$A$106</c:f>
              <c:numCache>
                <c:formatCode>m/d/yyyy</c:formatCode>
                <c:ptCount val="102"/>
                <c:pt idx="0">
                  <c:v>42460</c:v>
                </c:pt>
                <c:pt idx="1">
                  <c:v>42489</c:v>
                </c:pt>
                <c:pt idx="2">
                  <c:v>42521</c:v>
                </c:pt>
                <c:pt idx="3">
                  <c:v>42551</c:v>
                </c:pt>
                <c:pt idx="4">
                  <c:v>42580</c:v>
                </c:pt>
                <c:pt idx="5">
                  <c:v>42613</c:v>
                </c:pt>
                <c:pt idx="6">
                  <c:v>42643</c:v>
                </c:pt>
                <c:pt idx="7">
                  <c:v>42674</c:v>
                </c:pt>
                <c:pt idx="8">
                  <c:v>42704</c:v>
                </c:pt>
                <c:pt idx="9">
                  <c:v>42734</c:v>
                </c:pt>
                <c:pt idx="10">
                  <c:v>42766</c:v>
                </c:pt>
                <c:pt idx="11">
                  <c:v>42794</c:v>
                </c:pt>
                <c:pt idx="12">
                  <c:v>42825</c:v>
                </c:pt>
                <c:pt idx="13">
                  <c:v>42853</c:v>
                </c:pt>
                <c:pt idx="14">
                  <c:v>42886</c:v>
                </c:pt>
                <c:pt idx="15">
                  <c:v>42916</c:v>
                </c:pt>
                <c:pt idx="16">
                  <c:v>42947</c:v>
                </c:pt>
                <c:pt idx="17">
                  <c:v>42978</c:v>
                </c:pt>
                <c:pt idx="18">
                  <c:v>43007</c:v>
                </c:pt>
                <c:pt idx="19">
                  <c:v>43039</c:v>
                </c:pt>
                <c:pt idx="20">
                  <c:v>43069</c:v>
                </c:pt>
                <c:pt idx="21">
                  <c:v>43098</c:v>
                </c:pt>
                <c:pt idx="22">
                  <c:v>43131</c:v>
                </c:pt>
                <c:pt idx="23">
                  <c:v>43159</c:v>
                </c:pt>
                <c:pt idx="24">
                  <c:v>43187</c:v>
                </c:pt>
                <c:pt idx="25">
                  <c:v>43220</c:v>
                </c:pt>
                <c:pt idx="26">
                  <c:v>43251</c:v>
                </c:pt>
                <c:pt idx="27">
                  <c:v>43280</c:v>
                </c:pt>
                <c:pt idx="28">
                  <c:v>43312</c:v>
                </c:pt>
                <c:pt idx="29">
                  <c:v>43343</c:v>
                </c:pt>
                <c:pt idx="30">
                  <c:v>43371</c:v>
                </c:pt>
                <c:pt idx="31">
                  <c:v>43404</c:v>
                </c:pt>
                <c:pt idx="32">
                  <c:v>43434</c:v>
                </c:pt>
                <c:pt idx="33">
                  <c:v>43465</c:v>
                </c:pt>
                <c:pt idx="34">
                  <c:v>43496</c:v>
                </c:pt>
                <c:pt idx="35">
                  <c:v>43524</c:v>
                </c:pt>
                <c:pt idx="36">
                  <c:v>43553</c:v>
                </c:pt>
                <c:pt idx="37">
                  <c:v>43585</c:v>
                </c:pt>
                <c:pt idx="38">
                  <c:v>43616</c:v>
                </c:pt>
                <c:pt idx="39">
                  <c:v>43644</c:v>
                </c:pt>
                <c:pt idx="40">
                  <c:v>43677</c:v>
                </c:pt>
                <c:pt idx="41">
                  <c:v>43707</c:v>
                </c:pt>
                <c:pt idx="42">
                  <c:v>43738</c:v>
                </c:pt>
                <c:pt idx="43">
                  <c:v>43769</c:v>
                </c:pt>
                <c:pt idx="44">
                  <c:v>43798</c:v>
                </c:pt>
                <c:pt idx="45">
                  <c:v>43830</c:v>
                </c:pt>
                <c:pt idx="46">
                  <c:v>43861</c:v>
                </c:pt>
                <c:pt idx="47">
                  <c:v>43889</c:v>
                </c:pt>
                <c:pt idx="48">
                  <c:v>43921</c:v>
                </c:pt>
                <c:pt idx="49">
                  <c:v>43951</c:v>
                </c:pt>
                <c:pt idx="50">
                  <c:v>43980</c:v>
                </c:pt>
                <c:pt idx="51">
                  <c:v>44012</c:v>
                </c:pt>
                <c:pt idx="52">
                  <c:v>44043</c:v>
                </c:pt>
                <c:pt idx="53">
                  <c:v>44074</c:v>
                </c:pt>
                <c:pt idx="54">
                  <c:v>44104</c:v>
                </c:pt>
                <c:pt idx="55">
                  <c:v>44134</c:v>
                </c:pt>
                <c:pt idx="56">
                  <c:v>44165</c:v>
                </c:pt>
                <c:pt idx="57">
                  <c:v>44196</c:v>
                </c:pt>
                <c:pt idx="58">
                  <c:v>44225</c:v>
                </c:pt>
                <c:pt idx="59">
                  <c:v>44253</c:v>
                </c:pt>
                <c:pt idx="60">
                  <c:v>44286</c:v>
                </c:pt>
                <c:pt idx="61">
                  <c:v>44316</c:v>
                </c:pt>
                <c:pt idx="62">
                  <c:v>44347</c:v>
                </c:pt>
                <c:pt idx="63">
                  <c:v>44377</c:v>
                </c:pt>
                <c:pt idx="64">
                  <c:v>44407</c:v>
                </c:pt>
                <c:pt idx="65">
                  <c:v>44439</c:v>
                </c:pt>
                <c:pt idx="66">
                  <c:v>44469</c:v>
                </c:pt>
                <c:pt idx="67">
                  <c:v>44498</c:v>
                </c:pt>
                <c:pt idx="68">
                  <c:v>44530</c:v>
                </c:pt>
                <c:pt idx="69">
                  <c:v>44561</c:v>
                </c:pt>
                <c:pt idx="70">
                  <c:v>44592</c:v>
                </c:pt>
                <c:pt idx="71">
                  <c:v>44620</c:v>
                </c:pt>
                <c:pt idx="72">
                  <c:v>44651</c:v>
                </c:pt>
                <c:pt idx="73">
                  <c:v>44680</c:v>
                </c:pt>
                <c:pt idx="74">
                  <c:v>44712</c:v>
                </c:pt>
                <c:pt idx="75">
                  <c:v>44742</c:v>
                </c:pt>
                <c:pt idx="76">
                  <c:v>44771</c:v>
                </c:pt>
                <c:pt idx="77">
                  <c:v>44804</c:v>
                </c:pt>
                <c:pt idx="78">
                  <c:v>44834</c:v>
                </c:pt>
                <c:pt idx="79">
                  <c:v>44865</c:v>
                </c:pt>
                <c:pt idx="80">
                  <c:v>44895</c:v>
                </c:pt>
                <c:pt idx="81">
                  <c:v>44925</c:v>
                </c:pt>
                <c:pt idx="82">
                  <c:v>44957</c:v>
                </c:pt>
                <c:pt idx="83">
                  <c:v>44985</c:v>
                </c:pt>
                <c:pt idx="84">
                  <c:v>45016</c:v>
                </c:pt>
                <c:pt idx="85">
                  <c:v>45044</c:v>
                </c:pt>
                <c:pt idx="86">
                  <c:v>45077</c:v>
                </c:pt>
                <c:pt idx="87">
                  <c:v>45107</c:v>
                </c:pt>
                <c:pt idx="88">
                  <c:v>45138</c:v>
                </c:pt>
                <c:pt idx="89">
                  <c:v>45169</c:v>
                </c:pt>
                <c:pt idx="90">
                  <c:v>45198</c:v>
                </c:pt>
                <c:pt idx="91">
                  <c:v>45230</c:v>
                </c:pt>
                <c:pt idx="92">
                  <c:v>45260</c:v>
                </c:pt>
                <c:pt idx="93">
                  <c:v>45289</c:v>
                </c:pt>
                <c:pt idx="94">
                  <c:v>45322</c:v>
                </c:pt>
                <c:pt idx="95">
                  <c:v>45351</c:v>
                </c:pt>
                <c:pt idx="96">
                  <c:v>45378</c:v>
                </c:pt>
                <c:pt idx="97">
                  <c:v>45412</c:v>
                </c:pt>
                <c:pt idx="98">
                  <c:v>45443</c:v>
                </c:pt>
                <c:pt idx="99">
                  <c:v>45471</c:v>
                </c:pt>
                <c:pt idx="100">
                  <c:v>45504</c:v>
                </c:pt>
                <c:pt idx="101">
                  <c:v>45535</c:v>
                </c:pt>
              </c:numCache>
            </c:numRef>
          </c:cat>
          <c:val>
            <c:numRef>
              <c:f>Vesta!$B$5:$B$106</c:f>
              <c:numCache>
                <c:formatCode>General</c:formatCode>
                <c:ptCount val="102"/>
                <c:pt idx="0">
                  <c:v>0.96050000000000002</c:v>
                </c:pt>
                <c:pt idx="1">
                  <c:v>1.0470999999999999</c:v>
                </c:pt>
                <c:pt idx="2">
                  <c:v>0.9405</c:v>
                </c:pt>
                <c:pt idx="3">
                  <c:v>1.0228999999999999</c:v>
                </c:pt>
                <c:pt idx="4">
                  <c:v>0.95989999999999998</c:v>
                </c:pt>
                <c:pt idx="5">
                  <c:v>0.95479999999999998</c:v>
                </c:pt>
                <c:pt idx="6">
                  <c:v>0.90849999999999997</c:v>
                </c:pt>
                <c:pt idx="7">
                  <c:v>0.99609999999999999</c:v>
                </c:pt>
                <c:pt idx="8">
                  <c:v>0.79020000000000001</c:v>
                </c:pt>
                <c:pt idx="9">
                  <c:v>0.78149999999999997</c:v>
                </c:pt>
                <c:pt idx="10">
                  <c:v>0.71450000000000002</c:v>
                </c:pt>
                <c:pt idx="11">
                  <c:v>0.79379999999999995</c:v>
                </c:pt>
                <c:pt idx="12">
                  <c:v>0.85870000000000002</c:v>
                </c:pt>
                <c:pt idx="13">
                  <c:v>0.87009999999999998</c:v>
                </c:pt>
                <c:pt idx="14">
                  <c:v>0.8579</c:v>
                </c:pt>
                <c:pt idx="15">
                  <c:v>0.90259999999999996</c:v>
                </c:pt>
                <c:pt idx="16">
                  <c:v>0.9153</c:v>
                </c:pt>
                <c:pt idx="17">
                  <c:v>0.89929999999999999</c:v>
                </c:pt>
                <c:pt idx="18">
                  <c:v>0.8589</c:v>
                </c:pt>
                <c:pt idx="19">
                  <c:v>0.74529999999999996</c:v>
                </c:pt>
                <c:pt idx="20">
                  <c:v>0.75229999999999997</c:v>
                </c:pt>
                <c:pt idx="21">
                  <c:v>0.60970000000000002</c:v>
                </c:pt>
                <c:pt idx="22">
                  <c:v>0.67869999999999997</c:v>
                </c:pt>
                <c:pt idx="23">
                  <c:v>0.67889999999999995</c:v>
                </c:pt>
                <c:pt idx="24">
                  <c:v>0.87749999999999995</c:v>
                </c:pt>
                <c:pt idx="25">
                  <c:v>0.85299999999999998</c:v>
                </c:pt>
                <c:pt idx="26">
                  <c:v>0.74409999999999998</c:v>
                </c:pt>
                <c:pt idx="27">
                  <c:v>0.77059999999999995</c:v>
                </c:pt>
                <c:pt idx="28">
                  <c:v>0.93289999999999995</c:v>
                </c:pt>
                <c:pt idx="29">
                  <c:v>0.83130000000000004</c:v>
                </c:pt>
                <c:pt idx="30">
                  <c:v>0.86299999999999999</c:v>
                </c:pt>
                <c:pt idx="31">
                  <c:v>0.68159999999999998</c:v>
                </c:pt>
                <c:pt idx="32">
                  <c:v>0.69769999999999999</c:v>
                </c:pt>
                <c:pt idx="33">
                  <c:v>0.74790000000000001</c:v>
                </c:pt>
                <c:pt idx="34">
                  <c:v>0.74790000000000001</c:v>
                </c:pt>
                <c:pt idx="35">
                  <c:v>0.74790000000000001</c:v>
                </c:pt>
                <c:pt idx="36">
                  <c:v>0.83440000000000003</c:v>
                </c:pt>
                <c:pt idx="37">
                  <c:v>0.91039999999999999</c:v>
                </c:pt>
                <c:pt idx="38">
                  <c:v>0.82320000000000004</c:v>
                </c:pt>
                <c:pt idx="39">
                  <c:v>0.81110000000000004</c:v>
                </c:pt>
                <c:pt idx="40">
                  <c:v>0.81569999999999998</c:v>
                </c:pt>
                <c:pt idx="41">
                  <c:v>0.84489999999999998</c:v>
                </c:pt>
                <c:pt idx="42">
                  <c:v>0.83760000000000001</c:v>
                </c:pt>
                <c:pt idx="43">
                  <c:v>0.91049999999999998</c:v>
                </c:pt>
                <c:pt idx="44">
                  <c:v>0.91930000000000001</c:v>
                </c:pt>
                <c:pt idx="45">
                  <c:v>0.92949999999999999</c:v>
                </c:pt>
                <c:pt idx="46">
                  <c:v>0.94669999999999999</c:v>
                </c:pt>
                <c:pt idx="47">
                  <c:v>0.81599999999999995</c:v>
                </c:pt>
                <c:pt idx="48">
                  <c:v>0.64790000000000003</c:v>
                </c:pt>
                <c:pt idx="49">
                  <c:v>0.76339999999999997</c:v>
                </c:pt>
                <c:pt idx="50">
                  <c:v>0.75719999999999998</c:v>
                </c:pt>
                <c:pt idx="51">
                  <c:v>0.81230000000000002</c:v>
                </c:pt>
                <c:pt idx="52">
                  <c:v>0.8196</c:v>
                </c:pt>
                <c:pt idx="53">
                  <c:v>0.81920000000000004</c:v>
                </c:pt>
                <c:pt idx="54">
                  <c:v>0.80189999999999995</c:v>
                </c:pt>
                <c:pt idx="55">
                  <c:v>0.85</c:v>
                </c:pt>
                <c:pt idx="56">
                  <c:v>0.95120000000000005</c:v>
                </c:pt>
                <c:pt idx="57">
                  <c:v>0.91549999999999998</c:v>
                </c:pt>
                <c:pt idx="58">
                  <c:v>0.89280000000000004</c:v>
                </c:pt>
                <c:pt idx="59">
                  <c:v>0.88790000000000002</c:v>
                </c:pt>
                <c:pt idx="60">
                  <c:v>1.0348999999999999</c:v>
                </c:pt>
                <c:pt idx="61">
                  <c:v>0.96640000000000004</c:v>
                </c:pt>
                <c:pt idx="62">
                  <c:v>1.0172000000000001</c:v>
                </c:pt>
                <c:pt idx="63">
                  <c:v>0.92749999999999999</c:v>
                </c:pt>
                <c:pt idx="64">
                  <c:v>0.94020000000000004</c:v>
                </c:pt>
                <c:pt idx="65">
                  <c:v>0.89339999999999997</c:v>
                </c:pt>
                <c:pt idx="66">
                  <c:v>0.83599999999999997</c:v>
                </c:pt>
                <c:pt idx="67">
                  <c:v>0.82669999999999999</c:v>
                </c:pt>
                <c:pt idx="68">
                  <c:v>0.81310000000000004</c:v>
                </c:pt>
                <c:pt idx="69">
                  <c:v>0.92910000000000004</c:v>
                </c:pt>
                <c:pt idx="70">
                  <c:v>0.873</c:v>
                </c:pt>
                <c:pt idx="71">
                  <c:v>0.82920000000000005</c:v>
                </c:pt>
                <c:pt idx="72">
                  <c:v>0.88739999999999997</c:v>
                </c:pt>
                <c:pt idx="73">
                  <c:v>0.86160000000000003</c:v>
                </c:pt>
                <c:pt idx="74">
                  <c:v>0.94599999999999995</c:v>
                </c:pt>
                <c:pt idx="75">
                  <c:v>0.82840000000000003</c:v>
                </c:pt>
                <c:pt idx="76">
                  <c:v>0.87680000000000002</c:v>
                </c:pt>
                <c:pt idx="77">
                  <c:v>0.82089999999999996</c:v>
                </c:pt>
                <c:pt idx="78">
                  <c:v>0.79369999999999996</c:v>
                </c:pt>
                <c:pt idx="79">
                  <c:v>0.92549999999999999</c:v>
                </c:pt>
                <c:pt idx="80">
                  <c:v>0.94840000000000002</c:v>
                </c:pt>
                <c:pt idx="81">
                  <c:v>0.96189999999999998</c:v>
                </c:pt>
                <c:pt idx="82">
                  <c:v>1.1027</c:v>
                </c:pt>
                <c:pt idx="83">
                  <c:v>1.1675</c:v>
                </c:pt>
                <c:pt idx="84">
                  <c:v>1.2813000000000001</c:v>
                </c:pt>
                <c:pt idx="85">
                  <c:v>1.2886</c:v>
                </c:pt>
                <c:pt idx="86">
                  <c:v>1.2915000000000001</c:v>
                </c:pt>
                <c:pt idx="87">
                  <c:v>1.2464</c:v>
                </c:pt>
                <c:pt idx="88">
                  <c:v>1.3951</c:v>
                </c:pt>
                <c:pt idx="89">
                  <c:v>1.4342999999999999</c:v>
                </c:pt>
                <c:pt idx="90">
                  <c:v>1.2110000000000001</c:v>
                </c:pt>
                <c:pt idx="91">
                  <c:v>1.1480999999999999</c:v>
                </c:pt>
                <c:pt idx="92">
                  <c:v>1.3801000000000001</c:v>
                </c:pt>
                <c:pt idx="93">
                  <c:v>1.37</c:v>
                </c:pt>
                <c:pt idx="94">
                  <c:v>1.3117000000000001</c:v>
                </c:pt>
                <c:pt idx="95">
                  <c:v>1.2047000000000001</c:v>
                </c:pt>
                <c:pt idx="96">
                  <c:v>1.329</c:v>
                </c:pt>
                <c:pt idx="97">
                  <c:v>1.2013</c:v>
                </c:pt>
                <c:pt idx="98">
                  <c:v>1.1773</c:v>
                </c:pt>
                <c:pt idx="99">
                  <c:v>0.97360000000000002</c:v>
                </c:pt>
                <c:pt idx="100">
                  <c:v>0.95499999999999996</c:v>
                </c:pt>
                <c:pt idx="101">
                  <c:v>0.89229999999999998</c:v>
                </c:pt>
              </c:numCache>
            </c:numRef>
          </c:val>
          <c:smooth val="0"/>
          <c:extLst>
            <c:ext xmlns:c16="http://schemas.microsoft.com/office/drawing/2014/chart" uri="{C3380CC4-5D6E-409C-BE32-E72D297353CC}">
              <c16:uniqueId val="{00000000-39BA-4542-AF7F-0F012EEF7DED}"/>
            </c:ext>
          </c:extLst>
        </c:ser>
        <c:dLbls>
          <c:showLegendKey val="0"/>
          <c:showVal val="0"/>
          <c:showCatName val="0"/>
          <c:showSerName val="0"/>
          <c:showPercent val="0"/>
          <c:showBubbleSize val="0"/>
        </c:dLbls>
        <c:smooth val="0"/>
        <c:axId val="752975935"/>
        <c:axId val="752977375"/>
      </c:lineChart>
      <c:dateAx>
        <c:axId val="752975935"/>
        <c:scaling>
          <c:orientation val="minMax"/>
        </c:scaling>
        <c:delete val="0"/>
        <c:axPos val="b"/>
        <c:numFmt formatCode="yyyy" sourceLinked="0"/>
        <c:majorTickMark val="none"/>
        <c:minorTickMark val="none"/>
        <c:tickLblPos val="nextTo"/>
        <c:spPr>
          <a:noFill/>
          <a:ln w="12700" cap="flat" cmpd="sng" algn="ctr">
            <a:solidFill>
              <a:schemeClr val="accent1"/>
            </a:solidFill>
            <a:round/>
          </a:ln>
          <a:effectLst/>
        </c:spPr>
        <c:txPr>
          <a:bodyPr rot="-60000000" spcFirstLastPara="1" vertOverflow="ellipsis" vert="horz" wrap="square" anchor="ctr" anchorCtr="1"/>
          <a:lstStyle/>
          <a:p>
            <a:pPr>
              <a:defRPr sz="18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752977375"/>
        <c:crosses val="autoZero"/>
        <c:auto val="1"/>
        <c:lblOffset val="100"/>
        <c:baseTimeUnit val="days"/>
        <c:majorUnit val="1"/>
        <c:majorTimeUnit val="years"/>
      </c:dateAx>
      <c:valAx>
        <c:axId val="752977375"/>
        <c:scaling>
          <c:orientation val="minMax"/>
        </c:scaling>
        <c:delete val="0"/>
        <c:axPos val="l"/>
        <c:majorGridlines>
          <c:spPr>
            <a:ln w="9525" cap="flat" cmpd="sng" algn="ctr">
              <a:solidFill>
                <a:schemeClr val="accent3"/>
              </a:solidFill>
              <a:round/>
            </a:ln>
            <a:effectLst/>
          </c:spPr>
        </c:majorGridlines>
        <c:numFmt formatCode="#,##0.0" sourceLinked="0"/>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75297593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800">
          <a:solidFill>
            <a:sysClr val="windowText" lastClr="000000"/>
          </a:solidFill>
          <a:latin typeface="Roboto Condensed" panose="02000000000000000000" pitchFamily="2" charset="0"/>
          <a:ea typeface="Roboto Condensed" panose="02000000000000000000" pitchFamily="2" charset="0"/>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1605971128608923E-2"/>
          <c:y val="4.7229221347331582E-2"/>
          <c:w val="0.93566254738990962"/>
          <c:h val="0.84395144356955365"/>
        </c:manualLayout>
      </c:layout>
      <c:lineChart>
        <c:grouping val="standard"/>
        <c:varyColors val="0"/>
        <c:ser>
          <c:idx val="0"/>
          <c:order val="0"/>
          <c:spPr>
            <a:ln w="38100" cap="rnd">
              <a:solidFill>
                <a:schemeClr val="accent1"/>
              </a:solidFill>
              <a:round/>
            </a:ln>
            <a:effectLst/>
          </c:spPr>
          <c:marker>
            <c:symbol val="none"/>
          </c:marker>
          <c:cat>
            <c:numRef>
              <c:f>'Univ Not Expensive PE'!$A$7:$A$180</c:f>
              <c:numCache>
                <c:formatCode>m/d/yy;@</c:formatCode>
                <c:ptCount val="174"/>
                <c:pt idx="0">
                  <c:v>40238</c:v>
                </c:pt>
                <c:pt idx="1">
                  <c:v>40269</c:v>
                </c:pt>
                <c:pt idx="2">
                  <c:v>40299</c:v>
                </c:pt>
                <c:pt idx="3">
                  <c:v>40330</c:v>
                </c:pt>
                <c:pt idx="4">
                  <c:v>40360</c:v>
                </c:pt>
                <c:pt idx="5">
                  <c:v>40391</c:v>
                </c:pt>
                <c:pt idx="6">
                  <c:v>40422</c:v>
                </c:pt>
                <c:pt idx="7">
                  <c:v>40452</c:v>
                </c:pt>
                <c:pt idx="8">
                  <c:v>40483</c:v>
                </c:pt>
                <c:pt idx="9">
                  <c:v>40513</c:v>
                </c:pt>
                <c:pt idx="10">
                  <c:v>40544</c:v>
                </c:pt>
                <c:pt idx="11">
                  <c:v>40575</c:v>
                </c:pt>
                <c:pt idx="12">
                  <c:v>40603</c:v>
                </c:pt>
                <c:pt idx="13">
                  <c:v>40634</c:v>
                </c:pt>
                <c:pt idx="14">
                  <c:v>40664</c:v>
                </c:pt>
                <c:pt idx="15">
                  <c:v>40695</c:v>
                </c:pt>
                <c:pt idx="16">
                  <c:v>40725</c:v>
                </c:pt>
                <c:pt idx="17">
                  <c:v>40756</c:v>
                </c:pt>
                <c:pt idx="18">
                  <c:v>40787</c:v>
                </c:pt>
                <c:pt idx="19">
                  <c:v>40817</c:v>
                </c:pt>
                <c:pt idx="20">
                  <c:v>40848</c:v>
                </c:pt>
                <c:pt idx="21">
                  <c:v>40878</c:v>
                </c:pt>
                <c:pt idx="22">
                  <c:v>40909</c:v>
                </c:pt>
                <c:pt idx="23">
                  <c:v>40940</c:v>
                </c:pt>
                <c:pt idx="24">
                  <c:v>40969</c:v>
                </c:pt>
                <c:pt idx="25">
                  <c:v>41000</c:v>
                </c:pt>
                <c:pt idx="26">
                  <c:v>41030</c:v>
                </c:pt>
                <c:pt idx="27">
                  <c:v>41061</c:v>
                </c:pt>
                <c:pt idx="28">
                  <c:v>41091</c:v>
                </c:pt>
                <c:pt idx="29">
                  <c:v>41122</c:v>
                </c:pt>
                <c:pt idx="30">
                  <c:v>41153</c:v>
                </c:pt>
                <c:pt idx="31">
                  <c:v>41183</c:v>
                </c:pt>
                <c:pt idx="32">
                  <c:v>41214</c:v>
                </c:pt>
                <c:pt idx="33">
                  <c:v>41244</c:v>
                </c:pt>
                <c:pt idx="34">
                  <c:v>41275</c:v>
                </c:pt>
                <c:pt idx="35">
                  <c:v>41306</c:v>
                </c:pt>
                <c:pt idx="36">
                  <c:v>41334</c:v>
                </c:pt>
                <c:pt idx="37">
                  <c:v>41365</c:v>
                </c:pt>
                <c:pt idx="38">
                  <c:v>41395</c:v>
                </c:pt>
                <c:pt idx="39">
                  <c:v>41426</c:v>
                </c:pt>
                <c:pt idx="40">
                  <c:v>41456</c:v>
                </c:pt>
                <c:pt idx="41">
                  <c:v>41487</c:v>
                </c:pt>
                <c:pt idx="42">
                  <c:v>41518</c:v>
                </c:pt>
                <c:pt idx="43">
                  <c:v>41548</c:v>
                </c:pt>
                <c:pt idx="44">
                  <c:v>41579</c:v>
                </c:pt>
                <c:pt idx="45">
                  <c:v>41609</c:v>
                </c:pt>
                <c:pt idx="46">
                  <c:v>41640</c:v>
                </c:pt>
                <c:pt idx="47">
                  <c:v>41671</c:v>
                </c:pt>
                <c:pt idx="48">
                  <c:v>41699</c:v>
                </c:pt>
                <c:pt idx="49">
                  <c:v>41730</c:v>
                </c:pt>
                <c:pt idx="50">
                  <c:v>41760</c:v>
                </c:pt>
                <c:pt idx="51">
                  <c:v>41791</c:v>
                </c:pt>
                <c:pt idx="52">
                  <c:v>41821</c:v>
                </c:pt>
                <c:pt idx="53">
                  <c:v>41852</c:v>
                </c:pt>
                <c:pt idx="54">
                  <c:v>41883</c:v>
                </c:pt>
                <c:pt idx="55">
                  <c:v>41913</c:v>
                </c:pt>
                <c:pt idx="56">
                  <c:v>41944</c:v>
                </c:pt>
                <c:pt idx="57">
                  <c:v>41974</c:v>
                </c:pt>
                <c:pt idx="58">
                  <c:v>42005</c:v>
                </c:pt>
                <c:pt idx="59">
                  <c:v>42036</c:v>
                </c:pt>
                <c:pt idx="60">
                  <c:v>42064</c:v>
                </c:pt>
                <c:pt idx="61">
                  <c:v>42095</c:v>
                </c:pt>
                <c:pt idx="62">
                  <c:v>42125</c:v>
                </c:pt>
                <c:pt idx="63">
                  <c:v>42156</c:v>
                </c:pt>
                <c:pt idx="64">
                  <c:v>42186</c:v>
                </c:pt>
                <c:pt idx="65">
                  <c:v>42217</c:v>
                </c:pt>
                <c:pt idx="66">
                  <c:v>42248</c:v>
                </c:pt>
                <c:pt idx="67">
                  <c:v>42278</c:v>
                </c:pt>
                <c:pt idx="68">
                  <c:v>42309</c:v>
                </c:pt>
                <c:pt idx="69">
                  <c:v>42339</c:v>
                </c:pt>
                <c:pt idx="70">
                  <c:v>42370</c:v>
                </c:pt>
                <c:pt idx="71">
                  <c:v>42401</c:v>
                </c:pt>
                <c:pt idx="72">
                  <c:v>42430</c:v>
                </c:pt>
                <c:pt idx="73">
                  <c:v>42461</c:v>
                </c:pt>
                <c:pt idx="74">
                  <c:v>42491</c:v>
                </c:pt>
                <c:pt idx="75">
                  <c:v>42522</c:v>
                </c:pt>
                <c:pt idx="76">
                  <c:v>42552</c:v>
                </c:pt>
                <c:pt idx="77">
                  <c:v>42583</c:v>
                </c:pt>
                <c:pt idx="78">
                  <c:v>42614</c:v>
                </c:pt>
                <c:pt idx="79">
                  <c:v>42644</c:v>
                </c:pt>
                <c:pt idx="80">
                  <c:v>42675</c:v>
                </c:pt>
                <c:pt idx="81">
                  <c:v>42705</c:v>
                </c:pt>
                <c:pt idx="82">
                  <c:v>42736</c:v>
                </c:pt>
                <c:pt idx="83">
                  <c:v>42767</c:v>
                </c:pt>
                <c:pt idx="84">
                  <c:v>42795</c:v>
                </c:pt>
                <c:pt idx="85">
                  <c:v>42826</c:v>
                </c:pt>
                <c:pt idx="86">
                  <c:v>42856</c:v>
                </c:pt>
                <c:pt idx="87">
                  <c:v>42887</c:v>
                </c:pt>
                <c:pt idx="88">
                  <c:v>42917</c:v>
                </c:pt>
                <c:pt idx="89">
                  <c:v>42948</c:v>
                </c:pt>
                <c:pt idx="90">
                  <c:v>42979</c:v>
                </c:pt>
                <c:pt idx="91">
                  <c:v>43009</c:v>
                </c:pt>
                <c:pt idx="92">
                  <c:v>43040</c:v>
                </c:pt>
                <c:pt idx="93">
                  <c:v>43070</c:v>
                </c:pt>
                <c:pt idx="94">
                  <c:v>43101</c:v>
                </c:pt>
                <c:pt idx="95">
                  <c:v>43132</c:v>
                </c:pt>
                <c:pt idx="96">
                  <c:v>43160</c:v>
                </c:pt>
                <c:pt idx="97">
                  <c:v>43191</c:v>
                </c:pt>
                <c:pt idx="98">
                  <c:v>43221</c:v>
                </c:pt>
                <c:pt idx="99">
                  <c:v>43252</c:v>
                </c:pt>
                <c:pt idx="100">
                  <c:v>43282</c:v>
                </c:pt>
                <c:pt idx="101">
                  <c:v>43313</c:v>
                </c:pt>
                <c:pt idx="102">
                  <c:v>43344</c:v>
                </c:pt>
                <c:pt idx="103">
                  <c:v>43374</c:v>
                </c:pt>
                <c:pt idx="104">
                  <c:v>43405</c:v>
                </c:pt>
                <c:pt idx="105">
                  <c:v>43435</c:v>
                </c:pt>
                <c:pt idx="106">
                  <c:v>43466</c:v>
                </c:pt>
                <c:pt idx="107">
                  <c:v>43497</c:v>
                </c:pt>
                <c:pt idx="108">
                  <c:v>43525</c:v>
                </c:pt>
                <c:pt idx="109">
                  <c:v>43556</c:v>
                </c:pt>
                <c:pt idx="110">
                  <c:v>43586</c:v>
                </c:pt>
                <c:pt idx="111">
                  <c:v>43617</c:v>
                </c:pt>
                <c:pt idx="112">
                  <c:v>43647</c:v>
                </c:pt>
                <c:pt idx="113">
                  <c:v>43678</c:v>
                </c:pt>
                <c:pt idx="114">
                  <c:v>43709</c:v>
                </c:pt>
                <c:pt idx="115">
                  <c:v>43739</c:v>
                </c:pt>
                <c:pt idx="116">
                  <c:v>43770</c:v>
                </c:pt>
                <c:pt idx="117">
                  <c:v>43800</c:v>
                </c:pt>
                <c:pt idx="118">
                  <c:v>43831</c:v>
                </c:pt>
                <c:pt idx="119">
                  <c:v>43862</c:v>
                </c:pt>
                <c:pt idx="120">
                  <c:v>43891</c:v>
                </c:pt>
                <c:pt idx="121">
                  <c:v>43922</c:v>
                </c:pt>
                <c:pt idx="122">
                  <c:v>43952</c:v>
                </c:pt>
                <c:pt idx="123">
                  <c:v>43983</c:v>
                </c:pt>
                <c:pt idx="124">
                  <c:v>44013</c:v>
                </c:pt>
                <c:pt idx="125">
                  <c:v>44044</c:v>
                </c:pt>
                <c:pt idx="126">
                  <c:v>44075</c:v>
                </c:pt>
                <c:pt idx="127">
                  <c:v>44105</c:v>
                </c:pt>
                <c:pt idx="128">
                  <c:v>44136</c:v>
                </c:pt>
                <c:pt idx="129">
                  <c:v>44166</c:v>
                </c:pt>
                <c:pt idx="130">
                  <c:v>44197</c:v>
                </c:pt>
                <c:pt idx="131">
                  <c:v>44228</c:v>
                </c:pt>
                <c:pt idx="132">
                  <c:v>44256</c:v>
                </c:pt>
                <c:pt idx="133">
                  <c:v>44287</c:v>
                </c:pt>
                <c:pt idx="134">
                  <c:v>44317</c:v>
                </c:pt>
                <c:pt idx="135">
                  <c:v>44348</c:v>
                </c:pt>
                <c:pt idx="136">
                  <c:v>44378</c:v>
                </c:pt>
                <c:pt idx="137">
                  <c:v>44409</c:v>
                </c:pt>
                <c:pt idx="138">
                  <c:v>44440</c:v>
                </c:pt>
                <c:pt idx="139">
                  <c:v>44470</c:v>
                </c:pt>
                <c:pt idx="140">
                  <c:v>44501</c:v>
                </c:pt>
                <c:pt idx="141">
                  <c:v>44531</c:v>
                </c:pt>
                <c:pt idx="142">
                  <c:v>44562</c:v>
                </c:pt>
                <c:pt idx="143">
                  <c:v>44593</c:v>
                </c:pt>
                <c:pt idx="144">
                  <c:v>44621</c:v>
                </c:pt>
                <c:pt idx="145">
                  <c:v>44652</c:v>
                </c:pt>
                <c:pt idx="146">
                  <c:v>44682</c:v>
                </c:pt>
                <c:pt idx="147">
                  <c:v>44713</c:v>
                </c:pt>
                <c:pt idx="148">
                  <c:v>44743</c:v>
                </c:pt>
                <c:pt idx="149">
                  <c:v>44774</c:v>
                </c:pt>
                <c:pt idx="150">
                  <c:v>44805</c:v>
                </c:pt>
                <c:pt idx="151">
                  <c:v>44835</c:v>
                </c:pt>
                <c:pt idx="152">
                  <c:v>44866</c:v>
                </c:pt>
                <c:pt idx="153">
                  <c:v>44896</c:v>
                </c:pt>
                <c:pt idx="154">
                  <c:v>44927</c:v>
                </c:pt>
                <c:pt idx="155">
                  <c:v>44958</c:v>
                </c:pt>
                <c:pt idx="156">
                  <c:v>44986</c:v>
                </c:pt>
                <c:pt idx="157">
                  <c:v>45017</c:v>
                </c:pt>
                <c:pt idx="158">
                  <c:v>45047</c:v>
                </c:pt>
                <c:pt idx="159">
                  <c:v>45078</c:v>
                </c:pt>
                <c:pt idx="160">
                  <c:v>45108</c:v>
                </c:pt>
                <c:pt idx="161">
                  <c:v>45139</c:v>
                </c:pt>
                <c:pt idx="162">
                  <c:v>45170</c:v>
                </c:pt>
                <c:pt idx="163">
                  <c:v>45200</c:v>
                </c:pt>
                <c:pt idx="164">
                  <c:v>45231</c:v>
                </c:pt>
                <c:pt idx="165">
                  <c:v>45261</c:v>
                </c:pt>
                <c:pt idx="166">
                  <c:v>45292</c:v>
                </c:pt>
                <c:pt idx="167">
                  <c:v>45323</c:v>
                </c:pt>
                <c:pt idx="168">
                  <c:v>45352</c:v>
                </c:pt>
                <c:pt idx="169">
                  <c:v>45383</c:v>
                </c:pt>
                <c:pt idx="170">
                  <c:v>45413</c:v>
                </c:pt>
                <c:pt idx="171">
                  <c:v>45444</c:v>
                </c:pt>
                <c:pt idx="172">
                  <c:v>45474</c:v>
                </c:pt>
                <c:pt idx="173">
                  <c:v>45505</c:v>
                </c:pt>
              </c:numCache>
            </c:numRef>
          </c:cat>
          <c:val>
            <c:numRef>
              <c:f>'Univ Not Expensive PE'!$B$7:$B$180</c:f>
              <c:numCache>
                <c:formatCode>#,##0.0</c:formatCode>
                <c:ptCount val="174"/>
                <c:pt idx="0">
                  <c:v>19.931139227934992</c:v>
                </c:pt>
                <c:pt idx="1">
                  <c:v>19.218266095077691</c:v>
                </c:pt>
                <c:pt idx="2">
                  <c:v>17.82638300185215</c:v>
                </c:pt>
                <c:pt idx="3">
                  <c:v>16.208309927471749</c:v>
                </c:pt>
                <c:pt idx="4">
                  <c:v>15.228396398152766</c:v>
                </c:pt>
                <c:pt idx="5">
                  <c:v>15.1241996703127</c:v>
                </c:pt>
                <c:pt idx="6">
                  <c:v>15.065945844611448</c:v>
                </c:pt>
                <c:pt idx="7">
                  <c:v>15.252297311575481</c:v>
                </c:pt>
                <c:pt idx="8">
                  <c:v>15.333803541569621</c:v>
                </c:pt>
                <c:pt idx="9">
                  <c:v>15.490689606742942</c:v>
                </c:pt>
                <c:pt idx="10">
                  <c:v>15.41049269482985</c:v>
                </c:pt>
                <c:pt idx="11">
                  <c:v>15.362197794969484</c:v>
                </c:pt>
                <c:pt idx="12">
                  <c:v>15.087302871954956</c:v>
                </c:pt>
                <c:pt idx="13">
                  <c:v>14.742530692744488</c:v>
                </c:pt>
                <c:pt idx="14">
                  <c:v>14.260639538877697</c:v>
                </c:pt>
                <c:pt idx="15">
                  <c:v>13.701723222559963</c:v>
                </c:pt>
                <c:pt idx="16">
                  <c:v>13.242508774234485</c:v>
                </c:pt>
                <c:pt idx="17">
                  <c:v>12.680329181582445</c:v>
                </c:pt>
                <c:pt idx="18">
                  <c:v>12.003659513796803</c:v>
                </c:pt>
                <c:pt idx="19">
                  <c:v>11.542394541074421</c:v>
                </c:pt>
                <c:pt idx="20">
                  <c:v>11.322761068484136</c:v>
                </c:pt>
                <c:pt idx="21">
                  <c:v>11.35289059470219</c:v>
                </c:pt>
                <c:pt idx="22">
                  <c:v>11.460026426862896</c:v>
                </c:pt>
                <c:pt idx="23">
                  <c:v>11.900958725353052</c:v>
                </c:pt>
                <c:pt idx="24">
                  <c:v>12.32145611898631</c:v>
                </c:pt>
                <c:pt idx="25">
                  <c:v>12.510341263126946</c:v>
                </c:pt>
                <c:pt idx="26">
                  <c:v>12.284443002009979</c:v>
                </c:pt>
                <c:pt idx="27">
                  <c:v>12.187220720544616</c:v>
                </c:pt>
                <c:pt idx="28">
                  <c:v>12.158130079635301</c:v>
                </c:pt>
                <c:pt idx="29">
                  <c:v>12.367256861404909</c:v>
                </c:pt>
                <c:pt idx="30">
                  <c:v>12.747432233530217</c:v>
                </c:pt>
                <c:pt idx="31">
                  <c:v>13.036534598300449</c:v>
                </c:pt>
                <c:pt idx="32">
                  <c:v>13.264163973335217</c:v>
                </c:pt>
                <c:pt idx="33">
                  <c:v>13.38711156333857</c:v>
                </c:pt>
                <c:pt idx="34">
                  <c:v>13.614324310711021</c:v>
                </c:pt>
                <c:pt idx="35">
                  <c:v>13.843748413615581</c:v>
                </c:pt>
                <c:pt idx="36">
                  <c:v>13.812567485784669</c:v>
                </c:pt>
                <c:pt idx="37">
                  <c:v>13.761380503276669</c:v>
                </c:pt>
                <c:pt idx="38">
                  <c:v>13.899803859402988</c:v>
                </c:pt>
                <c:pt idx="39">
                  <c:v>13.702869952237229</c:v>
                </c:pt>
                <c:pt idx="40">
                  <c:v>13.466319117372999</c:v>
                </c:pt>
                <c:pt idx="41">
                  <c:v>13.013085733266104</c:v>
                </c:pt>
                <c:pt idx="42">
                  <c:v>13.129296621338222</c:v>
                </c:pt>
                <c:pt idx="43">
                  <c:v>13.424289692868051</c:v>
                </c:pt>
                <c:pt idx="44">
                  <c:v>13.79353092792141</c:v>
                </c:pt>
                <c:pt idx="45">
                  <c:v>14.000435647680971</c:v>
                </c:pt>
                <c:pt idx="46">
                  <c:v>13.828134929919912</c:v>
                </c:pt>
                <c:pt idx="47">
                  <c:v>13.753442905227301</c:v>
                </c:pt>
                <c:pt idx="48">
                  <c:v>13.738840218179613</c:v>
                </c:pt>
                <c:pt idx="49">
                  <c:v>13.895739733493619</c:v>
                </c:pt>
                <c:pt idx="50">
                  <c:v>14.048013636050044</c:v>
                </c:pt>
                <c:pt idx="51">
                  <c:v>14.261736184374399</c:v>
                </c:pt>
                <c:pt idx="52">
                  <c:v>14.627527513053685</c:v>
                </c:pt>
                <c:pt idx="53">
                  <c:v>14.944337574279936</c:v>
                </c:pt>
                <c:pt idx="54">
                  <c:v>15.001937449107771</c:v>
                </c:pt>
                <c:pt idx="55">
                  <c:v>14.957550598638973</c:v>
                </c:pt>
                <c:pt idx="56">
                  <c:v>15.0059518897689</c:v>
                </c:pt>
                <c:pt idx="57">
                  <c:v>15.251322939695038</c:v>
                </c:pt>
                <c:pt idx="58">
                  <c:v>15.501292999373819</c:v>
                </c:pt>
                <c:pt idx="59">
                  <c:v>15.766094138258978</c:v>
                </c:pt>
                <c:pt idx="60">
                  <c:v>16.041456965877643</c:v>
                </c:pt>
                <c:pt idx="61">
                  <c:v>16.681148465086448</c:v>
                </c:pt>
                <c:pt idx="62">
                  <c:v>17.241088741136807</c:v>
                </c:pt>
                <c:pt idx="63">
                  <c:v>17.606921194822814</c:v>
                </c:pt>
                <c:pt idx="64">
                  <c:v>17.173192891694168</c:v>
                </c:pt>
                <c:pt idx="65">
                  <c:v>16.137005760182365</c:v>
                </c:pt>
                <c:pt idx="66">
                  <c:v>15.164444490370778</c:v>
                </c:pt>
                <c:pt idx="67">
                  <c:v>14.923119856088405</c:v>
                </c:pt>
                <c:pt idx="68">
                  <c:v>15.113086220741685</c:v>
                </c:pt>
                <c:pt idx="69">
                  <c:v>15.472542928035253</c:v>
                </c:pt>
                <c:pt idx="70">
                  <c:v>15.088556697911043</c:v>
                </c:pt>
                <c:pt idx="71">
                  <c:v>14.777402526227393</c:v>
                </c:pt>
                <c:pt idx="72">
                  <c:v>14.830827819528357</c:v>
                </c:pt>
                <c:pt idx="73">
                  <c:v>15.336816463199805</c:v>
                </c:pt>
                <c:pt idx="74">
                  <c:v>15.723721824748827</c:v>
                </c:pt>
                <c:pt idx="75">
                  <c:v>15.802374916028667</c:v>
                </c:pt>
                <c:pt idx="76">
                  <c:v>15.97953930685145</c:v>
                </c:pt>
                <c:pt idx="77">
                  <c:v>16.369211263524196</c:v>
                </c:pt>
                <c:pt idx="78">
                  <c:v>16.630029287114084</c:v>
                </c:pt>
                <c:pt idx="79">
                  <c:v>16.807453178402113</c:v>
                </c:pt>
                <c:pt idx="80">
                  <c:v>16.809337185693462</c:v>
                </c:pt>
                <c:pt idx="81">
                  <c:v>16.788940650443759</c:v>
                </c:pt>
                <c:pt idx="82">
                  <c:v>16.883781074370489</c:v>
                </c:pt>
                <c:pt idx="83">
                  <c:v>17.118588519290583</c:v>
                </c:pt>
                <c:pt idx="84">
                  <c:v>17.224126937178614</c:v>
                </c:pt>
                <c:pt idx="85">
                  <c:v>17.131210507481011</c:v>
                </c:pt>
                <c:pt idx="86">
                  <c:v>16.907912056442232</c:v>
                </c:pt>
                <c:pt idx="87">
                  <c:v>16.846050184987906</c:v>
                </c:pt>
                <c:pt idx="88">
                  <c:v>16.97030318888752</c:v>
                </c:pt>
                <c:pt idx="89">
                  <c:v>17.19853825561113</c:v>
                </c:pt>
                <c:pt idx="90">
                  <c:v>17.40516058123643</c:v>
                </c:pt>
                <c:pt idx="91">
                  <c:v>17.647685450008328</c:v>
                </c:pt>
                <c:pt idx="92">
                  <c:v>17.643487545471555</c:v>
                </c:pt>
                <c:pt idx="93">
                  <c:v>17.725900855754251</c:v>
                </c:pt>
                <c:pt idx="94">
                  <c:v>17.912478338575742</c:v>
                </c:pt>
                <c:pt idx="95">
                  <c:v>17.944515096850925</c:v>
                </c:pt>
                <c:pt idx="96">
                  <c:v>17.588095387502719</c:v>
                </c:pt>
                <c:pt idx="97">
                  <c:v>16.788516316365104</c:v>
                </c:pt>
                <c:pt idx="98">
                  <c:v>16.249799887094809</c:v>
                </c:pt>
                <c:pt idx="99">
                  <c:v>15.73327646960052</c:v>
                </c:pt>
                <c:pt idx="100">
                  <c:v>15.417211887666305</c:v>
                </c:pt>
                <c:pt idx="101">
                  <c:v>15.157868833635794</c:v>
                </c:pt>
                <c:pt idx="102">
                  <c:v>15.069231552866613</c:v>
                </c:pt>
                <c:pt idx="103">
                  <c:v>14.446146036751591</c:v>
                </c:pt>
                <c:pt idx="104">
                  <c:v>14.051325206177628</c:v>
                </c:pt>
                <c:pt idx="105">
                  <c:v>13.548344840943933</c:v>
                </c:pt>
                <c:pt idx="106">
                  <c:v>13.762597628285578</c:v>
                </c:pt>
                <c:pt idx="107">
                  <c:v>13.919393501704542</c:v>
                </c:pt>
                <c:pt idx="108">
                  <c:v>14.438267302573919</c:v>
                </c:pt>
                <c:pt idx="109">
                  <c:v>14.822394603511965</c:v>
                </c:pt>
                <c:pt idx="110">
                  <c:v>14.830062982210308</c:v>
                </c:pt>
                <c:pt idx="111">
                  <c:v>14.882820455799894</c:v>
                </c:pt>
                <c:pt idx="112">
                  <c:v>14.779730190377665</c:v>
                </c:pt>
                <c:pt idx="113">
                  <c:v>14.892792148800005</c:v>
                </c:pt>
                <c:pt idx="114">
                  <c:v>14.847373153301232</c:v>
                </c:pt>
                <c:pt idx="115">
                  <c:v>14.990192686477849</c:v>
                </c:pt>
                <c:pt idx="116">
                  <c:v>15.269102578202899</c:v>
                </c:pt>
                <c:pt idx="117">
                  <c:v>15.807657813996498</c:v>
                </c:pt>
                <c:pt idx="118">
                  <c:v>16.05226294103797</c:v>
                </c:pt>
                <c:pt idx="119">
                  <c:v>16.099886186662882</c:v>
                </c:pt>
                <c:pt idx="120">
                  <c:v>15.218714580341938</c:v>
                </c:pt>
                <c:pt idx="121">
                  <c:v>14.859748039713708</c:v>
                </c:pt>
                <c:pt idx="122">
                  <c:v>14.918180204552371</c:v>
                </c:pt>
                <c:pt idx="123">
                  <c:v>16.135962137148507</c:v>
                </c:pt>
                <c:pt idx="124">
                  <c:v>17.582416961493479</c:v>
                </c:pt>
                <c:pt idx="125">
                  <c:v>19.009908058263377</c:v>
                </c:pt>
                <c:pt idx="126">
                  <c:v>19.91270270196204</c:v>
                </c:pt>
                <c:pt idx="127">
                  <c:v>20.252194465988044</c:v>
                </c:pt>
                <c:pt idx="128">
                  <c:v>20.816999789155002</c:v>
                </c:pt>
                <c:pt idx="129">
                  <c:v>21.954416909893066</c:v>
                </c:pt>
                <c:pt idx="130">
                  <c:v>23.316587614452313</c:v>
                </c:pt>
                <c:pt idx="131">
                  <c:v>24.144165791601605</c:v>
                </c:pt>
                <c:pt idx="132">
                  <c:v>24.10444167382126</c:v>
                </c:pt>
                <c:pt idx="133">
                  <c:v>23.846147831731699</c:v>
                </c:pt>
                <c:pt idx="134">
                  <c:v>23.139524122300667</c:v>
                </c:pt>
                <c:pt idx="135">
                  <c:v>22.662958517231079</c:v>
                </c:pt>
                <c:pt idx="136">
                  <c:v>21.658393870107602</c:v>
                </c:pt>
                <c:pt idx="137">
                  <c:v>20.678973826520096</c:v>
                </c:pt>
                <c:pt idx="138">
                  <c:v>19.457408332773497</c:v>
                </c:pt>
                <c:pt idx="139">
                  <c:v>18.68522580948229</c:v>
                </c:pt>
                <c:pt idx="140">
                  <c:v>17.951723393323551</c:v>
                </c:pt>
                <c:pt idx="141">
                  <c:v>17.62378229335782</c:v>
                </c:pt>
                <c:pt idx="142">
                  <c:v>17.152889105971536</c:v>
                </c:pt>
                <c:pt idx="143">
                  <c:v>16.898819737031275</c:v>
                </c:pt>
                <c:pt idx="144">
                  <c:v>16.139532189982116</c:v>
                </c:pt>
                <c:pt idx="145">
                  <c:v>15.161465393735215</c:v>
                </c:pt>
                <c:pt idx="146">
                  <c:v>14.056738803250463</c:v>
                </c:pt>
                <c:pt idx="147">
                  <c:v>13.275732128341689</c:v>
                </c:pt>
                <c:pt idx="148">
                  <c:v>13.01570479327364</c:v>
                </c:pt>
                <c:pt idx="149">
                  <c:v>13.050116598275514</c:v>
                </c:pt>
                <c:pt idx="150">
                  <c:v>12.909885769191561</c:v>
                </c:pt>
                <c:pt idx="151">
                  <c:v>12.555971334337572</c:v>
                </c:pt>
                <c:pt idx="152">
                  <c:v>12.633638387566213</c:v>
                </c:pt>
                <c:pt idx="153">
                  <c:v>12.857316341764156</c:v>
                </c:pt>
                <c:pt idx="154">
                  <c:v>13.343477839594241</c:v>
                </c:pt>
                <c:pt idx="155">
                  <c:v>13.216499186986846</c:v>
                </c:pt>
                <c:pt idx="156">
                  <c:v>13.369191475715231</c:v>
                </c:pt>
                <c:pt idx="157">
                  <c:v>13.336527718679946</c:v>
                </c:pt>
                <c:pt idx="158">
                  <c:v>13.525211109086939</c:v>
                </c:pt>
                <c:pt idx="159">
                  <c:v>13.724591961016422</c:v>
                </c:pt>
                <c:pt idx="160">
                  <c:v>14.324399404414544</c:v>
                </c:pt>
                <c:pt idx="161">
                  <c:v>14.835610061038571</c:v>
                </c:pt>
                <c:pt idx="162">
                  <c:v>15.217916627344252</c:v>
                </c:pt>
                <c:pt idx="163">
                  <c:v>15.043193848396044</c:v>
                </c:pt>
                <c:pt idx="164">
                  <c:v>15.189053828910593</c:v>
                </c:pt>
                <c:pt idx="165">
                  <c:v>15.38848250923863</c:v>
                </c:pt>
                <c:pt idx="166">
                  <c:v>15.533196981366812</c:v>
                </c:pt>
                <c:pt idx="167">
                  <c:v>15.766034192018617</c:v>
                </c:pt>
                <c:pt idx="168">
                  <c:v>16.012558495470458</c:v>
                </c:pt>
                <c:pt idx="169">
                  <c:v>16.56633451392349</c:v>
                </c:pt>
                <c:pt idx="170">
                  <c:v>16.643476928910051</c:v>
                </c:pt>
                <c:pt idx="171">
                  <c:v>16.729549839983445</c:v>
                </c:pt>
                <c:pt idx="172">
                  <c:v>16.94778304886524</c:v>
                </c:pt>
                <c:pt idx="173">
                  <c:v>17.144871280720192</c:v>
                </c:pt>
              </c:numCache>
            </c:numRef>
          </c:val>
          <c:smooth val="0"/>
          <c:extLst>
            <c:ext xmlns:c16="http://schemas.microsoft.com/office/drawing/2014/chart" uri="{C3380CC4-5D6E-409C-BE32-E72D297353CC}">
              <c16:uniqueId val="{00000000-41DB-4DD5-8D42-85EE2C718361}"/>
            </c:ext>
          </c:extLst>
        </c:ser>
        <c:dLbls>
          <c:showLegendKey val="0"/>
          <c:showVal val="0"/>
          <c:showCatName val="0"/>
          <c:showSerName val="0"/>
          <c:showPercent val="0"/>
          <c:showBubbleSize val="0"/>
        </c:dLbls>
        <c:smooth val="0"/>
        <c:axId val="1240820031"/>
        <c:axId val="1240820991"/>
      </c:lineChart>
      <c:dateAx>
        <c:axId val="1240820031"/>
        <c:scaling>
          <c:orientation val="minMax"/>
        </c:scaling>
        <c:delete val="0"/>
        <c:axPos val="b"/>
        <c:numFmt formatCode="yyyy" sourceLinked="0"/>
        <c:majorTickMark val="none"/>
        <c:minorTickMark val="none"/>
        <c:tickLblPos val="low"/>
        <c:spPr>
          <a:noFill/>
          <a:ln w="12700" cap="flat" cmpd="sng" algn="ctr">
            <a:solidFill>
              <a:schemeClr val="accent1"/>
            </a:solidFill>
            <a:round/>
          </a:ln>
          <a:effectLst/>
        </c:spPr>
        <c:txPr>
          <a:bodyPr rot="-60000000" spcFirstLastPara="1" vertOverflow="ellipsis" vert="horz" wrap="square" anchor="ctr" anchorCtr="1"/>
          <a:lstStyle/>
          <a:p>
            <a:pPr>
              <a:defRPr sz="20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240820991"/>
        <c:crosses val="autoZero"/>
        <c:auto val="1"/>
        <c:lblOffset val="100"/>
        <c:baseTimeUnit val="months"/>
        <c:majorUnit val="2"/>
        <c:majorTimeUnit val="years"/>
      </c:dateAx>
      <c:valAx>
        <c:axId val="1240820991"/>
        <c:scaling>
          <c:orientation val="minMax"/>
          <c:max val="26"/>
          <c:min val="10"/>
        </c:scaling>
        <c:delete val="0"/>
        <c:axPos val="l"/>
        <c:majorGridlines>
          <c:spPr>
            <a:ln w="9525" cap="flat" cmpd="sng" algn="ctr">
              <a:solidFill>
                <a:schemeClr val="accent3"/>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2408200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2000">
          <a:solidFill>
            <a:sysClr val="windowText" lastClr="000000"/>
          </a:solidFill>
          <a:latin typeface="Roboto Condensed" panose="02000000000000000000" pitchFamily="2" charset="0"/>
          <a:ea typeface="Roboto Condensed" panose="02000000000000000000" pitchFamily="2" charset="0"/>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8410952837847814E-2"/>
          <c:y val="4.7229221347331582E-2"/>
          <c:w val="0.92870064211380909"/>
          <c:h val="0.84117366579177599"/>
        </c:manualLayout>
      </c:layout>
      <c:lineChart>
        <c:grouping val="standard"/>
        <c:varyColors val="0"/>
        <c:ser>
          <c:idx val="0"/>
          <c:order val="0"/>
          <c:spPr>
            <a:ln w="38100" cap="rnd">
              <a:solidFill>
                <a:schemeClr val="tx2"/>
              </a:solidFill>
              <a:round/>
            </a:ln>
            <a:effectLst/>
          </c:spPr>
          <c:marker>
            <c:symbol val="none"/>
          </c:marker>
          <c:cat>
            <c:numRef>
              <c:f>'Univ Not Expensive PBK'!$A$7:$A$180</c:f>
              <c:numCache>
                <c:formatCode>m/d/yy;@</c:formatCode>
                <c:ptCount val="174"/>
                <c:pt idx="0">
                  <c:v>40238</c:v>
                </c:pt>
                <c:pt idx="1">
                  <c:v>40269</c:v>
                </c:pt>
                <c:pt idx="2">
                  <c:v>40299</c:v>
                </c:pt>
                <c:pt idx="3">
                  <c:v>40330</c:v>
                </c:pt>
                <c:pt idx="4">
                  <c:v>40360</c:v>
                </c:pt>
                <c:pt idx="5">
                  <c:v>40391</c:v>
                </c:pt>
                <c:pt idx="6">
                  <c:v>40422</c:v>
                </c:pt>
                <c:pt idx="7">
                  <c:v>40452</c:v>
                </c:pt>
                <c:pt idx="8">
                  <c:v>40483</c:v>
                </c:pt>
                <c:pt idx="9">
                  <c:v>40513</c:v>
                </c:pt>
                <c:pt idx="10">
                  <c:v>40544</c:v>
                </c:pt>
                <c:pt idx="11">
                  <c:v>40575</c:v>
                </c:pt>
                <c:pt idx="12">
                  <c:v>40603</c:v>
                </c:pt>
                <c:pt idx="13">
                  <c:v>40634</c:v>
                </c:pt>
                <c:pt idx="14">
                  <c:v>40664</c:v>
                </c:pt>
                <c:pt idx="15">
                  <c:v>40695</c:v>
                </c:pt>
                <c:pt idx="16">
                  <c:v>40725</c:v>
                </c:pt>
                <c:pt idx="17">
                  <c:v>40756</c:v>
                </c:pt>
                <c:pt idx="18">
                  <c:v>40787</c:v>
                </c:pt>
                <c:pt idx="19">
                  <c:v>40817</c:v>
                </c:pt>
                <c:pt idx="20">
                  <c:v>40848</c:v>
                </c:pt>
                <c:pt idx="21">
                  <c:v>40878</c:v>
                </c:pt>
                <c:pt idx="22">
                  <c:v>40909</c:v>
                </c:pt>
                <c:pt idx="23">
                  <c:v>40940</c:v>
                </c:pt>
                <c:pt idx="24">
                  <c:v>40969</c:v>
                </c:pt>
                <c:pt idx="25">
                  <c:v>41000</c:v>
                </c:pt>
                <c:pt idx="26">
                  <c:v>41030</c:v>
                </c:pt>
                <c:pt idx="27">
                  <c:v>41061</c:v>
                </c:pt>
                <c:pt idx="28">
                  <c:v>41091</c:v>
                </c:pt>
                <c:pt idx="29">
                  <c:v>41122</c:v>
                </c:pt>
                <c:pt idx="30">
                  <c:v>41153</c:v>
                </c:pt>
                <c:pt idx="31">
                  <c:v>41183</c:v>
                </c:pt>
                <c:pt idx="32">
                  <c:v>41214</c:v>
                </c:pt>
                <c:pt idx="33">
                  <c:v>41244</c:v>
                </c:pt>
                <c:pt idx="34">
                  <c:v>41275</c:v>
                </c:pt>
                <c:pt idx="35">
                  <c:v>41306</c:v>
                </c:pt>
                <c:pt idx="36">
                  <c:v>41334</c:v>
                </c:pt>
                <c:pt idx="37">
                  <c:v>41365</c:v>
                </c:pt>
                <c:pt idx="38">
                  <c:v>41395</c:v>
                </c:pt>
                <c:pt idx="39">
                  <c:v>41426</c:v>
                </c:pt>
                <c:pt idx="40">
                  <c:v>41456</c:v>
                </c:pt>
                <c:pt idx="41">
                  <c:v>41487</c:v>
                </c:pt>
                <c:pt idx="42">
                  <c:v>41518</c:v>
                </c:pt>
                <c:pt idx="43">
                  <c:v>41548</c:v>
                </c:pt>
                <c:pt idx="44">
                  <c:v>41579</c:v>
                </c:pt>
                <c:pt idx="45">
                  <c:v>41609</c:v>
                </c:pt>
                <c:pt idx="46">
                  <c:v>41640</c:v>
                </c:pt>
                <c:pt idx="47">
                  <c:v>41671</c:v>
                </c:pt>
                <c:pt idx="48">
                  <c:v>41699</c:v>
                </c:pt>
                <c:pt idx="49">
                  <c:v>41730</c:v>
                </c:pt>
                <c:pt idx="50">
                  <c:v>41760</c:v>
                </c:pt>
                <c:pt idx="51">
                  <c:v>41791</c:v>
                </c:pt>
                <c:pt idx="52">
                  <c:v>41821</c:v>
                </c:pt>
                <c:pt idx="53">
                  <c:v>41852</c:v>
                </c:pt>
                <c:pt idx="54">
                  <c:v>41883</c:v>
                </c:pt>
                <c:pt idx="55">
                  <c:v>41913</c:v>
                </c:pt>
                <c:pt idx="56">
                  <c:v>41944</c:v>
                </c:pt>
                <c:pt idx="57">
                  <c:v>41974</c:v>
                </c:pt>
                <c:pt idx="58">
                  <c:v>42005</c:v>
                </c:pt>
                <c:pt idx="59">
                  <c:v>42036</c:v>
                </c:pt>
                <c:pt idx="60">
                  <c:v>42064</c:v>
                </c:pt>
                <c:pt idx="61">
                  <c:v>42095</c:v>
                </c:pt>
                <c:pt idx="62">
                  <c:v>42125</c:v>
                </c:pt>
                <c:pt idx="63">
                  <c:v>42156</c:v>
                </c:pt>
                <c:pt idx="64">
                  <c:v>42186</c:v>
                </c:pt>
                <c:pt idx="65">
                  <c:v>42217</c:v>
                </c:pt>
                <c:pt idx="66">
                  <c:v>42248</c:v>
                </c:pt>
                <c:pt idx="67">
                  <c:v>42278</c:v>
                </c:pt>
                <c:pt idx="68">
                  <c:v>42309</c:v>
                </c:pt>
                <c:pt idx="69">
                  <c:v>42339</c:v>
                </c:pt>
                <c:pt idx="70">
                  <c:v>42370</c:v>
                </c:pt>
                <c:pt idx="71">
                  <c:v>42401</c:v>
                </c:pt>
                <c:pt idx="72">
                  <c:v>42430</c:v>
                </c:pt>
                <c:pt idx="73">
                  <c:v>42461</c:v>
                </c:pt>
                <c:pt idx="74">
                  <c:v>42491</c:v>
                </c:pt>
                <c:pt idx="75">
                  <c:v>42522</c:v>
                </c:pt>
                <c:pt idx="76">
                  <c:v>42552</c:v>
                </c:pt>
                <c:pt idx="77">
                  <c:v>42583</c:v>
                </c:pt>
                <c:pt idx="78">
                  <c:v>42614</c:v>
                </c:pt>
                <c:pt idx="79">
                  <c:v>42644</c:v>
                </c:pt>
                <c:pt idx="80">
                  <c:v>42675</c:v>
                </c:pt>
                <c:pt idx="81">
                  <c:v>42705</c:v>
                </c:pt>
                <c:pt idx="82">
                  <c:v>42736</c:v>
                </c:pt>
                <c:pt idx="83">
                  <c:v>42767</c:v>
                </c:pt>
                <c:pt idx="84">
                  <c:v>42795</c:v>
                </c:pt>
                <c:pt idx="85">
                  <c:v>42826</c:v>
                </c:pt>
                <c:pt idx="86">
                  <c:v>42856</c:v>
                </c:pt>
                <c:pt idx="87">
                  <c:v>42887</c:v>
                </c:pt>
                <c:pt idx="88">
                  <c:v>42917</c:v>
                </c:pt>
                <c:pt idx="89">
                  <c:v>42948</c:v>
                </c:pt>
                <c:pt idx="90">
                  <c:v>42979</c:v>
                </c:pt>
                <c:pt idx="91">
                  <c:v>43009</c:v>
                </c:pt>
                <c:pt idx="92">
                  <c:v>43040</c:v>
                </c:pt>
                <c:pt idx="93">
                  <c:v>43070</c:v>
                </c:pt>
                <c:pt idx="94">
                  <c:v>43101</c:v>
                </c:pt>
                <c:pt idx="95">
                  <c:v>43132</c:v>
                </c:pt>
                <c:pt idx="96">
                  <c:v>43160</c:v>
                </c:pt>
                <c:pt idx="97">
                  <c:v>43191</c:v>
                </c:pt>
                <c:pt idx="98">
                  <c:v>43221</c:v>
                </c:pt>
                <c:pt idx="99">
                  <c:v>43252</c:v>
                </c:pt>
                <c:pt idx="100">
                  <c:v>43282</c:v>
                </c:pt>
                <c:pt idx="101">
                  <c:v>43313</c:v>
                </c:pt>
                <c:pt idx="102">
                  <c:v>43344</c:v>
                </c:pt>
                <c:pt idx="103">
                  <c:v>43374</c:v>
                </c:pt>
                <c:pt idx="104">
                  <c:v>43405</c:v>
                </c:pt>
                <c:pt idx="105">
                  <c:v>43435</c:v>
                </c:pt>
                <c:pt idx="106">
                  <c:v>43466</c:v>
                </c:pt>
                <c:pt idx="107">
                  <c:v>43497</c:v>
                </c:pt>
                <c:pt idx="108">
                  <c:v>43525</c:v>
                </c:pt>
                <c:pt idx="109">
                  <c:v>43556</c:v>
                </c:pt>
                <c:pt idx="110">
                  <c:v>43586</c:v>
                </c:pt>
                <c:pt idx="111">
                  <c:v>43617</c:v>
                </c:pt>
                <c:pt idx="112">
                  <c:v>43647</c:v>
                </c:pt>
                <c:pt idx="113">
                  <c:v>43678</c:v>
                </c:pt>
                <c:pt idx="114">
                  <c:v>43709</c:v>
                </c:pt>
                <c:pt idx="115">
                  <c:v>43739</c:v>
                </c:pt>
                <c:pt idx="116">
                  <c:v>43770</c:v>
                </c:pt>
                <c:pt idx="117">
                  <c:v>43800</c:v>
                </c:pt>
                <c:pt idx="118">
                  <c:v>43831</c:v>
                </c:pt>
                <c:pt idx="119">
                  <c:v>43862</c:v>
                </c:pt>
                <c:pt idx="120">
                  <c:v>43891</c:v>
                </c:pt>
                <c:pt idx="121">
                  <c:v>43922</c:v>
                </c:pt>
                <c:pt idx="122">
                  <c:v>43952</c:v>
                </c:pt>
                <c:pt idx="123">
                  <c:v>43983</c:v>
                </c:pt>
                <c:pt idx="124">
                  <c:v>44013</c:v>
                </c:pt>
                <c:pt idx="125">
                  <c:v>44044</c:v>
                </c:pt>
                <c:pt idx="126">
                  <c:v>44075</c:v>
                </c:pt>
                <c:pt idx="127">
                  <c:v>44105</c:v>
                </c:pt>
                <c:pt idx="128">
                  <c:v>44136</c:v>
                </c:pt>
                <c:pt idx="129">
                  <c:v>44166</c:v>
                </c:pt>
                <c:pt idx="130">
                  <c:v>44197</c:v>
                </c:pt>
                <c:pt idx="131">
                  <c:v>44228</c:v>
                </c:pt>
                <c:pt idx="132">
                  <c:v>44256</c:v>
                </c:pt>
                <c:pt idx="133">
                  <c:v>44287</c:v>
                </c:pt>
                <c:pt idx="134">
                  <c:v>44317</c:v>
                </c:pt>
                <c:pt idx="135">
                  <c:v>44348</c:v>
                </c:pt>
                <c:pt idx="136">
                  <c:v>44378</c:v>
                </c:pt>
                <c:pt idx="137">
                  <c:v>44409</c:v>
                </c:pt>
                <c:pt idx="138">
                  <c:v>44440</c:v>
                </c:pt>
                <c:pt idx="139">
                  <c:v>44470</c:v>
                </c:pt>
                <c:pt idx="140">
                  <c:v>44501</c:v>
                </c:pt>
                <c:pt idx="141">
                  <c:v>44531</c:v>
                </c:pt>
                <c:pt idx="142">
                  <c:v>44562</c:v>
                </c:pt>
                <c:pt idx="143">
                  <c:v>44593</c:v>
                </c:pt>
                <c:pt idx="144">
                  <c:v>44621</c:v>
                </c:pt>
                <c:pt idx="145">
                  <c:v>44652</c:v>
                </c:pt>
                <c:pt idx="146">
                  <c:v>44682</c:v>
                </c:pt>
                <c:pt idx="147">
                  <c:v>44713</c:v>
                </c:pt>
                <c:pt idx="148">
                  <c:v>44743</c:v>
                </c:pt>
                <c:pt idx="149">
                  <c:v>44774</c:v>
                </c:pt>
                <c:pt idx="150">
                  <c:v>44805</c:v>
                </c:pt>
                <c:pt idx="151">
                  <c:v>44835</c:v>
                </c:pt>
                <c:pt idx="152">
                  <c:v>44866</c:v>
                </c:pt>
                <c:pt idx="153">
                  <c:v>44896</c:v>
                </c:pt>
                <c:pt idx="154">
                  <c:v>44927</c:v>
                </c:pt>
                <c:pt idx="155">
                  <c:v>44958</c:v>
                </c:pt>
                <c:pt idx="156">
                  <c:v>44986</c:v>
                </c:pt>
                <c:pt idx="157">
                  <c:v>45017</c:v>
                </c:pt>
                <c:pt idx="158">
                  <c:v>45047</c:v>
                </c:pt>
                <c:pt idx="159">
                  <c:v>45078</c:v>
                </c:pt>
                <c:pt idx="160">
                  <c:v>45108</c:v>
                </c:pt>
                <c:pt idx="161">
                  <c:v>45139</c:v>
                </c:pt>
                <c:pt idx="162">
                  <c:v>45170</c:v>
                </c:pt>
                <c:pt idx="163">
                  <c:v>45200</c:v>
                </c:pt>
                <c:pt idx="164">
                  <c:v>45231</c:v>
                </c:pt>
                <c:pt idx="165">
                  <c:v>45261</c:v>
                </c:pt>
                <c:pt idx="166">
                  <c:v>45292</c:v>
                </c:pt>
                <c:pt idx="167">
                  <c:v>45323</c:v>
                </c:pt>
                <c:pt idx="168">
                  <c:v>45352</c:v>
                </c:pt>
                <c:pt idx="169">
                  <c:v>45383</c:v>
                </c:pt>
                <c:pt idx="170">
                  <c:v>45413</c:v>
                </c:pt>
                <c:pt idx="171">
                  <c:v>45444</c:v>
                </c:pt>
                <c:pt idx="172">
                  <c:v>45474</c:v>
                </c:pt>
                <c:pt idx="173">
                  <c:v>45505</c:v>
                </c:pt>
              </c:numCache>
            </c:numRef>
          </c:cat>
          <c:val>
            <c:numRef>
              <c:f>'Univ Not Expensive PBK'!$B$7:$B$180</c:f>
              <c:numCache>
                <c:formatCode>#,##0.0</c:formatCode>
                <c:ptCount val="174"/>
                <c:pt idx="0">
                  <c:v>1.7095373066129984</c:v>
                </c:pt>
                <c:pt idx="1">
                  <c:v>1.7329049756470754</c:v>
                </c:pt>
                <c:pt idx="2">
                  <c:v>1.7328055117744354</c:v>
                </c:pt>
                <c:pt idx="3">
                  <c:v>1.6866466710586252</c:v>
                </c:pt>
                <c:pt idx="4">
                  <c:v>1.6841760982792806</c:v>
                </c:pt>
                <c:pt idx="5">
                  <c:v>1.6950505817151302</c:v>
                </c:pt>
                <c:pt idx="6">
                  <c:v>1.7550585122159854</c:v>
                </c:pt>
                <c:pt idx="7">
                  <c:v>1.7950015414679248</c:v>
                </c:pt>
                <c:pt idx="8">
                  <c:v>1.8343595233706509</c:v>
                </c:pt>
                <c:pt idx="9">
                  <c:v>1.9127379156506457</c:v>
                </c:pt>
                <c:pt idx="10">
                  <c:v>1.9450065104484573</c:v>
                </c:pt>
                <c:pt idx="11">
                  <c:v>1.9733542618901063</c:v>
                </c:pt>
                <c:pt idx="12">
                  <c:v>1.8823041089882564</c:v>
                </c:pt>
                <c:pt idx="13">
                  <c:v>1.8044935670884652</c:v>
                </c:pt>
                <c:pt idx="14">
                  <c:v>1.7304129772336863</c:v>
                </c:pt>
                <c:pt idx="15">
                  <c:v>1.6899645691863026</c:v>
                </c:pt>
                <c:pt idx="16">
                  <c:v>1.3353901273316182</c:v>
                </c:pt>
                <c:pt idx="17">
                  <c:v>1.2736507522327847</c:v>
                </c:pt>
                <c:pt idx="18">
                  <c:v>1.1797243058188767</c:v>
                </c:pt>
                <c:pt idx="19">
                  <c:v>1.4485308314916938</c:v>
                </c:pt>
                <c:pt idx="20">
                  <c:v>1.3636330898169493</c:v>
                </c:pt>
                <c:pt idx="21">
                  <c:v>1.3668166052242157</c:v>
                </c:pt>
                <c:pt idx="22">
                  <c:v>1.3743468562283112</c:v>
                </c:pt>
                <c:pt idx="23">
                  <c:v>1.4725738749632062</c:v>
                </c:pt>
                <c:pt idx="24">
                  <c:v>1.5317553549117076</c:v>
                </c:pt>
                <c:pt idx="25">
                  <c:v>1.5514242294371072</c:v>
                </c:pt>
                <c:pt idx="26">
                  <c:v>1.5216428468119627</c:v>
                </c:pt>
                <c:pt idx="27">
                  <c:v>1.5071095867213895</c:v>
                </c:pt>
                <c:pt idx="28">
                  <c:v>1.5022358660212427</c:v>
                </c:pt>
                <c:pt idx="29">
                  <c:v>1.5258368380361633</c:v>
                </c:pt>
                <c:pt idx="30">
                  <c:v>1.5541644249303568</c:v>
                </c:pt>
                <c:pt idx="31">
                  <c:v>1.5804138128829495</c:v>
                </c:pt>
                <c:pt idx="32">
                  <c:v>1.6121454462200884</c:v>
                </c:pt>
                <c:pt idx="33">
                  <c:v>1.6389272730623967</c:v>
                </c:pt>
                <c:pt idx="34">
                  <c:v>1.6720978648167026</c:v>
                </c:pt>
                <c:pt idx="35">
                  <c:v>1.6974191064658692</c:v>
                </c:pt>
                <c:pt idx="36">
                  <c:v>1.6831164911186411</c:v>
                </c:pt>
                <c:pt idx="37">
                  <c:v>1.652683033750048</c:v>
                </c:pt>
                <c:pt idx="38">
                  <c:v>1.6336096320650304</c:v>
                </c:pt>
                <c:pt idx="39">
                  <c:v>1.6212602452252824</c:v>
                </c:pt>
                <c:pt idx="40">
                  <c:v>1.6012550826001706</c:v>
                </c:pt>
                <c:pt idx="41">
                  <c:v>1.5527981492409069</c:v>
                </c:pt>
                <c:pt idx="42">
                  <c:v>1.5374614579565236</c:v>
                </c:pt>
                <c:pt idx="43">
                  <c:v>1.5125704383116449</c:v>
                </c:pt>
                <c:pt idx="44">
                  <c:v>1.5493886215402861</c:v>
                </c:pt>
                <c:pt idx="45">
                  <c:v>1.5687259643670506</c:v>
                </c:pt>
                <c:pt idx="46">
                  <c:v>1.5882685913867938</c:v>
                </c:pt>
                <c:pt idx="47">
                  <c:v>1.5809391061036233</c:v>
                </c:pt>
                <c:pt idx="48">
                  <c:v>1.5705919956295862</c:v>
                </c:pt>
                <c:pt idx="49">
                  <c:v>1.5693729071751772</c:v>
                </c:pt>
                <c:pt idx="50">
                  <c:v>1.5646632980553863</c:v>
                </c:pt>
                <c:pt idx="51">
                  <c:v>1.5644109326490894</c:v>
                </c:pt>
                <c:pt idx="52">
                  <c:v>1.5953551494800358</c:v>
                </c:pt>
                <c:pt idx="53">
                  <c:v>1.6297335169699576</c:v>
                </c:pt>
                <c:pt idx="54">
                  <c:v>1.6435953921035491</c:v>
                </c:pt>
                <c:pt idx="55">
                  <c:v>1.6497048937188481</c:v>
                </c:pt>
                <c:pt idx="56">
                  <c:v>1.6568995882671314</c:v>
                </c:pt>
                <c:pt idx="57">
                  <c:v>1.6788049254409545</c:v>
                </c:pt>
                <c:pt idx="58">
                  <c:v>1.6977753142175418</c:v>
                </c:pt>
                <c:pt idx="59">
                  <c:v>1.7217548891583307</c:v>
                </c:pt>
                <c:pt idx="60">
                  <c:v>1.7393717878560995</c:v>
                </c:pt>
                <c:pt idx="61">
                  <c:v>1.7761520217082853</c:v>
                </c:pt>
                <c:pt idx="62">
                  <c:v>1.7872880286003703</c:v>
                </c:pt>
                <c:pt idx="63">
                  <c:v>1.7862241367638958</c:v>
                </c:pt>
                <c:pt idx="64">
                  <c:v>1.7288753847187683</c:v>
                </c:pt>
                <c:pt idx="65">
                  <c:v>1.6406873794765529</c:v>
                </c:pt>
                <c:pt idx="66">
                  <c:v>1.5527913907009199</c:v>
                </c:pt>
                <c:pt idx="67">
                  <c:v>1.5197680250947527</c:v>
                </c:pt>
                <c:pt idx="68">
                  <c:v>1.5139018110933764</c:v>
                </c:pt>
                <c:pt idx="69">
                  <c:v>1.4668306990963611</c:v>
                </c:pt>
                <c:pt idx="70">
                  <c:v>1.3613605773701531</c:v>
                </c:pt>
                <c:pt idx="71">
                  <c:v>1.2612907153700146</c:v>
                </c:pt>
                <c:pt idx="72">
                  <c:v>1.3086425814015452</c:v>
                </c:pt>
                <c:pt idx="73">
                  <c:v>1.3808862747938608</c:v>
                </c:pt>
                <c:pt idx="74">
                  <c:v>1.4526046059561117</c:v>
                </c:pt>
                <c:pt idx="75">
                  <c:v>1.4637458932219021</c:v>
                </c:pt>
                <c:pt idx="76">
                  <c:v>1.4822705286495086</c:v>
                </c:pt>
                <c:pt idx="77">
                  <c:v>1.5167202432819806</c:v>
                </c:pt>
                <c:pt idx="78">
                  <c:v>1.5257356257640229</c:v>
                </c:pt>
                <c:pt idx="79">
                  <c:v>1.5413135624702103</c:v>
                </c:pt>
                <c:pt idx="80">
                  <c:v>1.5443472883987954</c:v>
                </c:pt>
                <c:pt idx="81">
                  <c:v>1.5420450555917045</c:v>
                </c:pt>
                <c:pt idx="82">
                  <c:v>1.5472710535562395</c:v>
                </c:pt>
                <c:pt idx="83">
                  <c:v>1.562332335053729</c:v>
                </c:pt>
                <c:pt idx="84">
                  <c:v>1.5819383878577125</c:v>
                </c:pt>
                <c:pt idx="85">
                  <c:v>1.5920493616738101</c:v>
                </c:pt>
                <c:pt idx="86">
                  <c:v>1.6025468790931576</c:v>
                </c:pt>
                <c:pt idx="87">
                  <c:v>1.6184096599939355</c:v>
                </c:pt>
                <c:pt idx="88">
                  <c:v>1.6489070093846665</c:v>
                </c:pt>
                <c:pt idx="89">
                  <c:v>1.6829100967022879</c:v>
                </c:pt>
                <c:pt idx="90">
                  <c:v>1.7135146530534595</c:v>
                </c:pt>
                <c:pt idx="91">
                  <c:v>1.7470208190656737</c:v>
                </c:pt>
                <c:pt idx="92">
                  <c:v>1.7621459206528598</c:v>
                </c:pt>
                <c:pt idx="93">
                  <c:v>1.7855512078349625</c:v>
                </c:pt>
                <c:pt idx="94">
                  <c:v>1.8185571306862005</c:v>
                </c:pt>
                <c:pt idx="95">
                  <c:v>1.8290055597225876</c:v>
                </c:pt>
                <c:pt idx="96">
                  <c:v>1.8090052030637249</c:v>
                </c:pt>
                <c:pt idx="97">
                  <c:v>1.7539253198173412</c:v>
                </c:pt>
                <c:pt idx="98">
                  <c:v>1.718041115160422</c:v>
                </c:pt>
                <c:pt idx="99">
                  <c:v>1.6820504133630798</c:v>
                </c:pt>
                <c:pt idx="100">
                  <c:v>1.6613053400147424</c:v>
                </c:pt>
                <c:pt idx="101">
                  <c:v>1.6412486136607658</c:v>
                </c:pt>
                <c:pt idx="102">
                  <c:v>1.6349832955022263</c:v>
                </c:pt>
                <c:pt idx="103">
                  <c:v>1.5746520445932581</c:v>
                </c:pt>
                <c:pt idx="104">
                  <c:v>1.5414192627360446</c:v>
                </c:pt>
                <c:pt idx="105">
                  <c:v>1.4973091311172417</c:v>
                </c:pt>
                <c:pt idx="106">
                  <c:v>1.5277298680503411</c:v>
                </c:pt>
                <c:pt idx="107">
                  <c:v>1.5442268568633011</c:v>
                </c:pt>
                <c:pt idx="108">
                  <c:v>1.5824645725146149</c:v>
                </c:pt>
                <c:pt idx="109">
                  <c:v>1.5939318237038027</c:v>
                </c:pt>
                <c:pt idx="110">
                  <c:v>1.5769645103558834</c:v>
                </c:pt>
                <c:pt idx="111">
                  <c:v>1.5706279773489749</c:v>
                </c:pt>
                <c:pt idx="112">
                  <c:v>1.5563128637383583</c:v>
                </c:pt>
                <c:pt idx="113">
                  <c:v>1.561855886554258</c:v>
                </c:pt>
                <c:pt idx="114">
                  <c:v>1.5793472807185125</c:v>
                </c:pt>
                <c:pt idx="115">
                  <c:v>1.6151703400348438</c:v>
                </c:pt>
                <c:pt idx="116">
                  <c:v>1.6588465674054778</c:v>
                </c:pt>
                <c:pt idx="117">
                  <c:v>1.7052895005355622</c:v>
                </c:pt>
                <c:pt idx="118">
                  <c:v>1.7186746633103385</c:v>
                </c:pt>
                <c:pt idx="119">
                  <c:v>1.7099947326131406</c:v>
                </c:pt>
                <c:pt idx="120">
                  <c:v>1.5984563014809741</c:v>
                </c:pt>
                <c:pt idx="121">
                  <c:v>1.5390073782628317</c:v>
                </c:pt>
                <c:pt idx="122">
                  <c:v>1.5001414898355394</c:v>
                </c:pt>
                <c:pt idx="123">
                  <c:v>1.5751179460662161</c:v>
                </c:pt>
                <c:pt idx="124">
                  <c:v>1.6640186717823502</c:v>
                </c:pt>
                <c:pt idx="125">
                  <c:v>1.7659034991914684</c:v>
                </c:pt>
                <c:pt idx="126">
                  <c:v>1.815309713261503</c:v>
                </c:pt>
                <c:pt idx="127">
                  <c:v>1.8199715910185079</c:v>
                </c:pt>
                <c:pt idx="128">
                  <c:v>1.848144701716862</c:v>
                </c:pt>
                <c:pt idx="129">
                  <c:v>1.9327791952795279</c:v>
                </c:pt>
                <c:pt idx="130">
                  <c:v>2.0375163195410679</c:v>
                </c:pt>
                <c:pt idx="131">
                  <c:v>2.1078681186478652</c:v>
                </c:pt>
                <c:pt idx="132">
                  <c:v>2.1180272302054166</c:v>
                </c:pt>
                <c:pt idx="133">
                  <c:v>2.1075189381670456</c:v>
                </c:pt>
                <c:pt idx="134">
                  <c:v>2.0934455739835403</c:v>
                </c:pt>
                <c:pt idx="135">
                  <c:v>2.1055247505767589</c:v>
                </c:pt>
                <c:pt idx="136">
                  <c:v>2.0769361590826221</c:v>
                </c:pt>
                <c:pt idx="137">
                  <c:v>2.0618091134485805</c:v>
                </c:pt>
                <c:pt idx="138">
                  <c:v>2.020773807186043</c:v>
                </c:pt>
                <c:pt idx="139">
                  <c:v>2.0225936077660949</c:v>
                </c:pt>
                <c:pt idx="140">
                  <c:v>1.9907727614431519</c:v>
                </c:pt>
                <c:pt idx="141">
                  <c:v>1.9868371824971114</c:v>
                </c:pt>
                <c:pt idx="142">
                  <c:v>1.9560097518483486</c:v>
                </c:pt>
                <c:pt idx="143">
                  <c:v>1.9271441298695997</c:v>
                </c:pt>
                <c:pt idx="144">
                  <c:v>1.551831889066424</c:v>
                </c:pt>
                <c:pt idx="145">
                  <c:v>1.4913121207064826</c:v>
                </c:pt>
                <c:pt idx="146">
                  <c:v>1.4484751929594681</c:v>
                </c:pt>
                <c:pt idx="147">
                  <c:v>1.7211120723632323</c:v>
                </c:pt>
                <c:pt idx="148">
                  <c:v>1.6990876205904193</c:v>
                </c:pt>
                <c:pt idx="149">
                  <c:v>1.6827625475386789</c:v>
                </c:pt>
                <c:pt idx="150">
                  <c:v>1.6460975060709762</c:v>
                </c:pt>
                <c:pt idx="151">
                  <c:v>1.6010922817356219</c:v>
                </c:pt>
                <c:pt idx="152">
                  <c:v>1.5957693448555759</c:v>
                </c:pt>
                <c:pt idx="153">
                  <c:v>1.6125429673614917</c:v>
                </c:pt>
                <c:pt idx="154">
                  <c:v>1.6665030819577729</c:v>
                </c:pt>
                <c:pt idx="155">
                  <c:v>1.6557570275237083</c:v>
                </c:pt>
                <c:pt idx="156">
                  <c:v>1.6621140457615391</c:v>
                </c:pt>
                <c:pt idx="157">
                  <c:v>1.6344095048245457</c:v>
                </c:pt>
                <c:pt idx="158">
                  <c:v>1.6151846845496864</c:v>
                </c:pt>
                <c:pt idx="159">
                  <c:v>1.6133660632204678</c:v>
                </c:pt>
                <c:pt idx="160">
                  <c:v>1.6416223268821337</c:v>
                </c:pt>
                <c:pt idx="161">
                  <c:v>1.6602448567939732</c:v>
                </c:pt>
                <c:pt idx="162">
                  <c:v>1.6506397435791875</c:v>
                </c:pt>
                <c:pt idx="163">
                  <c:v>1.5997199941413525</c:v>
                </c:pt>
                <c:pt idx="164">
                  <c:v>1.5910694202636904</c:v>
                </c:pt>
                <c:pt idx="165">
                  <c:v>1.6047406856648019</c:v>
                </c:pt>
                <c:pt idx="166">
                  <c:v>1.6148627035818397</c:v>
                </c:pt>
                <c:pt idx="167">
                  <c:v>1.6319202740594838</c:v>
                </c:pt>
                <c:pt idx="168">
                  <c:v>1.6401036008695635</c:v>
                </c:pt>
                <c:pt idx="169">
                  <c:v>1.6727413343648962</c:v>
                </c:pt>
                <c:pt idx="170">
                  <c:v>1.6719296733018065</c:v>
                </c:pt>
                <c:pt idx="171">
                  <c:v>1.6826255110593022</c:v>
                </c:pt>
                <c:pt idx="172">
                  <c:v>1.6900473551960917</c:v>
                </c:pt>
                <c:pt idx="173">
                  <c:v>1.6986749414753586</c:v>
                </c:pt>
              </c:numCache>
            </c:numRef>
          </c:val>
          <c:smooth val="0"/>
          <c:extLst>
            <c:ext xmlns:c16="http://schemas.microsoft.com/office/drawing/2014/chart" uri="{C3380CC4-5D6E-409C-BE32-E72D297353CC}">
              <c16:uniqueId val="{00000000-B26A-48BE-93F1-D55B54728244}"/>
            </c:ext>
          </c:extLst>
        </c:ser>
        <c:dLbls>
          <c:showLegendKey val="0"/>
          <c:showVal val="0"/>
          <c:showCatName val="0"/>
          <c:showSerName val="0"/>
          <c:showPercent val="0"/>
          <c:showBubbleSize val="0"/>
        </c:dLbls>
        <c:smooth val="0"/>
        <c:axId val="1240820031"/>
        <c:axId val="1240820991"/>
      </c:lineChart>
      <c:dateAx>
        <c:axId val="1240820031"/>
        <c:scaling>
          <c:orientation val="minMax"/>
        </c:scaling>
        <c:delete val="0"/>
        <c:axPos val="b"/>
        <c:numFmt formatCode="yyyy" sourceLinked="0"/>
        <c:majorTickMark val="none"/>
        <c:minorTickMark val="none"/>
        <c:tickLblPos val="low"/>
        <c:spPr>
          <a:noFill/>
          <a:ln w="12700" cap="flat" cmpd="sng" algn="ctr">
            <a:solidFill>
              <a:schemeClr val="accent1"/>
            </a:solidFill>
            <a:round/>
          </a:ln>
          <a:effectLst/>
        </c:spPr>
        <c:txPr>
          <a:bodyPr rot="-60000000" spcFirstLastPara="1" vertOverflow="ellipsis" vert="horz" wrap="square" anchor="ctr" anchorCtr="1"/>
          <a:lstStyle/>
          <a:p>
            <a:pPr>
              <a:defRPr sz="20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240820991"/>
        <c:crosses val="autoZero"/>
        <c:auto val="1"/>
        <c:lblOffset val="100"/>
        <c:baseTimeUnit val="months"/>
        <c:majorUnit val="2"/>
        <c:majorTimeUnit val="years"/>
      </c:dateAx>
      <c:valAx>
        <c:axId val="1240820991"/>
        <c:scaling>
          <c:orientation val="minMax"/>
          <c:max val="2.2999999999999998"/>
          <c:min val="1.1000000000000001"/>
        </c:scaling>
        <c:delete val="0"/>
        <c:axPos val="l"/>
        <c:majorGridlines>
          <c:spPr>
            <a:ln w="9525" cap="flat" cmpd="sng" algn="ctr">
              <a:solidFill>
                <a:schemeClr val="accent3"/>
              </a:solidFill>
              <a:round/>
            </a:ln>
            <a:effectLst/>
          </c:spPr>
        </c:majorGridlines>
        <c:numFmt formatCode="#,##0.0" sourceLinked="0"/>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240820031"/>
        <c:crosses val="autoZero"/>
        <c:crossBetween val="between"/>
        <c:majorUnit val="0.1"/>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2000">
          <a:solidFill>
            <a:sysClr val="windowText" lastClr="000000"/>
          </a:solidFill>
          <a:latin typeface="Roboto Condensed" panose="02000000000000000000" pitchFamily="2" charset="0"/>
          <a:ea typeface="Roboto Condensed" panose="02000000000000000000" pitchFamily="2"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6.303541484397783E-2"/>
          <c:y val="4.7229221347331582E-2"/>
          <c:w val="0.91273868110236223"/>
          <c:h val="0.83311854768153992"/>
        </c:manualLayout>
      </c:layout>
      <c:lineChart>
        <c:grouping val="standard"/>
        <c:varyColors val="0"/>
        <c:ser>
          <c:idx val="0"/>
          <c:order val="0"/>
          <c:tx>
            <c:strRef>
              <c:f>'China''s Economy Industrial Prod'!$B$5</c:f>
              <c:strCache>
                <c:ptCount val="1"/>
                <c:pt idx="0">
                  <c:v>China Industrial Production</c:v>
                </c:pt>
              </c:strCache>
            </c:strRef>
          </c:tx>
          <c:spPr>
            <a:ln w="38100" cap="rnd">
              <a:solidFill>
                <a:schemeClr val="accent6"/>
              </a:solidFill>
              <a:round/>
            </a:ln>
            <a:effectLst/>
          </c:spPr>
          <c:marker>
            <c:symbol val="none"/>
          </c:marker>
          <c:cat>
            <c:numRef>
              <c:f>'China''s Economy Industrial Prod'!$A$6:$A$39</c:f>
              <c:numCache>
                <c:formatCode>m/d/yyyy</c:formatCode>
                <c:ptCount val="34"/>
                <c:pt idx="0">
                  <c:v>33238</c:v>
                </c:pt>
                <c:pt idx="1">
                  <c:v>33603</c:v>
                </c:pt>
                <c:pt idx="2">
                  <c:v>33969</c:v>
                </c:pt>
                <c:pt idx="3">
                  <c:v>34334</c:v>
                </c:pt>
                <c:pt idx="4">
                  <c:v>34699</c:v>
                </c:pt>
                <c:pt idx="5">
                  <c:v>35064</c:v>
                </c:pt>
                <c:pt idx="6">
                  <c:v>35430</c:v>
                </c:pt>
                <c:pt idx="7">
                  <c:v>35795</c:v>
                </c:pt>
                <c:pt idx="8">
                  <c:v>36160</c:v>
                </c:pt>
                <c:pt idx="9">
                  <c:v>36525</c:v>
                </c:pt>
                <c:pt idx="10">
                  <c:v>36891</c:v>
                </c:pt>
                <c:pt idx="11">
                  <c:v>37256</c:v>
                </c:pt>
                <c:pt idx="12">
                  <c:v>37621</c:v>
                </c:pt>
                <c:pt idx="13">
                  <c:v>37986</c:v>
                </c:pt>
                <c:pt idx="14">
                  <c:v>38352</c:v>
                </c:pt>
                <c:pt idx="15">
                  <c:v>38717</c:v>
                </c:pt>
                <c:pt idx="16">
                  <c:v>39082</c:v>
                </c:pt>
                <c:pt idx="17">
                  <c:v>39447</c:v>
                </c:pt>
                <c:pt idx="18">
                  <c:v>39813</c:v>
                </c:pt>
                <c:pt idx="19">
                  <c:v>40178</c:v>
                </c:pt>
                <c:pt idx="20">
                  <c:v>40543</c:v>
                </c:pt>
                <c:pt idx="21">
                  <c:v>40908</c:v>
                </c:pt>
                <c:pt idx="22">
                  <c:v>41274</c:v>
                </c:pt>
                <c:pt idx="23">
                  <c:v>41639</c:v>
                </c:pt>
                <c:pt idx="24">
                  <c:v>42004</c:v>
                </c:pt>
                <c:pt idx="25">
                  <c:v>42369</c:v>
                </c:pt>
                <c:pt idx="26">
                  <c:v>42735</c:v>
                </c:pt>
                <c:pt idx="27">
                  <c:v>43100</c:v>
                </c:pt>
                <c:pt idx="28">
                  <c:v>43465</c:v>
                </c:pt>
                <c:pt idx="29">
                  <c:v>43830</c:v>
                </c:pt>
                <c:pt idx="30">
                  <c:v>44196</c:v>
                </c:pt>
                <c:pt idx="31">
                  <c:v>44561</c:v>
                </c:pt>
                <c:pt idx="32">
                  <c:v>44926</c:v>
                </c:pt>
                <c:pt idx="33">
                  <c:v>45291</c:v>
                </c:pt>
              </c:numCache>
            </c:numRef>
          </c:cat>
          <c:val>
            <c:numRef>
              <c:f>'China''s Economy Industrial Prod'!$B$6:$B$39</c:f>
              <c:numCache>
                <c:formatCode>General</c:formatCode>
                <c:ptCount val="34"/>
                <c:pt idx="0">
                  <c:v>3.68</c:v>
                </c:pt>
                <c:pt idx="1">
                  <c:v>11.19</c:v>
                </c:pt>
                <c:pt idx="2">
                  <c:v>17.84</c:v>
                </c:pt>
                <c:pt idx="3">
                  <c:v>19.809999999999999</c:v>
                </c:pt>
                <c:pt idx="4">
                  <c:v>19.11</c:v>
                </c:pt>
                <c:pt idx="5">
                  <c:v>13.53</c:v>
                </c:pt>
                <c:pt idx="6">
                  <c:v>13.26</c:v>
                </c:pt>
                <c:pt idx="7">
                  <c:v>11.09</c:v>
                </c:pt>
                <c:pt idx="8">
                  <c:v>9.0299999999999994</c:v>
                </c:pt>
                <c:pt idx="9">
                  <c:v>8.76</c:v>
                </c:pt>
                <c:pt idx="10">
                  <c:v>11.49</c:v>
                </c:pt>
                <c:pt idx="11">
                  <c:v>9.69</c:v>
                </c:pt>
                <c:pt idx="12">
                  <c:v>12.71</c:v>
                </c:pt>
                <c:pt idx="13">
                  <c:v>16.68</c:v>
                </c:pt>
                <c:pt idx="14">
                  <c:v>16.25</c:v>
                </c:pt>
                <c:pt idx="15">
                  <c:v>15.9</c:v>
                </c:pt>
                <c:pt idx="16">
                  <c:v>16.79</c:v>
                </c:pt>
                <c:pt idx="17">
                  <c:v>17.46</c:v>
                </c:pt>
                <c:pt idx="18">
                  <c:v>12.65</c:v>
                </c:pt>
                <c:pt idx="19">
                  <c:v>12.45</c:v>
                </c:pt>
                <c:pt idx="20">
                  <c:v>14.49</c:v>
                </c:pt>
                <c:pt idx="21">
                  <c:v>13.75</c:v>
                </c:pt>
                <c:pt idx="22">
                  <c:v>9.91</c:v>
                </c:pt>
                <c:pt idx="23">
                  <c:v>9.66</c:v>
                </c:pt>
                <c:pt idx="24">
                  <c:v>8.2200000000000006</c:v>
                </c:pt>
                <c:pt idx="25">
                  <c:v>5.99</c:v>
                </c:pt>
                <c:pt idx="26">
                  <c:v>6.17</c:v>
                </c:pt>
                <c:pt idx="27">
                  <c:v>6.57</c:v>
                </c:pt>
                <c:pt idx="28">
                  <c:v>6.07</c:v>
                </c:pt>
                <c:pt idx="29">
                  <c:v>5.8</c:v>
                </c:pt>
                <c:pt idx="30">
                  <c:v>5.05</c:v>
                </c:pt>
                <c:pt idx="31">
                  <c:v>6.74</c:v>
                </c:pt>
                <c:pt idx="32">
                  <c:v>2.95</c:v>
                </c:pt>
                <c:pt idx="33">
                  <c:v>4.8099999999999996</c:v>
                </c:pt>
              </c:numCache>
            </c:numRef>
          </c:val>
          <c:smooth val="0"/>
          <c:extLst>
            <c:ext xmlns:c16="http://schemas.microsoft.com/office/drawing/2014/chart" uri="{C3380CC4-5D6E-409C-BE32-E72D297353CC}">
              <c16:uniqueId val="{00000000-D7C8-44B5-9F98-7746822E5699}"/>
            </c:ext>
          </c:extLst>
        </c:ser>
        <c:dLbls>
          <c:showLegendKey val="0"/>
          <c:showVal val="0"/>
          <c:showCatName val="0"/>
          <c:showSerName val="0"/>
          <c:showPercent val="0"/>
          <c:showBubbleSize val="0"/>
        </c:dLbls>
        <c:smooth val="0"/>
        <c:axId val="257006016"/>
        <c:axId val="257003136"/>
      </c:lineChart>
      <c:dateAx>
        <c:axId val="257006016"/>
        <c:scaling>
          <c:orientation val="minMax"/>
        </c:scaling>
        <c:delete val="0"/>
        <c:axPos val="b"/>
        <c:numFmt formatCode="yyyy" sourceLinked="0"/>
        <c:majorTickMark val="none"/>
        <c:minorTickMark val="none"/>
        <c:tickLblPos val="nextTo"/>
        <c:spPr>
          <a:noFill/>
          <a:ln w="12700" cap="flat" cmpd="sng" algn="ctr">
            <a:solidFill>
              <a:schemeClr val="accent1"/>
            </a:solidFill>
            <a:round/>
          </a:ln>
          <a:effectLst/>
        </c:spPr>
        <c:txPr>
          <a:bodyPr rot="-60000000" spcFirstLastPara="1" vertOverflow="ellipsis" vert="horz" wrap="square" anchor="ctr" anchorCtr="1"/>
          <a:lstStyle/>
          <a:p>
            <a:pPr>
              <a:defRPr sz="20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257003136"/>
        <c:crosses val="autoZero"/>
        <c:auto val="1"/>
        <c:lblOffset val="100"/>
        <c:baseTimeUnit val="months"/>
        <c:majorUnit val="3"/>
        <c:majorTimeUnit val="years"/>
      </c:dateAx>
      <c:valAx>
        <c:axId val="257003136"/>
        <c:scaling>
          <c:orientation val="minMax"/>
        </c:scaling>
        <c:delete val="0"/>
        <c:axPos val="l"/>
        <c:majorGridlines>
          <c:spPr>
            <a:ln w="9525" cap="flat" cmpd="sng" algn="ctr">
              <a:solidFill>
                <a:schemeClr val="accent3"/>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257006016"/>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2000">
          <a:solidFill>
            <a:sysClr val="windowText" lastClr="000000"/>
          </a:solidFill>
          <a:latin typeface="Roboto Condensed" panose="02000000000000000000" pitchFamily="2" charset="0"/>
          <a:ea typeface="Roboto Condensed" panose="02000000000000000000" pitchFamily="2" charset="0"/>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spPr>
            <a:solidFill>
              <a:schemeClr val="accent1"/>
            </a:solidFill>
            <a:ln>
              <a:noFill/>
            </a:ln>
            <a:effectLst/>
          </c:spPr>
          <c:invertIfNegative val="0"/>
          <c:dPt>
            <c:idx val="1"/>
            <c:invertIfNegative val="0"/>
            <c:bubble3D val="0"/>
            <c:spPr>
              <a:solidFill>
                <a:schemeClr val="accent2"/>
              </a:solidFill>
              <a:ln>
                <a:noFill/>
              </a:ln>
              <a:effectLst/>
            </c:spPr>
            <c:extLst>
              <c:ext xmlns:c16="http://schemas.microsoft.com/office/drawing/2014/chart" uri="{C3380CC4-5D6E-409C-BE32-E72D297353CC}">
                <c16:uniqueId val="{00000001-7BD8-4DBC-93E8-E57F81BBC2DC}"/>
              </c:ext>
            </c:extLst>
          </c:dPt>
          <c:dPt>
            <c:idx val="2"/>
            <c:invertIfNegative val="0"/>
            <c:bubble3D val="0"/>
            <c:spPr>
              <a:solidFill>
                <a:schemeClr val="tx2"/>
              </a:solidFill>
              <a:ln>
                <a:noFill/>
              </a:ln>
              <a:effectLst/>
            </c:spPr>
            <c:extLst>
              <c:ext xmlns:c16="http://schemas.microsoft.com/office/drawing/2014/chart" uri="{C3380CC4-5D6E-409C-BE32-E72D297353CC}">
                <c16:uniqueId val="{00000003-7BD8-4DBC-93E8-E57F81BBC2DC}"/>
              </c:ext>
            </c:extLst>
          </c:dPt>
          <c:dPt>
            <c:idx val="3"/>
            <c:invertIfNegative val="0"/>
            <c:bubble3D val="0"/>
            <c:spPr>
              <a:solidFill>
                <a:schemeClr val="accent6"/>
              </a:solidFill>
              <a:ln>
                <a:noFill/>
              </a:ln>
              <a:effectLst/>
            </c:spPr>
            <c:extLst>
              <c:ext xmlns:c16="http://schemas.microsoft.com/office/drawing/2014/chart" uri="{C3380CC4-5D6E-409C-BE32-E72D297353CC}">
                <c16:uniqueId val="{00000005-7BD8-4DBC-93E8-E57F81BBC2DC}"/>
              </c:ext>
            </c:extLst>
          </c:dPt>
          <c:dLbls>
            <c:spPr>
              <a:noFill/>
              <a:ln>
                <a:noFill/>
              </a:ln>
              <a:effectLst/>
            </c:spPr>
            <c:txPr>
              <a:bodyPr rot="0" spcFirstLastPara="1" vertOverflow="ellipsis" vert="horz" wrap="square" anchor="ctr" anchorCtr="1"/>
              <a:lstStyle/>
              <a:p>
                <a:pPr>
                  <a:defRPr sz="16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'Journey Early Stages'!$A$7:$A$10</c:f>
              <c:strCache>
                <c:ptCount val="4"/>
                <c:pt idx="0">
                  <c:v>Vietnam</c:v>
                </c:pt>
                <c:pt idx="1">
                  <c:v>Indonesia</c:v>
                </c:pt>
                <c:pt idx="2">
                  <c:v>Thailand</c:v>
                </c:pt>
                <c:pt idx="3">
                  <c:v>India</c:v>
                </c:pt>
              </c:strCache>
            </c:strRef>
          </c:cat>
          <c:val>
            <c:numRef>
              <c:f>'Journey Early Stages'!$B$7:$B$10</c:f>
              <c:numCache>
                <c:formatCode>General</c:formatCode>
                <c:ptCount val="4"/>
                <c:pt idx="0">
                  <c:v>3.2</c:v>
                </c:pt>
                <c:pt idx="1">
                  <c:v>1.3</c:v>
                </c:pt>
                <c:pt idx="2">
                  <c:v>0.4</c:v>
                </c:pt>
                <c:pt idx="3">
                  <c:v>0.6</c:v>
                </c:pt>
              </c:numCache>
            </c:numRef>
          </c:val>
          <c:extLst>
            <c:ext xmlns:c16="http://schemas.microsoft.com/office/drawing/2014/chart" uri="{C3380CC4-5D6E-409C-BE32-E72D297353CC}">
              <c16:uniqueId val="{00000006-7BD8-4DBC-93E8-E57F81BBC2DC}"/>
            </c:ext>
          </c:extLst>
        </c:ser>
        <c:dLbls>
          <c:showLegendKey val="0"/>
          <c:showVal val="0"/>
          <c:showCatName val="0"/>
          <c:showSerName val="0"/>
          <c:showPercent val="0"/>
          <c:showBubbleSize val="0"/>
        </c:dLbls>
        <c:gapWidth val="60"/>
        <c:overlap val="-27"/>
        <c:axId val="276466911"/>
        <c:axId val="276469791"/>
      </c:barChart>
      <c:catAx>
        <c:axId val="276466911"/>
        <c:scaling>
          <c:orientation val="minMax"/>
        </c:scaling>
        <c:delete val="0"/>
        <c:axPos val="b"/>
        <c:numFmt formatCode="General" sourceLinked="1"/>
        <c:majorTickMark val="none"/>
        <c:minorTickMark val="none"/>
        <c:tickLblPos val="nextTo"/>
        <c:spPr>
          <a:noFill/>
          <a:ln w="6350" cap="flat" cmpd="sng" algn="ctr">
            <a:solidFill>
              <a:schemeClr val="accent1"/>
            </a:solidFill>
            <a:round/>
          </a:ln>
          <a:effectLst/>
        </c:spPr>
        <c:txPr>
          <a:bodyPr rot="-60000000" spcFirstLastPara="1" vertOverflow="ellipsis" vert="horz" wrap="square" anchor="ctr" anchorCtr="1"/>
          <a:lstStyle/>
          <a:p>
            <a:pPr>
              <a:defRPr sz="16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276469791"/>
        <c:crosses val="autoZero"/>
        <c:auto val="1"/>
        <c:lblAlgn val="ctr"/>
        <c:lblOffset val="100"/>
        <c:noMultiLvlLbl val="0"/>
      </c:catAx>
      <c:valAx>
        <c:axId val="276469791"/>
        <c:scaling>
          <c:orientation val="minMax"/>
        </c:scaling>
        <c:delete val="0"/>
        <c:axPos val="l"/>
        <c:majorGridlines>
          <c:spPr>
            <a:ln w="6350" cap="flat" cmpd="sng" algn="ctr">
              <a:solidFill>
                <a:schemeClr val="accent3"/>
              </a:solidFill>
              <a:round/>
            </a:ln>
            <a:effectLst/>
          </c:spPr>
        </c:majorGridlines>
        <c:numFmt formatCode="#,##0.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27646691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600">
          <a:solidFill>
            <a:sysClr val="windowText" lastClr="000000"/>
          </a:solidFill>
          <a:latin typeface="Roboto Condensed" panose="02000000000000000000" pitchFamily="2" charset="0"/>
          <a:ea typeface="Roboto Condensed" panose="02000000000000000000" pitchFamily="2" charset="0"/>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spPr>
            <a:solidFill>
              <a:schemeClr val="accent1"/>
            </a:solidFill>
            <a:ln>
              <a:noFill/>
            </a:ln>
            <a:effectLst/>
          </c:spPr>
          <c:invertIfNegative val="0"/>
          <c:dPt>
            <c:idx val="1"/>
            <c:invertIfNegative val="0"/>
            <c:bubble3D val="0"/>
            <c:spPr>
              <a:solidFill>
                <a:schemeClr val="tx2"/>
              </a:solidFill>
              <a:ln>
                <a:noFill/>
              </a:ln>
              <a:effectLst/>
            </c:spPr>
            <c:extLst>
              <c:ext xmlns:c16="http://schemas.microsoft.com/office/drawing/2014/chart" uri="{C3380CC4-5D6E-409C-BE32-E72D297353CC}">
                <c16:uniqueId val="{00000001-D774-4EE4-AF8D-0325FDA63810}"/>
              </c:ext>
            </c:extLst>
          </c:dPt>
          <c:dPt>
            <c:idx val="2"/>
            <c:invertIfNegative val="0"/>
            <c:bubble3D val="0"/>
            <c:spPr>
              <a:solidFill>
                <a:schemeClr val="accent6"/>
              </a:solidFill>
              <a:ln>
                <a:noFill/>
              </a:ln>
              <a:effectLst/>
            </c:spPr>
            <c:extLst>
              <c:ext xmlns:c16="http://schemas.microsoft.com/office/drawing/2014/chart" uri="{C3380CC4-5D6E-409C-BE32-E72D297353CC}">
                <c16:uniqueId val="{00000003-D774-4EE4-AF8D-0325FDA63810}"/>
              </c:ext>
            </c:extLst>
          </c:dPt>
          <c:dPt>
            <c:idx val="3"/>
            <c:invertIfNegative val="0"/>
            <c:bubble3D val="0"/>
            <c:spPr>
              <a:solidFill>
                <a:schemeClr val="accent3">
                  <a:lumMod val="50000"/>
                </a:schemeClr>
              </a:solidFill>
              <a:ln>
                <a:noFill/>
              </a:ln>
              <a:effectLst/>
            </c:spPr>
            <c:extLst>
              <c:ext xmlns:c16="http://schemas.microsoft.com/office/drawing/2014/chart" uri="{C3380CC4-5D6E-409C-BE32-E72D297353CC}">
                <c16:uniqueId val="{00000005-D774-4EE4-AF8D-0325FDA63810}"/>
              </c:ext>
            </c:extLst>
          </c:dPt>
          <c:dLbls>
            <c:spPr>
              <a:noFill/>
              <a:ln>
                <a:noFill/>
              </a:ln>
              <a:effectLst/>
            </c:spPr>
            <c:txPr>
              <a:bodyPr rot="0" spcFirstLastPara="1" vertOverflow="ellipsis" vert="horz" wrap="square" anchor="ctr" anchorCtr="1"/>
              <a:lstStyle/>
              <a:p>
                <a:pPr>
                  <a:defRPr sz="16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'Journey Early Stages'!$L$7:$L$10</c:f>
              <c:strCache>
                <c:ptCount val="4"/>
                <c:pt idx="0">
                  <c:v>Vietnam</c:v>
                </c:pt>
                <c:pt idx="1">
                  <c:v>Thailand</c:v>
                </c:pt>
                <c:pt idx="2">
                  <c:v>India</c:v>
                </c:pt>
                <c:pt idx="3">
                  <c:v>Mexico</c:v>
                </c:pt>
              </c:strCache>
            </c:strRef>
          </c:cat>
          <c:val>
            <c:numRef>
              <c:f>'Journey Early Stages'!$M$7:$M$10</c:f>
              <c:numCache>
                <c:formatCode>General</c:formatCode>
                <c:ptCount val="4"/>
                <c:pt idx="0">
                  <c:v>0.8</c:v>
                </c:pt>
                <c:pt idx="1">
                  <c:v>2.2000000000000002</c:v>
                </c:pt>
                <c:pt idx="2">
                  <c:v>6.1</c:v>
                </c:pt>
                <c:pt idx="3">
                  <c:v>1.1000000000000001</c:v>
                </c:pt>
              </c:numCache>
            </c:numRef>
          </c:val>
          <c:extLst>
            <c:ext xmlns:c16="http://schemas.microsoft.com/office/drawing/2014/chart" uri="{C3380CC4-5D6E-409C-BE32-E72D297353CC}">
              <c16:uniqueId val="{00000006-D774-4EE4-AF8D-0325FDA63810}"/>
            </c:ext>
          </c:extLst>
        </c:ser>
        <c:dLbls>
          <c:showLegendKey val="0"/>
          <c:showVal val="0"/>
          <c:showCatName val="0"/>
          <c:showSerName val="0"/>
          <c:showPercent val="0"/>
          <c:showBubbleSize val="0"/>
        </c:dLbls>
        <c:gapWidth val="60"/>
        <c:overlap val="-27"/>
        <c:axId val="276466911"/>
        <c:axId val="276469791"/>
      </c:barChart>
      <c:catAx>
        <c:axId val="276466911"/>
        <c:scaling>
          <c:orientation val="minMax"/>
        </c:scaling>
        <c:delete val="0"/>
        <c:axPos val="b"/>
        <c:numFmt formatCode="General" sourceLinked="1"/>
        <c:majorTickMark val="none"/>
        <c:minorTickMark val="none"/>
        <c:tickLblPos val="nextTo"/>
        <c:spPr>
          <a:noFill/>
          <a:ln w="6350" cap="flat" cmpd="sng" algn="ctr">
            <a:solidFill>
              <a:schemeClr val="accent1"/>
            </a:solidFill>
            <a:round/>
          </a:ln>
          <a:effectLst/>
        </c:spPr>
        <c:txPr>
          <a:bodyPr rot="-60000000" spcFirstLastPara="1" vertOverflow="ellipsis" vert="horz" wrap="square" anchor="ctr" anchorCtr="1"/>
          <a:lstStyle/>
          <a:p>
            <a:pPr>
              <a:defRPr sz="16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276469791"/>
        <c:crosses val="autoZero"/>
        <c:auto val="1"/>
        <c:lblAlgn val="ctr"/>
        <c:lblOffset val="100"/>
        <c:noMultiLvlLbl val="0"/>
      </c:catAx>
      <c:valAx>
        <c:axId val="276469791"/>
        <c:scaling>
          <c:orientation val="minMax"/>
        </c:scaling>
        <c:delete val="0"/>
        <c:axPos val="l"/>
        <c:majorGridlines>
          <c:spPr>
            <a:ln w="6350" cap="flat" cmpd="sng" algn="ctr">
              <a:solidFill>
                <a:schemeClr val="accent3"/>
              </a:solidFill>
              <a:round/>
            </a:ln>
            <a:effectLst/>
          </c:spPr>
        </c:majorGridlines>
        <c:numFmt formatCode="#,##0.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27646691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600">
          <a:solidFill>
            <a:sysClr val="windowText" lastClr="000000"/>
          </a:solidFill>
          <a:latin typeface="Roboto Condensed" panose="02000000000000000000" pitchFamily="2" charset="0"/>
          <a:ea typeface="Roboto Condensed" panose="02000000000000000000" pitchFamily="2" charset="0"/>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spPr>
            <a:solidFill>
              <a:schemeClr val="accent1"/>
            </a:solidFill>
            <a:ln>
              <a:noFill/>
            </a:ln>
            <a:effectLst/>
          </c:spPr>
          <c:invertIfNegative val="0"/>
          <c:dPt>
            <c:idx val="1"/>
            <c:invertIfNegative val="0"/>
            <c:bubble3D val="0"/>
            <c:spPr>
              <a:solidFill>
                <a:schemeClr val="accent2"/>
              </a:solidFill>
              <a:ln>
                <a:noFill/>
              </a:ln>
              <a:effectLst/>
            </c:spPr>
            <c:extLst>
              <c:ext xmlns:c16="http://schemas.microsoft.com/office/drawing/2014/chart" uri="{C3380CC4-5D6E-409C-BE32-E72D297353CC}">
                <c16:uniqueId val="{00000001-3F43-477A-B64C-5887D9EEC980}"/>
              </c:ext>
            </c:extLst>
          </c:dPt>
          <c:dPt>
            <c:idx val="2"/>
            <c:invertIfNegative val="0"/>
            <c:bubble3D val="0"/>
            <c:spPr>
              <a:solidFill>
                <a:schemeClr val="accent6"/>
              </a:solidFill>
              <a:ln>
                <a:noFill/>
              </a:ln>
              <a:effectLst/>
            </c:spPr>
            <c:extLst>
              <c:ext xmlns:c16="http://schemas.microsoft.com/office/drawing/2014/chart" uri="{C3380CC4-5D6E-409C-BE32-E72D297353CC}">
                <c16:uniqueId val="{00000003-3F43-477A-B64C-5887D9EEC980}"/>
              </c:ext>
            </c:extLst>
          </c:dPt>
          <c:dPt>
            <c:idx val="3"/>
            <c:invertIfNegative val="0"/>
            <c:bubble3D val="0"/>
            <c:spPr>
              <a:solidFill>
                <a:schemeClr val="accent3">
                  <a:lumMod val="50000"/>
                </a:schemeClr>
              </a:solidFill>
              <a:ln>
                <a:noFill/>
              </a:ln>
              <a:effectLst/>
            </c:spPr>
            <c:extLst>
              <c:ext xmlns:c16="http://schemas.microsoft.com/office/drawing/2014/chart" uri="{C3380CC4-5D6E-409C-BE32-E72D297353CC}">
                <c16:uniqueId val="{00000005-3F43-477A-B64C-5887D9EEC980}"/>
              </c:ext>
            </c:extLst>
          </c:dPt>
          <c:dLbls>
            <c:spPr>
              <a:noFill/>
              <a:ln>
                <a:noFill/>
              </a:ln>
              <a:effectLst/>
            </c:spPr>
            <c:txPr>
              <a:bodyPr rot="0" spcFirstLastPara="1" vertOverflow="ellipsis" vert="horz" wrap="square" anchor="ctr" anchorCtr="1"/>
              <a:lstStyle/>
              <a:p>
                <a:pPr>
                  <a:defRPr sz="16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'Journey Early Stages'!$A$19:$A$22</c:f>
              <c:strCache>
                <c:ptCount val="4"/>
                <c:pt idx="0">
                  <c:v>Vietnam</c:v>
                </c:pt>
                <c:pt idx="1">
                  <c:v>Indonesia</c:v>
                </c:pt>
                <c:pt idx="2">
                  <c:v>India</c:v>
                </c:pt>
                <c:pt idx="3">
                  <c:v>Mexico</c:v>
                </c:pt>
              </c:strCache>
            </c:strRef>
          </c:cat>
          <c:val>
            <c:numRef>
              <c:f>'Journey Early Stages'!$B$19:$B$22</c:f>
              <c:numCache>
                <c:formatCode>General</c:formatCode>
                <c:ptCount val="4"/>
                <c:pt idx="0">
                  <c:v>0.9</c:v>
                </c:pt>
                <c:pt idx="1">
                  <c:v>2.5</c:v>
                </c:pt>
                <c:pt idx="2">
                  <c:v>1.1000000000000001</c:v>
                </c:pt>
                <c:pt idx="3">
                  <c:v>2.1</c:v>
                </c:pt>
              </c:numCache>
            </c:numRef>
          </c:val>
          <c:extLst>
            <c:ext xmlns:c16="http://schemas.microsoft.com/office/drawing/2014/chart" uri="{C3380CC4-5D6E-409C-BE32-E72D297353CC}">
              <c16:uniqueId val="{00000006-3F43-477A-B64C-5887D9EEC980}"/>
            </c:ext>
          </c:extLst>
        </c:ser>
        <c:dLbls>
          <c:showLegendKey val="0"/>
          <c:showVal val="0"/>
          <c:showCatName val="0"/>
          <c:showSerName val="0"/>
          <c:showPercent val="0"/>
          <c:showBubbleSize val="0"/>
        </c:dLbls>
        <c:gapWidth val="60"/>
        <c:overlap val="-27"/>
        <c:axId val="276466911"/>
        <c:axId val="276469791"/>
      </c:barChart>
      <c:catAx>
        <c:axId val="276466911"/>
        <c:scaling>
          <c:orientation val="minMax"/>
        </c:scaling>
        <c:delete val="0"/>
        <c:axPos val="b"/>
        <c:numFmt formatCode="General" sourceLinked="1"/>
        <c:majorTickMark val="none"/>
        <c:minorTickMark val="none"/>
        <c:tickLblPos val="nextTo"/>
        <c:spPr>
          <a:noFill/>
          <a:ln w="6350" cap="flat" cmpd="sng" algn="ctr">
            <a:solidFill>
              <a:schemeClr val="accent1"/>
            </a:solidFill>
            <a:round/>
          </a:ln>
          <a:effectLst/>
        </c:spPr>
        <c:txPr>
          <a:bodyPr rot="-60000000" spcFirstLastPara="1" vertOverflow="ellipsis" vert="horz" wrap="square" anchor="ctr" anchorCtr="1"/>
          <a:lstStyle/>
          <a:p>
            <a:pPr>
              <a:defRPr sz="16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276469791"/>
        <c:crosses val="autoZero"/>
        <c:auto val="1"/>
        <c:lblAlgn val="ctr"/>
        <c:lblOffset val="100"/>
        <c:noMultiLvlLbl val="0"/>
      </c:catAx>
      <c:valAx>
        <c:axId val="276469791"/>
        <c:scaling>
          <c:orientation val="minMax"/>
        </c:scaling>
        <c:delete val="0"/>
        <c:axPos val="l"/>
        <c:majorGridlines>
          <c:spPr>
            <a:ln w="6350" cap="flat" cmpd="sng" algn="ctr">
              <a:solidFill>
                <a:schemeClr val="accent3"/>
              </a:solidFill>
              <a:round/>
            </a:ln>
            <a:effectLst/>
          </c:spPr>
        </c:majorGridlines>
        <c:numFmt formatCode="#,##0.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27646691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600">
          <a:solidFill>
            <a:sysClr val="windowText" lastClr="000000"/>
          </a:solidFill>
          <a:latin typeface="Roboto Condensed" panose="02000000000000000000" pitchFamily="2" charset="0"/>
          <a:ea typeface="Roboto Condensed" panose="02000000000000000000" pitchFamily="2" charset="0"/>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spPr>
            <a:solidFill>
              <a:schemeClr val="accent1"/>
            </a:solidFill>
            <a:ln>
              <a:noFill/>
            </a:ln>
            <a:effectLst/>
          </c:spPr>
          <c:invertIfNegative val="0"/>
          <c:dPt>
            <c:idx val="1"/>
            <c:invertIfNegative val="0"/>
            <c:bubble3D val="0"/>
            <c:spPr>
              <a:solidFill>
                <a:schemeClr val="accent2"/>
              </a:solidFill>
              <a:ln>
                <a:noFill/>
              </a:ln>
              <a:effectLst/>
            </c:spPr>
            <c:extLst>
              <c:ext xmlns:c16="http://schemas.microsoft.com/office/drawing/2014/chart" uri="{C3380CC4-5D6E-409C-BE32-E72D297353CC}">
                <c16:uniqueId val="{00000001-79D4-41FE-BA38-0DC8CA040DE5}"/>
              </c:ext>
            </c:extLst>
          </c:dPt>
          <c:dPt>
            <c:idx val="2"/>
            <c:invertIfNegative val="0"/>
            <c:bubble3D val="0"/>
            <c:spPr>
              <a:solidFill>
                <a:schemeClr val="tx2"/>
              </a:solidFill>
              <a:ln>
                <a:noFill/>
              </a:ln>
              <a:effectLst/>
            </c:spPr>
            <c:extLst>
              <c:ext xmlns:c16="http://schemas.microsoft.com/office/drawing/2014/chart" uri="{C3380CC4-5D6E-409C-BE32-E72D297353CC}">
                <c16:uniqueId val="{00000003-79D4-41FE-BA38-0DC8CA040DE5}"/>
              </c:ext>
            </c:extLst>
          </c:dPt>
          <c:dPt>
            <c:idx val="3"/>
            <c:invertIfNegative val="0"/>
            <c:bubble3D val="0"/>
            <c:spPr>
              <a:solidFill>
                <a:schemeClr val="accent6"/>
              </a:solidFill>
              <a:ln>
                <a:noFill/>
              </a:ln>
              <a:effectLst/>
            </c:spPr>
            <c:extLst>
              <c:ext xmlns:c16="http://schemas.microsoft.com/office/drawing/2014/chart" uri="{C3380CC4-5D6E-409C-BE32-E72D297353CC}">
                <c16:uniqueId val="{00000005-79D4-41FE-BA38-0DC8CA040DE5}"/>
              </c:ext>
            </c:extLst>
          </c:dPt>
          <c:dLbls>
            <c:numFmt formatCode="#,##0.0" sourceLinked="0"/>
            <c:spPr>
              <a:noFill/>
              <a:ln>
                <a:noFill/>
              </a:ln>
              <a:effectLst/>
            </c:spPr>
            <c:txPr>
              <a:bodyPr rot="0" spcFirstLastPara="1" vertOverflow="ellipsis" vert="horz" wrap="square" anchor="ctr" anchorCtr="1"/>
              <a:lstStyle/>
              <a:p>
                <a:pPr>
                  <a:defRPr sz="16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'Journey Early Stages'!$L$19:$L$22</c:f>
              <c:strCache>
                <c:ptCount val="4"/>
                <c:pt idx="0">
                  <c:v>Vietnam</c:v>
                </c:pt>
                <c:pt idx="1">
                  <c:v>Indonesia</c:v>
                </c:pt>
                <c:pt idx="2">
                  <c:v>Thailand</c:v>
                </c:pt>
                <c:pt idx="3">
                  <c:v>India</c:v>
                </c:pt>
              </c:strCache>
            </c:strRef>
          </c:cat>
          <c:val>
            <c:numRef>
              <c:f>'Journey Early Stages'!$M$19:$M$22</c:f>
              <c:numCache>
                <c:formatCode>General</c:formatCode>
                <c:ptCount val="4"/>
                <c:pt idx="0">
                  <c:v>3.1</c:v>
                </c:pt>
                <c:pt idx="1">
                  <c:v>2</c:v>
                </c:pt>
                <c:pt idx="2">
                  <c:v>0.8</c:v>
                </c:pt>
                <c:pt idx="3">
                  <c:v>0.4</c:v>
                </c:pt>
              </c:numCache>
            </c:numRef>
          </c:val>
          <c:extLst>
            <c:ext xmlns:c16="http://schemas.microsoft.com/office/drawing/2014/chart" uri="{C3380CC4-5D6E-409C-BE32-E72D297353CC}">
              <c16:uniqueId val="{00000006-79D4-41FE-BA38-0DC8CA040DE5}"/>
            </c:ext>
          </c:extLst>
        </c:ser>
        <c:dLbls>
          <c:showLegendKey val="0"/>
          <c:showVal val="0"/>
          <c:showCatName val="0"/>
          <c:showSerName val="0"/>
          <c:showPercent val="0"/>
          <c:showBubbleSize val="0"/>
        </c:dLbls>
        <c:gapWidth val="60"/>
        <c:overlap val="-27"/>
        <c:axId val="276466911"/>
        <c:axId val="276469791"/>
      </c:barChart>
      <c:catAx>
        <c:axId val="276466911"/>
        <c:scaling>
          <c:orientation val="minMax"/>
        </c:scaling>
        <c:delete val="0"/>
        <c:axPos val="b"/>
        <c:numFmt formatCode="General" sourceLinked="1"/>
        <c:majorTickMark val="none"/>
        <c:minorTickMark val="none"/>
        <c:tickLblPos val="nextTo"/>
        <c:spPr>
          <a:noFill/>
          <a:ln w="6350" cap="flat" cmpd="sng" algn="ctr">
            <a:solidFill>
              <a:schemeClr val="accent1"/>
            </a:solidFill>
            <a:round/>
          </a:ln>
          <a:effectLst/>
        </c:spPr>
        <c:txPr>
          <a:bodyPr rot="-60000000" spcFirstLastPara="1" vertOverflow="ellipsis" vert="horz" wrap="square" anchor="ctr" anchorCtr="1"/>
          <a:lstStyle/>
          <a:p>
            <a:pPr>
              <a:defRPr sz="16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276469791"/>
        <c:crosses val="autoZero"/>
        <c:auto val="1"/>
        <c:lblAlgn val="ctr"/>
        <c:lblOffset val="100"/>
        <c:noMultiLvlLbl val="0"/>
      </c:catAx>
      <c:valAx>
        <c:axId val="276469791"/>
        <c:scaling>
          <c:orientation val="minMax"/>
        </c:scaling>
        <c:delete val="0"/>
        <c:axPos val="l"/>
        <c:majorGridlines>
          <c:spPr>
            <a:ln w="6350" cap="flat" cmpd="sng" algn="ctr">
              <a:solidFill>
                <a:schemeClr val="accent3"/>
              </a:solidFill>
              <a:round/>
            </a:ln>
            <a:effectLst/>
          </c:spPr>
        </c:majorGridlines>
        <c:numFmt formatCode="#,##0.0"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27646691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600">
          <a:solidFill>
            <a:sysClr val="windowText" lastClr="000000"/>
          </a:solidFill>
          <a:latin typeface="Roboto Condensed" panose="02000000000000000000" pitchFamily="2" charset="0"/>
          <a:ea typeface="Roboto Condensed" panose="02000000000000000000" pitchFamily="2" charset="0"/>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8614432455202359"/>
          <c:y val="3.9968036782287462E-2"/>
          <c:w val="0.74107071492606635"/>
          <c:h val="0.89503192342047388"/>
        </c:manualLayout>
      </c:layout>
      <c:barChart>
        <c:barDir val="bar"/>
        <c:grouping val="clustered"/>
        <c:varyColors val="0"/>
        <c:ser>
          <c:idx val="0"/>
          <c:order val="0"/>
          <c:tx>
            <c:strRef>
              <c:f>'BC Model Country Wgts'!$C$5</c:f>
              <c:strCache>
                <c:ptCount val="1"/>
                <c:pt idx="0">
                  <c:v>Beyond China Model</c:v>
                </c:pt>
              </c:strCache>
            </c:strRef>
          </c:tx>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'BC Model Country Wgts'!$B$7:$B$17</c:f>
              <c:strCache>
                <c:ptCount val="11"/>
                <c:pt idx="0">
                  <c:v>India</c:v>
                </c:pt>
                <c:pt idx="1">
                  <c:v>Mexico</c:v>
                </c:pt>
                <c:pt idx="2">
                  <c:v>Taiwan</c:v>
                </c:pt>
                <c:pt idx="3">
                  <c:v>Indonesia</c:v>
                </c:pt>
                <c:pt idx="4">
                  <c:v>Vietnam</c:v>
                </c:pt>
                <c:pt idx="5">
                  <c:v>Turkey</c:v>
                </c:pt>
                <c:pt idx="6">
                  <c:v>Thailand</c:v>
                </c:pt>
                <c:pt idx="7">
                  <c:v>South Korea</c:v>
                </c:pt>
                <c:pt idx="8">
                  <c:v>Brazil</c:v>
                </c:pt>
                <c:pt idx="9">
                  <c:v>Poland</c:v>
                </c:pt>
                <c:pt idx="10">
                  <c:v>Czech Republic</c:v>
                </c:pt>
              </c:strCache>
            </c:strRef>
          </c:cat>
          <c:val>
            <c:numRef>
              <c:f>'BC Model Country Wgts'!$C$7:$C$17</c:f>
              <c:numCache>
                <c:formatCode>0.0</c:formatCode>
                <c:ptCount val="11"/>
                <c:pt idx="0">
                  <c:v>24.6</c:v>
                </c:pt>
                <c:pt idx="1">
                  <c:v>15.3</c:v>
                </c:pt>
                <c:pt idx="2">
                  <c:v>12</c:v>
                </c:pt>
                <c:pt idx="3">
                  <c:v>9.1999999999999993</c:v>
                </c:pt>
                <c:pt idx="4">
                  <c:v>6.1</c:v>
                </c:pt>
                <c:pt idx="5">
                  <c:v>6.1</c:v>
                </c:pt>
                <c:pt idx="6">
                  <c:v>6.1</c:v>
                </c:pt>
                <c:pt idx="7">
                  <c:v>6.1</c:v>
                </c:pt>
                <c:pt idx="8">
                  <c:v>6.1</c:v>
                </c:pt>
                <c:pt idx="9">
                  <c:v>6.1</c:v>
                </c:pt>
                <c:pt idx="10">
                  <c:v>2</c:v>
                </c:pt>
              </c:numCache>
            </c:numRef>
          </c:val>
          <c:extLst>
            <c:ext xmlns:c16="http://schemas.microsoft.com/office/drawing/2014/chart" uri="{C3380CC4-5D6E-409C-BE32-E72D297353CC}">
              <c16:uniqueId val="{00000000-7CD4-4651-9BFF-5CF191359445}"/>
            </c:ext>
          </c:extLst>
        </c:ser>
        <c:dLbls>
          <c:showLegendKey val="0"/>
          <c:showVal val="0"/>
          <c:showCatName val="0"/>
          <c:showSerName val="0"/>
          <c:showPercent val="0"/>
          <c:showBubbleSize val="0"/>
        </c:dLbls>
        <c:gapWidth val="60"/>
        <c:axId val="264024832"/>
        <c:axId val="264026368"/>
      </c:barChart>
      <c:catAx>
        <c:axId val="264024832"/>
        <c:scaling>
          <c:orientation val="maxMin"/>
        </c:scaling>
        <c:delete val="0"/>
        <c:axPos val="l"/>
        <c:majorGridlines>
          <c:spPr>
            <a:ln w="6350">
              <a:solidFill>
                <a:schemeClr val="accent3"/>
              </a:solidFill>
            </a:ln>
          </c:spPr>
        </c:majorGridlines>
        <c:numFmt formatCode="General" sourceLinked="1"/>
        <c:majorTickMark val="none"/>
        <c:minorTickMark val="none"/>
        <c:tickLblPos val="nextTo"/>
        <c:spPr>
          <a:ln w="12700">
            <a:noFill/>
            <a:prstDash val="solid"/>
          </a:ln>
        </c:spPr>
        <c:txPr>
          <a:bodyPr rot="0" vert="horz"/>
          <a:lstStyle/>
          <a:p>
            <a:pPr>
              <a:defRPr/>
            </a:pPr>
            <a:endParaRPr lang="en-US"/>
          </a:p>
        </c:txPr>
        <c:crossAx val="264026368"/>
        <c:crosses val="autoZero"/>
        <c:auto val="1"/>
        <c:lblAlgn val="ctr"/>
        <c:lblOffset val="100"/>
        <c:tickLblSkip val="1"/>
        <c:tickMarkSkip val="1"/>
        <c:noMultiLvlLbl val="0"/>
      </c:catAx>
      <c:valAx>
        <c:axId val="264026368"/>
        <c:scaling>
          <c:orientation val="minMax"/>
          <c:min val="0"/>
        </c:scaling>
        <c:delete val="0"/>
        <c:axPos val="b"/>
        <c:numFmt formatCode="#,##0" sourceLinked="0"/>
        <c:majorTickMark val="none"/>
        <c:minorTickMark val="none"/>
        <c:tickLblPos val="nextTo"/>
        <c:spPr>
          <a:ln w="6350">
            <a:solidFill>
              <a:schemeClr val="accent1"/>
            </a:solidFill>
            <a:prstDash val="solid"/>
          </a:ln>
        </c:spPr>
        <c:txPr>
          <a:bodyPr rot="0" vert="horz"/>
          <a:lstStyle/>
          <a:p>
            <a:pPr>
              <a:defRPr/>
            </a:pPr>
            <a:endParaRPr lang="en-US"/>
          </a:p>
        </c:txPr>
        <c:crossAx val="264024832"/>
        <c:crosses val="max"/>
        <c:crossBetween val="between"/>
        <c:majorUnit val="10"/>
        <c:minorUnit val="2.0000000000000004E-2"/>
      </c:valAx>
      <c:spPr>
        <a:noFill/>
        <a:ln w="25400">
          <a:noFill/>
        </a:ln>
      </c:spPr>
    </c:plotArea>
    <c:plotVisOnly val="1"/>
    <c:dispBlanksAs val="gap"/>
    <c:showDLblsOverMax val="0"/>
  </c:chart>
  <c:spPr>
    <a:noFill/>
    <a:ln w="9525">
      <a:noFill/>
    </a:ln>
  </c:spPr>
  <c:txPr>
    <a:bodyPr/>
    <a:lstStyle/>
    <a:p>
      <a:pPr>
        <a:defRPr sz="1200" b="0" i="0" u="none" strike="noStrike" baseline="0">
          <a:solidFill>
            <a:srgbClr val="000000"/>
          </a:solidFill>
          <a:latin typeface="Roboto Condensed" panose="02000000000000000000" pitchFamily="2" charset="0"/>
          <a:ea typeface="Roboto Condensed" panose="02000000000000000000" pitchFamily="2" charset="0"/>
          <a:cs typeface="Arial"/>
        </a:defRPr>
      </a:pPr>
      <a:endParaRPr lang="en-US"/>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28479756697079528"/>
          <c:y val="4.9335718281116499E-2"/>
          <c:w val="0.67874898970961972"/>
          <c:h val="0.87510515512484022"/>
        </c:manualLayout>
      </c:layout>
      <c:barChart>
        <c:barDir val="bar"/>
        <c:grouping val="clustered"/>
        <c:varyColors val="0"/>
        <c:ser>
          <c:idx val="0"/>
          <c:order val="0"/>
          <c:tx>
            <c:strRef>
              <c:f>'BC Model Sector Wgts'!$F$6</c:f>
              <c:strCache>
                <c:ptCount val="1"/>
                <c:pt idx="0">
                  <c:v>Beyond China Model</c:v>
                </c:pt>
              </c:strCache>
            </c:strRef>
          </c:tx>
          <c:spPr>
            <a:solidFill>
              <a:schemeClr val="accent1"/>
            </a:solidFill>
            <a:ln>
              <a:solidFill>
                <a:srgbClr val="FFFFFF"/>
              </a:solidFill>
            </a:ln>
          </c:spPr>
          <c:invertIfNegative val="0"/>
          <c:dLbls>
            <c:numFmt formatCode="#,##0.0" sourceLinked="0"/>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'BC Model Sector Wgts'!$E$8:$E$15</c:f>
              <c:strCache>
                <c:ptCount val="8"/>
                <c:pt idx="0">
                  <c:v>Energy</c:v>
                </c:pt>
                <c:pt idx="1">
                  <c:v>Consumer Staples</c:v>
                </c:pt>
                <c:pt idx="2">
                  <c:v>Materials</c:v>
                </c:pt>
                <c:pt idx="3">
                  <c:v>Real Estate</c:v>
                </c:pt>
                <c:pt idx="4">
                  <c:v>Financials</c:v>
                </c:pt>
                <c:pt idx="5">
                  <c:v>Consumer Discretionary</c:v>
                </c:pt>
                <c:pt idx="6">
                  <c:v>Information Technology</c:v>
                </c:pt>
                <c:pt idx="7">
                  <c:v>Industrials</c:v>
                </c:pt>
              </c:strCache>
            </c:strRef>
          </c:cat>
          <c:val>
            <c:numRef>
              <c:f>'BC Model Sector Wgts'!$F$8:$F$15</c:f>
              <c:numCache>
                <c:formatCode>0.0</c:formatCode>
                <c:ptCount val="8"/>
                <c:pt idx="0">
                  <c:v>3.1</c:v>
                </c:pt>
                <c:pt idx="1">
                  <c:v>6.1</c:v>
                </c:pt>
                <c:pt idx="2">
                  <c:v>9.1999999999999993</c:v>
                </c:pt>
                <c:pt idx="3">
                  <c:v>9.1999999999999993</c:v>
                </c:pt>
                <c:pt idx="4">
                  <c:v>14.3</c:v>
                </c:pt>
                <c:pt idx="5">
                  <c:v>15.3</c:v>
                </c:pt>
                <c:pt idx="6">
                  <c:v>21.2</c:v>
                </c:pt>
                <c:pt idx="7">
                  <c:v>21.5</c:v>
                </c:pt>
              </c:numCache>
            </c:numRef>
          </c:val>
          <c:extLst>
            <c:ext xmlns:c16="http://schemas.microsoft.com/office/drawing/2014/chart" uri="{C3380CC4-5D6E-409C-BE32-E72D297353CC}">
              <c16:uniqueId val="{00000000-51FB-4818-B681-D2E589D1BEE4}"/>
            </c:ext>
          </c:extLst>
        </c:ser>
        <c:dLbls>
          <c:showLegendKey val="0"/>
          <c:showVal val="0"/>
          <c:showCatName val="0"/>
          <c:showSerName val="0"/>
          <c:showPercent val="0"/>
          <c:showBubbleSize val="0"/>
        </c:dLbls>
        <c:gapWidth val="20"/>
        <c:axId val="161157888"/>
        <c:axId val="161159424"/>
      </c:barChart>
      <c:catAx>
        <c:axId val="161157888"/>
        <c:scaling>
          <c:orientation val="maxMin"/>
        </c:scaling>
        <c:delete val="0"/>
        <c:axPos val="l"/>
        <c:majorGridlines>
          <c:spPr>
            <a:ln w="6350">
              <a:solidFill>
                <a:srgbClr val="C8DEE8"/>
              </a:solidFill>
            </a:ln>
          </c:spPr>
        </c:majorGridlines>
        <c:numFmt formatCode="General" sourceLinked="1"/>
        <c:majorTickMark val="none"/>
        <c:minorTickMark val="none"/>
        <c:tickLblPos val="nextTo"/>
        <c:spPr>
          <a:ln w="12700">
            <a:noFill/>
            <a:prstDash val="solid"/>
          </a:ln>
        </c:spPr>
        <c:txPr>
          <a:bodyPr rot="0" vert="horz"/>
          <a:lstStyle/>
          <a:p>
            <a:pPr>
              <a:defRPr/>
            </a:pPr>
            <a:endParaRPr lang="en-US"/>
          </a:p>
        </c:txPr>
        <c:crossAx val="161159424"/>
        <c:crosses val="autoZero"/>
        <c:auto val="1"/>
        <c:lblAlgn val="ctr"/>
        <c:lblOffset val="100"/>
        <c:tickLblSkip val="1"/>
        <c:tickMarkSkip val="1"/>
        <c:noMultiLvlLbl val="0"/>
      </c:catAx>
      <c:valAx>
        <c:axId val="161159424"/>
        <c:scaling>
          <c:orientation val="minMax"/>
          <c:max val="30"/>
          <c:min val="0"/>
        </c:scaling>
        <c:delete val="0"/>
        <c:axPos val="b"/>
        <c:numFmt formatCode="#,##0" sourceLinked="0"/>
        <c:majorTickMark val="none"/>
        <c:minorTickMark val="none"/>
        <c:tickLblPos val="nextTo"/>
        <c:spPr>
          <a:ln w="6350">
            <a:solidFill>
              <a:srgbClr val="013957"/>
            </a:solidFill>
            <a:prstDash val="solid"/>
          </a:ln>
        </c:spPr>
        <c:txPr>
          <a:bodyPr rot="0" vert="horz"/>
          <a:lstStyle/>
          <a:p>
            <a:pPr>
              <a:defRPr/>
            </a:pPr>
            <a:endParaRPr lang="en-US"/>
          </a:p>
        </c:txPr>
        <c:crossAx val="161157888"/>
        <c:crosses val="max"/>
        <c:crossBetween val="between"/>
        <c:majorUnit val="5"/>
        <c:minorUnit val="2.0000000000000004E-2"/>
      </c:valAx>
      <c:spPr>
        <a:noFill/>
        <a:ln w="25400">
          <a:noFill/>
        </a:ln>
      </c:spPr>
    </c:plotArea>
    <c:plotVisOnly val="1"/>
    <c:dispBlanksAs val="gap"/>
    <c:showDLblsOverMax val="0"/>
  </c:chart>
  <c:spPr>
    <a:noFill/>
    <a:ln w="9525">
      <a:noFill/>
    </a:ln>
  </c:spPr>
  <c:txPr>
    <a:bodyPr/>
    <a:lstStyle/>
    <a:p>
      <a:pPr>
        <a:defRPr sz="1200" b="0" i="0" u="none" strike="noStrike" baseline="0">
          <a:solidFill>
            <a:srgbClr val="000000"/>
          </a:solidFill>
          <a:latin typeface="Roboto Condensed" panose="02000000000000000000" pitchFamily="2" charset="0"/>
          <a:ea typeface="Roboto Condensed" panose="02000000000000000000" pitchFamily="2" charset="0"/>
          <a:cs typeface="Arial"/>
        </a:defRPr>
      </a:pPr>
      <a:endParaRPr lang="en-US"/>
    </a:p>
  </c:tx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2360290901137356E-2"/>
          <c:y val="4.3895888013998248E-2"/>
          <c:w val="0.93490822761738113"/>
          <c:h val="0.8324698162729659"/>
        </c:manualLayout>
      </c:layout>
      <c:lineChart>
        <c:grouping val="standard"/>
        <c:varyColors val="0"/>
        <c:ser>
          <c:idx val="0"/>
          <c:order val="0"/>
          <c:spPr>
            <a:ln w="38100" cap="rnd">
              <a:solidFill>
                <a:schemeClr val="accent2"/>
              </a:solidFill>
              <a:round/>
            </a:ln>
            <a:effectLst/>
          </c:spPr>
          <c:marker>
            <c:symbol val="none"/>
          </c:marker>
          <c:cat>
            <c:numRef>
              <c:f>'China''s Economy Retail Sales'!$A$6:$A$331</c:f>
              <c:numCache>
                <c:formatCode>m/d/yyyy</c:formatCode>
                <c:ptCount val="326"/>
                <c:pt idx="0">
                  <c:v>34700</c:v>
                </c:pt>
                <c:pt idx="1">
                  <c:v>34789</c:v>
                </c:pt>
                <c:pt idx="2">
                  <c:v>34819</c:v>
                </c:pt>
                <c:pt idx="3">
                  <c:v>34850</c:v>
                </c:pt>
                <c:pt idx="4">
                  <c:v>34880</c:v>
                </c:pt>
                <c:pt idx="5">
                  <c:v>34911</c:v>
                </c:pt>
                <c:pt idx="6">
                  <c:v>34942</c:v>
                </c:pt>
                <c:pt idx="7">
                  <c:v>34972</c:v>
                </c:pt>
                <c:pt idx="8">
                  <c:v>35003</c:v>
                </c:pt>
                <c:pt idx="9">
                  <c:v>35033</c:v>
                </c:pt>
                <c:pt idx="10">
                  <c:v>35064</c:v>
                </c:pt>
                <c:pt idx="11">
                  <c:v>35124</c:v>
                </c:pt>
                <c:pt idx="12">
                  <c:v>35155</c:v>
                </c:pt>
                <c:pt idx="13">
                  <c:v>35185</c:v>
                </c:pt>
                <c:pt idx="14">
                  <c:v>35216</c:v>
                </c:pt>
                <c:pt idx="15">
                  <c:v>35246</c:v>
                </c:pt>
                <c:pt idx="16">
                  <c:v>35277</c:v>
                </c:pt>
                <c:pt idx="17">
                  <c:v>35308</c:v>
                </c:pt>
                <c:pt idx="18">
                  <c:v>35338</c:v>
                </c:pt>
                <c:pt idx="19">
                  <c:v>35369</c:v>
                </c:pt>
                <c:pt idx="20">
                  <c:v>35399</c:v>
                </c:pt>
                <c:pt idx="21">
                  <c:v>35430</c:v>
                </c:pt>
                <c:pt idx="22">
                  <c:v>35489</c:v>
                </c:pt>
                <c:pt idx="23">
                  <c:v>35520</c:v>
                </c:pt>
                <c:pt idx="24">
                  <c:v>35550</c:v>
                </c:pt>
                <c:pt idx="25">
                  <c:v>35581</c:v>
                </c:pt>
                <c:pt idx="26">
                  <c:v>35611</c:v>
                </c:pt>
                <c:pt idx="27">
                  <c:v>35642</c:v>
                </c:pt>
                <c:pt idx="28">
                  <c:v>35673</c:v>
                </c:pt>
                <c:pt idx="29">
                  <c:v>35703</c:v>
                </c:pt>
                <c:pt idx="30">
                  <c:v>35734</c:v>
                </c:pt>
                <c:pt idx="31">
                  <c:v>35764</c:v>
                </c:pt>
                <c:pt idx="32">
                  <c:v>35795</c:v>
                </c:pt>
                <c:pt idx="33">
                  <c:v>35854</c:v>
                </c:pt>
                <c:pt idx="34">
                  <c:v>35885</c:v>
                </c:pt>
                <c:pt idx="35">
                  <c:v>35915</c:v>
                </c:pt>
                <c:pt idx="36">
                  <c:v>35946</c:v>
                </c:pt>
                <c:pt idx="37">
                  <c:v>35976</c:v>
                </c:pt>
                <c:pt idx="38">
                  <c:v>36007</c:v>
                </c:pt>
                <c:pt idx="39">
                  <c:v>36038</c:v>
                </c:pt>
                <c:pt idx="40">
                  <c:v>36068</c:v>
                </c:pt>
                <c:pt idx="41">
                  <c:v>36099</c:v>
                </c:pt>
                <c:pt idx="42">
                  <c:v>36129</c:v>
                </c:pt>
                <c:pt idx="43">
                  <c:v>36160</c:v>
                </c:pt>
                <c:pt idx="44">
                  <c:v>36191</c:v>
                </c:pt>
                <c:pt idx="45">
                  <c:v>36219</c:v>
                </c:pt>
                <c:pt idx="46">
                  <c:v>36250</c:v>
                </c:pt>
                <c:pt idx="47">
                  <c:v>36280</c:v>
                </c:pt>
                <c:pt idx="48">
                  <c:v>36311</c:v>
                </c:pt>
                <c:pt idx="49">
                  <c:v>36341</c:v>
                </c:pt>
                <c:pt idx="50">
                  <c:v>36372</c:v>
                </c:pt>
                <c:pt idx="51">
                  <c:v>36403</c:v>
                </c:pt>
                <c:pt idx="52">
                  <c:v>36433</c:v>
                </c:pt>
                <c:pt idx="53">
                  <c:v>36464</c:v>
                </c:pt>
                <c:pt idx="54">
                  <c:v>36494</c:v>
                </c:pt>
                <c:pt idx="55">
                  <c:v>36525</c:v>
                </c:pt>
                <c:pt idx="56">
                  <c:v>36556</c:v>
                </c:pt>
                <c:pt idx="57">
                  <c:v>36585</c:v>
                </c:pt>
                <c:pt idx="58">
                  <c:v>36616</c:v>
                </c:pt>
                <c:pt idx="59">
                  <c:v>36646</c:v>
                </c:pt>
                <c:pt idx="60">
                  <c:v>36677</c:v>
                </c:pt>
                <c:pt idx="61">
                  <c:v>36707</c:v>
                </c:pt>
                <c:pt idx="62">
                  <c:v>36738</c:v>
                </c:pt>
                <c:pt idx="63">
                  <c:v>36769</c:v>
                </c:pt>
                <c:pt idx="64">
                  <c:v>36799</c:v>
                </c:pt>
                <c:pt idx="65">
                  <c:v>36830</c:v>
                </c:pt>
                <c:pt idx="66">
                  <c:v>36860</c:v>
                </c:pt>
                <c:pt idx="67">
                  <c:v>36891</c:v>
                </c:pt>
                <c:pt idx="68">
                  <c:v>36922</c:v>
                </c:pt>
                <c:pt idx="69">
                  <c:v>36950</c:v>
                </c:pt>
                <c:pt idx="70">
                  <c:v>36981</c:v>
                </c:pt>
                <c:pt idx="71">
                  <c:v>37011</c:v>
                </c:pt>
                <c:pt idx="72">
                  <c:v>37042</c:v>
                </c:pt>
                <c:pt idx="73">
                  <c:v>37072</c:v>
                </c:pt>
                <c:pt idx="74">
                  <c:v>37103</c:v>
                </c:pt>
                <c:pt idx="75">
                  <c:v>37134</c:v>
                </c:pt>
                <c:pt idx="76">
                  <c:v>37164</c:v>
                </c:pt>
                <c:pt idx="77">
                  <c:v>37195</c:v>
                </c:pt>
                <c:pt idx="78">
                  <c:v>37225</c:v>
                </c:pt>
                <c:pt idx="79">
                  <c:v>37256</c:v>
                </c:pt>
                <c:pt idx="80">
                  <c:v>37287</c:v>
                </c:pt>
                <c:pt idx="81">
                  <c:v>37315</c:v>
                </c:pt>
                <c:pt idx="82">
                  <c:v>37346</c:v>
                </c:pt>
                <c:pt idx="83">
                  <c:v>37376</c:v>
                </c:pt>
                <c:pt idx="84">
                  <c:v>37407</c:v>
                </c:pt>
                <c:pt idx="85">
                  <c:v>37437</c:v>
                </c:pt>
                <c:pt idx="86">
                  <c:v>37468</c:v>
                </c:pt>
                <c:pt idx="87">
                  <c:v>37499</c:v>
                </c:pt>
                <c:pt idx="88">
                  <c:v>37529</c:v>
                </c:pt>
                <c:pt idx="89">
                  <c:v>37560</c:v>
                </c:pt>
                <c:pt idx="90">
                  <c:v>37590</c:v>
                </c:pt>
                <c:pt idx="91">
                  <c:v>37621</c:v>
                </c:pt>
                <c:pt idx="92">
                  <c:v>37652</c:v>
                </c:pt>
                <c:pt idx="93">
                  <c:v>37680</c:v>
                </c:pt>
                <c:pt idx="94">
                  <c:v>37711</c:v>
                </c:pt>
                <c:pt idx="95">
                  <c:v>37741</c:v>
                </c:pt>
                <c:pt idx="96">
                  <c:v>37772</c:v>
                </c:pt>
                <c:pt idx="97">
                  <c:v>37802</c:v>
                </c:pt>
                <c:pt idx="98">
                  <c:v>37833</c:v>
                </c:pt>
                <c:pt idx="99">
                  <c:v>37864</c:v>
                </c:pt>
                <c:pt idx="100">
                  <c:v>37894</c:v>
                </c:pt>
                <c:pt idx="101">
                  <c:v>37925</c:v>
                </c:pt>
                <c:pt idx="102">
                  <c:v>37955</c:v>
                </c:pt>
                <c:pt idx="103">
                  <c:v>37986</c:v>
                </c:pt>
                <c:pt idx="104">
                  <c:v>38017</c:v>
                </c:pt>
                <c:pt idx="105">
                  <c:v>38046</c:v>
                </c:pt>
                <c:pt idx="106">
                  <c:v>38077</c:v>
                </c:pt>
                <c:pt idx="107">
                  <c:v>38107</c:v>
                </c:pt>
                <c:pt idx="108">
                  <c:v>38138</c:v>
                </c:pt>
                <c:pt idx="109">
                  <c:v>38168</c:v>
                </c:pt>
                <c:pt idx="110">
                  <c:v>38199</c:v>
                </c:pt>
                <c:pt idx="111">
                  <c:v>38230</c:v>
                </c:pt>
                <c:pt idx="112">
                  <c:v>38260</c:v>
                </c:pt>
                <c:pt idx="113">
                  <c:v>38291</c:v>
                </c:pt>
                <c:pt idx="114">
                  <c:v>38321</c:v>
                </c:pt>
                <c:pt idx="115">
                  <c:v>38352</c:v>
                </c:pt>
                <c:pt idx="116">
                  <c:v>38383</c:v>
                </c:pt>
                <c:pt idx="117">
                  <c:v>38411</c:v>
                </c:pt>
                <c:pt idx="118">
                  <c:v>38442</c:v>
                </c:pt>
                <c:pt idx="119">
                  <c:v>38472</c:v>
                </c:pt>
                <c:pt idx="120">
                  <c:v>38503</c:v>
                </c:pt>
                <c:pt idx="121">
                  <c:v>38533</c:v>
                </c:pt>
                <c:pt idx="122">
                  <c:v>38564</c:v>
                </c:pt>
                <c:pt idx="123">
                  <c:v>38595</c:v>
                </c:pt>
                <c:pt idx="124">
                  <c:v>38625</c:v>
                </c:pt>
                <c:pt idx="125">
                  <c:v>38656</c:v>
                </c:pt>
                <c:pt idx="126">
                  <c:v>38686</c:v>
                </c:pt>
                <c:pt idx="127">
                  <c:v>38717</c:v>
                </c:pt>
                <c:pt idx="128">
                  <c:v>38748</c:v>
                </c:pt>
                <c:pt idx="129">
                  <c:v>38776</c:v>
                </c:pt>
                <c:pt idx="130">
                  <c:v>38807</c:v>
                </c:pt>
                <c:pt idx="131">
                  <c:v>38837</c:v>
                </c:pt>
                <c:pt idx="132">
                  <c:v>38868</c:v>
                </c:pt>
                <c:pt idx="133">
                  <c:v>38898</c:v>
                </c:pt>
                <c:pt idx="134">
                  <c:v>38929</c:v>
                </c:pt>
                <c:pt idx="135">
                  <c:v>38960</c:v>
                </c:pt>
                <c:pt idx="136">
                  <c:v>38990</c:v>
                </c:pt>
                <c:pt idx="137">
                  <c:v>39021</c:v>
                </c:pt>
                <c:pt idx="138">
                  <c:v>39051</c:v>
                </c:pt>
                <c:pt idx="139">
                  <c:v>39082</c:v>
                </c:pt>
                <c:pt idx="140">
                  <c:v>39113</c:v>
                </c:pt>
                <c:pt idx="141">
                  <c:v>39141</c:v>
                </c:pt>
                <c:pt idx="142">
                  <c:v>39172</c:v>
                </c:pt>
                <c:pt idx="143">
                  <c:v>39202</c:v>
                </c:pt>
                <c:pt idx="144">
                  <c:v>39233</c:v>
                </c:pt>
                <c:pt idx="145">
                  <c:v>39263</c:v>
                </c:pt>
                <c:pt idx="146">
                  <c:v>39294</c:v>
                </c:pt>
                <c:pt idx="147">
                  <c:v>39325</c:v>
                </c:pt>
                <c:pt idx="148">
                  <c:v>39355</c:v>
                </c:pt>
                <c:pt idx="149">
                  <c:v>39386</c:v>
                </c:pt>
                <c:pt idx="150">
                  <c:v>39416</c:v>
                </c:pt>
                <c:pt idx="151">
                  <c:v>39447</c:v>
                </c:pt>
                <c:pt idx="152">
                  <c:v>39478</c:v>
                </c:pt>
                <c:pt idx="153">
                  <c:v>39507</c:v>
                </c:pt>
                <c:pt idx="154">
                  <c:v>39538</c:v>
                </c:pt>
                <c:pt idx="155">
                  <c:v>39568</c:v>
                </c:pt>
                <c:pt idx="156">
                  <c:v>39599</c:v>
                </c:pt>
                <c:pt idx="157">
                  <c:v>39629</c:v>
                </c:pt>
                <c:pt idx="158">
                  <c:v>39660</c:v>
                </c:pt>
                <c:pt idx="159">
                  <c:v>39691</c:v>
                </c:pt>
                <c:pt idx="160">
                  <c:v>39721</c:v>
                </c:pt>
                <c:pt idx="161">
                  <c:v>39752</c:v>
                </c:pt>
                <c:pt idx="162">
                  <c:v>39782</c:v>
                </c:pt>
                <c:pt idx="163">
                  <c:v>39813</c:v>
                </c:pt>
                <c:pt idx="164">
                  <c:v>39844</c:v>
                </c:pt>
                <c:pt idx="165">
                  <c:v>39872</c:v>
                </c:pt>
                <c:pt idx="166">
                  <c:v>39903</c:v>
                </c:pt>
                <c:pt idx="167">
                  <c:v>39933</c:v>
                </c:pt>
                <c:pt idx="168">
                  <c:v>39964</c:v>
                </c:pt>
                <c:pt idx="169">
                  <c:v>39994</c:v>
                </c:pt>
                <c:pt idx="170">
                  <c:v>40025</c:v>
                </c:pt>
                <c:pt idx="171">
                  <c:v>40056</c:v>
                </c:pt>
                <c:pt idx="172">
                  <c:v>40086</c:v>
                </c:pt>
                <c:pt idx="173">
                  <c:v>40117</c:v>
                </c:pt>
                <c:pt idx="174">
                  <c:v>40147</c:v>
                </c:pt>
                <c:pt idx="175">
                  <c:v>40178</c:v>
                </c:pt>
                <c:pt idx="176">
                  <c:v>40209</c:v>
                </c:pt>
                <c:pt idx="177">
                  <c:v>40237</c:v>
                </c:pt>
                <c:pt idx="178">
                  <c:v>40268</c:v>
                </c:pt>
                <c:pt idx="179">
                  <c:v>40298</c:v>
                </c:pt>
                <c:pt idx="180">
                  <c:v>40329</c:v>
                </c:pt>
                <c:pt idx="181">
                  <c:v>40359</c:v>
                </c:pt>
                <c:pt idx="182">
                  <c:v>40390</c:v>
                </c:pt>
                <c:pt idx="183">
                  <c:v>40421</c:v>
                </c:pt>
                <c:pt idx="184">
                  <c:v>40451</c:v>
                </c:pt>
                <c:pt idx="185">
                  <c:v>40482</c:v>
                </c:pt>
                <c:pt idx="186">
                  <c:v>40512</c:v>
                </c:pt>
                <c:pt idx="187">
                  <c:v>40543</c:v>
                </c:pt>
                <c:pt idx="188">
                  <c:v>40574</c:v>
                </c:pt>
                <c:pt idx="189">
                  <c:v>40602</c:v>
                </c:pt>
                <c:pt idx="190">
                  <c:v>40633</c:v>
                </c:pt>
                <c:pt idx="191">
                  <c:v>40663</c:v>
                </c:pt>
                <c:pt idx="192">
                  <c:v>40694</c:v>
                </c:pt>
                <c:pt idx="193">
                  <c:v>40724</c:v>
                </c:pt>
                <c:pt idx="194">
                  <c:v>40755</c:v>
                </c:pt>
                <c:pt idx="195">
                  <c:v>40786</c:v>
                </c:pt>
                <c:pt idx="196">
                  <c:v>40816</c:v>
                </c:pt>
                <c:pt idx="197">
                  <c:v>40847</c:v>
                </c:pt>
                <c:pt idx="198">
                  <c:v>40877</c:v>
                </c:pt>
                <c:pt idx="199">
                  <c:v>40908</c:v>
                </c:pt>
                <c:pt idx="200">
                  <c:v>40999</c:v>
                </c:pt>
                <c:pt idx="201">
                  <c:v>41029</c:v>
                </c:pt>
                <c:pt idx="202">
                  <c:v>41060</c:v>
                </c:pt>
                <c:pt idx="203">
                  <c:v>41090</c:v>
                </c:pt>
                <c:pt idx="204">
                  <c:v>41121</c:v>
                </c:pt>
                <c:pt idx="205">
                  <c:v>41152</c:v>
                </c:pt>
                <c:pt idx="206">
                  <c:v>41182</c:v>
                </c:pt>
                <c:pt idx="207">
                  <c:v>41213</c:v>
                </c:pt>
                <c:pt idx="208">
                  <c:v>41243</c:v>
                </c:pt>
                <c:pt idx="209">
                  <c:v>41274</c:v>
                </c:pt>
                <c:pt idx="210">
                  <c:v>41364</c:v>
                </c:pt>
                <c:pt idx="211">
                  <c:v>41394</c:v>
                </c:pt>
                <c:pt idx="212">
                  <c:v>41425</c:v>
                </c:pt>
                <c:pt idx="213">
                  <c:v>41455</c:v>
                </c:pt>
                <c:pt idx="214">
                  <c:v>41486</c:v>
                </c:pt>
                <c:pt idx="215">
                  <c:v>41517</c:v>
                </c:pt>
                <c:pt idx="216">
                  <c:v>41547</c:v>
                </c:pt>
                <c:pt idx="217">
                  <c:v>41578</c:v>
                </c:pt>
                <c:pt idx="218">
                  <c:v>41608</c:v>
                </c:pt>
                <c:pt idx="219">
                  <c:v>41639</c:v>
                </c:pt>
                <c:pt idx="220">
                  <c:v>41729</c:v>
                </c:pt>
                <c:pt idx="221">
                  <c:v>41759</c:v>
                </c:pt>
                <c:pt idx="222">
                  <c:v>41790</c:v>
                </c:pt>
                <c:pt idx="223">
                  <c:v>41820</c:v>
                </c:pt>
                <c:pt idx="224">
                  <c:v>41851</c:v>
                </c:pt>
                <c:pt idx="225">
                  <c:v>41882</c:v>
                </c:pt>
                <c:pt idx="226">
                  <c:v>41912</c:v>
                </c:pt>
                <c:pt idx="227">
                  <c:v>41943</c:v>
                </c:pt>
                <c:pt idx="228">
                  <c:v>41973</c:v>
                </c:pt>
                <c:pt idx="229">
                  <c:v>42004</c:v>
                </c:pt>
                <c:pt idx="230">
                  <c:v>42094</c:v>
                </c:pt>
                <c:pt idx="231">
                  <c:v>42124</c:v>
                </c:pt>
                <c:pt idx="232">
                  <c:v>42155</c:v>
                </c:pt>
                <c:pt idx="233">
                  <c:v>42185</c:v>
                </c:pt>
                <c:pt idx="234">
                  <c:v>42216</c:v>
                </c:pt>
                <c:pt idx="235">
                  <c:v>42247</c:v>
                </c:pt>
                <c:pt idx="236">
                  <c:v>42277</c:v>
                </c:pt>
                <c:pt idx="237">
                  <c:v>42308</c:v>
                </c:pt>
                <c:pt idx="238">
                  <c:v>42338</c:v>
                </c:pt>
                <c:pt idx="239">
                  <c:v>42369</c:v>
                </c:pt>
                <c:pt idx="240">
                  <c:v>42460</c:v>
                </c:pt>
                <c:pt idx="241">
                  <c:v>42490</c:v>
                </c:pt>
                <c:pt idx="242">
                  <c:v>42521</c:v>
                </c:pt>
                <c:pt idx="243">
                  <c:v>42551</c:v>
                </c:pt>
                <c:pt idx="244">
                  <c:v>42582</c:v>
                </c:pt>
                <c:pt idx="245">
                  <c:v>42613</c:v>
                </c:pt>
                <c:pt idx="246">
                  <c:v>42643</c:v>
                </c:pt>
                <c:pt idx="247">
                  <c:v>42674</c:v>
                </c:pt>
                <c:pt idx="248">
                  <c:v>42704</c:v>
                </c:pt>
                <c:pt idx="249">
                  <c:v>42735</c:v>
                </c:pt>
                <c:pt idx="250">
                  <c:v>42825</c:v>
                </c:pt>
                <c:pt idx="251">
                  <c:v>42855</c:v>
                </c:pt>
                <c:pt idx="252">
                  <c:v>42886</c:v>
                </c:pt>
                <c:pt idx="253">
                  <c:v>42916</c:v>
                </c:pt>
                <c:pt idx="254">
                  <c:v>42947</c:v>
                </c:pt>
                <c:pt idx="255">
                  <c:v>42978</c:v>
                </c:pt>
                <c:pt idx="256">
                  <c:v>43008</c:v>
                </c:pt>
                <c:pt idx="257">
                  <c:v>43039</c:v>
                </c:pt>
                <c:pt idx="258">
                  <c:v>43069</c:v>
                </c:pt>
                <c:pt idx="259">
                  <c:v>43100</c:v>
                </c:pt>
                <c:pt idx="260">
                  <c:v>43190</c:v>
                </c:pt>
                <c:pt idx="261">
                  <c:v>43220</c:v>
                </c:pt>
                <c:pt idx="262">
                  <c:v>43251</c:v>
                </c:pt>
                <c:pt idx="263">
                  <c:v>43281</c:v>
                </c:pt>
                <c:pt idx="264">
                  <c:v>43312</c:v>
                </c:pt>
                <c:pt idx="265">
                  <c:v>43343</c:v>
                </c:pt>
                <c:pt idx="266">
                  <c:v>43373</c:v>
                </c:pt>
                <c:pt idx="267">
                  <c:v>43404</c:v>
                </c:pt>
                <c:pt idx="268">
                  <c:v>43434</c:v>
                </c:pt>
                <c:pt idx="269">
                  <c:v>43465</c:v>
                </c:pt>
                <c:pt idx="270">
                  <c:v>43555</c:v>
                </c:pt>
                <c:pt idx="271">
                  <c:v>43585</c:v>
                </c:pt>
                <c:pt idx="272">
                  <c:v>43616</c:v>
                </c:pt>
                <c:pt idx="273">
                  <c:v>43646</c:v>
                </c:pt>
                <c:pt idx="274">
                  <c:v>43677</c:v>
                </c:pt>
                <c:pt idx="275">
                  <c:v>43708</c:v>
                </c:pt>
                <c:pt idx="276">
                  <c:v>43738</c:v>
                </c:pt>
                <c:pt idx="277">
                  <c:v>43769</c:v>
                </c:pt>
                <c:pt idx="278">
                  <c:v>43799</c:v>
                </c:pt>
                <c:pt idx="279">
                  <c:v>43830</c:v>
                </c:pt>
                <c:pt idx="280">
                  <c:v>43921</c:v>
                </c:pt>
                <c:pt idx="281">
                  <c:v>43951</c:v>
                </c:pt>
                <c:pt idx="282">
                  <c:v>43982</c:v>
                </c:pt>
                <c:pt idx="283">
                  <c:v>44012</c:v>
                </c:pt>
                <c:pt idx="284">
                  <c:v>44043</c:v>
                </c:pt>
                <c:pt idx="285">
                  <c:v>44074</c:v>
                </c:pt>
                <c:pt idx="286">
                  <c:v>44104</c:v>
                </c:pt>
                <c:pt idx="287">
                  <c:v>44135</c:v>
                </c:pt>
                <c:pt idx="288">
                  <c:v>44165</c:v>
                </c:pt>
                <c:pt idx="289">
                  <c:v>44196</c:v>
                </c:pt>
                <c:pt idx="290">
                  <c:v>44286</c:v>
                </c:pt>
                <c:pt idx="291">
                  <c:v>44316</c:v>
                </c:pt>
                <c:pt idx="292">
                  <c:v>44347</c:v>
                </c:pt>
                <c:pt idx="293">
                  <c:v>44377</c:v>
                </c:pt>
                <c:pt idx="294">
                  <c:v>44408</c:v>
                </c:pt>
                <c:pt idx="295">
                  <c:v>44439</c:v>
                </c:pt>
                <c:pt idx="296">
                  <c:v>44469</c:v>
                </c:pt>
                <c:pt idx="297">
                  <c:v>44500</c:v>
                </c:pt>
                <c:pt idx="298">
                  <c:v>44530</c:v>
                </c:pt>
                <c:pt idx="299">
                  <c:v>44561</c:v>
                </c:pt>
                <c:pt idx="300">
                  <c:v>44651</c:v>
                </c:pt>
                <c:pt idx="301">
                  <c:v>44681</c:v>
                </c:pt>
                <c:pt idx="302">
                  <c:v>44712</c:v>
                </c:pt>
                <c:pt idx="303">
                  <c:v>44742</c:v>
                </c:pt>
                <c:pt idx="304">
                  <c:v>44773</c:v>
                </c:pt>
                <c:pt idx="305">
                  <c:v>44804</c:v>
                </c:pt>
                <c:pt idx="306">
                  <c:v>44834</c:v>
                </c:pt>
                <c:pt idx="307">
                  <c:v>44865</c:v>
                </c:pt>
                <c:pt idx="308">
                  <c:v>44895</c:v>
                </c:pt>
                <c:pt idx="309">
                  <c:v>44926</c:v>
                </c:pt>
                <c:pt idx="310">
                  <c:v>45016</c:v>
                </c:pt>
                <c:pt idx="311">
                  <c:v>45046</c:v>
                </c:pt>
                <c:pt idx="312">
                  <c:v>45077</c:v>
                </c:pt>
                <c:pt idx="313">
                  <c:v>45107</c:v>
                </c:pt>
                <c:pt idx="314">
                  <c:v>45138</c:v>
                </c:pt>
                <c:pt idx="315">
                  <c:v>45169</c:v>
                </c:pt>
                <c:pt idx="316">
                  <c:v>45199</c:v>
                </c:pt>
                <c:pt idx="317">
                  <c:v>45230</c:v>
                </c:pt>
                <c:pt idx="318">
                  <c:v>45260</c:v>
                </c:pt>
                <c:pt idx="319">
                  <c:v>45291</c:v>
                </c:pt>
                <c:pt idx="320">
                  <c:v>45382</c:v>
                </c:pt>
                <c:pt idx="321">
                  <c:v>45412</c:v>
                </c:pt>
                <c:pt idx="322">
                  <c:v>45443</c:v>
                </c:pt>
                <c:pt idx="323">
                  <c:v>45473</c:v>
                </c:pt>
                <c:pt idx="324">
                  <c:v>45504</c:v>
                </c:pt>
                <c:pt idx="325">
                  <c:v>45535</c:v>
                </c:pt>
              </c:numCache>
            </c:numRef>
          </c:cat>
          <c:val>
            <c:numRef>
              <c:f>'China''s Economy Retail Sales'!$B$6:$B$331</c:f>
              <c:numCache>
                <c:formatCode>General</c:formatCode>
                <c:ptCount val="326"/>
                <c:pt idx="0">
                  <c:v>28.3</c:v>
                </c:pt>
                <c:pt idx="1">
                  <c:v>31.3</c:v>
                </c:pt>
                <c:pt idx="2">
                  <c:v>32.299999999999997</c:v>
                </c:pt>
                <c:pt idx="3">
                  <c:v>30.6</c:v>
                </c:pt>
                <c:pt idx="4">
                  <c:v>28</c:v>
                </c:pt>
                <c:pt idx="5">
                  <c:v>29.7</c:v>
                </c:pt>
                <c:pt idx="6">
                  <c:v>27.3</c:v>
                </c:pt>
                <c:pt idx="7">
                  <c:v>25.8</c:v>
                </c:pt>
                <c:pt idx="8">
                  <c:v>25.9</c:v>
                </c:pt>
                <c:pt idx="9">
                  <c:v>24.5</c:v>
                </c:pt>
                <c:pt idx="10">
                  <c:v>23.7</c:v>
                </c:pt>
                <c:pt idx="11">
                  <c:v>28.1</c:v>
                </c:pt>
                <c:pt idx="12">
                  <c:v>21.3</c:v>
                </c:pt>
                <c:pt idx="13">
                  <c:v>18.600000000000001</c:v>
                </c:pt>
                <c:pt idx="14">
                  <c:v>19.3</c:v>
                </c:pt>
                <c:pt idx="15">
                  <c:v>19.5</c:v>
                </c:pt>
                <c:pt idx="16">
                  <c:v>16.100000000000001</c:v>
                </c:pt>
                <c:pt idx="17">
                  <c:v>16.7</c:v>
                </c:pt>
                <c:pt idx="18">
                  <c:v>18.3</c:v>
                </c:pt>
                <c:pt idx="19">
                  <c:v>18</c:v>
                </c:pt>
                <c:pt idx="20">
                  <c:v>17.600000000000001</c:v>
                </c:pt>
                <c:pt idx="21">
                  <c:v>20.100000000000001</c:v>
                </c:pt>
                <c:pt idx="22">
                  <c:v>12.4</c:v>
                </c:pt>
                <c:pt idx="23">
                  <c:v>14.3</c:v>
                </c:pt>
                <c:pt idx="24">
                  <c:v>13.6</c:v>
                </c:pt>
                <c:pt idx="25">
                  <c:v>13</c:v>
                </c:pt>
                <c:pt idx="26">
                  <c:v>13</c:v>
                </c:pt>
                <c:pt idx="27">
                  <c:v>13</c:v>
                </c:pt>
                <c:pt idx="28">
                  <c:v>11.8</c:v>
                </c:pt>
                <c:pt idx="29">
                  <c:v>9.9</c:v>
                </c:pt>
                <c:pt idx="30">
                  <c:v>11.6</c:v>
                </c:pt>
                <c:pt idx="31">
                  <c:v>10.8</c:v>
                </c:pt>
                <c:pt idx="32">
                  <c:v>8.9</c:v>
                </c:pt>
                <c:pt idx="33">
                  <c:v>6</c:v>
                </c:pt>
                <c:pt idx="34">
                  <c:v>6.4</c:v>
                </c:pt>
                <c:pt idx="35">
                  <c:v>6.6</c:v>
                </c:pt>
                <c:pt idx="36">
                  <c:v>6.8</c:v>
                </c:pt>
                <c:pt idx="37">
                  <c:v>6.8</c:v>
                </c:pt>
                <c:pt idx="38">
                  <c:v>8.1</c:v>
                </c:pt>
                <c:pt idx="39">
                  <c:v>9.3000000000000007</c:v>
                </c:pt>
                <c:pt idx="40">
                  <c:v>7</c:v>
                </c:pt>
                <c:pt idx="41">
                  <c:v>7.6</c:v>
                </c:pt>
                <c:pt idx="42">
                  <c:v>7.4</c:v>
                </c:pt>
                <c:pt idx="43">
                  <c:v>8.6999999999999993</c:v>
                </c:pt>
                <c:pt idx="44">
                  <c:v>5.9</c:v>
                </c:pt>
                <c:pt idx="45">
                  <c:v>10.6</c:v>
                </c:pt>
                <c:pt idx="46">
                  <c:v>5.8</c:v>
                </c:pt>
                <c:pt idx="47">
                  <c:v>5.7</c:v>
                </c:pt>
                <c:pt idx="48">
                  <c:v>5.3</c:v>
                </c:pt>
                <c:pt idx="49">
                  <c:v>5.4</c:v>
                </c:pt>
                <c:pt idx="50">
                  <c:v>5.6</c:v>
                </c:pt>
                <c:pt idx="51">
                  <c:v>6</c:v>
                </c:pt>
                <c:pt idx="52">
                  <c:v>6.6</c:v>
                </c:pt>
                <c:pt idx="53">
                  <c:v>8.1999999999999993</c:v>
                </c:pt>
                <c:pt idx="54">
                  <c:v>7.8</c:v>
                </c:pt>
                <c:pt idx="55">
                  <c:v>8</c:v>
                </c:pt>
                <c:pt idx="56">
                  <c:v>11.3</c:v>
                </c:pt>
                <c:pt idx="57">
                  <c:v>10.5</c:v>
                </c:pt>
                <c:pt idx="58">
                  <c:v>9.3000000000000007</c:v>
                </c:pt>
                <c:pt idx="59">
                  <c:v>9.1</c:v>
                </c:pt>
                <c:pt idx="60">
                  <c:v>11.5</c:v>
                </c:pt>
                <c:pt idx="61">
                  <c:v>8.9</c:v>
                </c:pt>
                <c:pt idx="62">
                  <c:v>9.1</c:v>
                </c:pt>
                <c:pt idx="63">
                  <c:v>9.3000000000000007</c:v>
                </c:pt>
                <c:pt idx="64">
                  <c:v>9.6</c:v>
                </c:pt>
                <c:pt idx="65">
                  <c:v>10.4</c:v>
                </c:pt>
                <c:pt idx="66">
                  <c:v>8.6999999999999993</c:v>
                </c:pt>
                <c:pt idx="67">
                  <c:v>8.8000000000000007</c:v>
                </c:pt>
                <c:pt idx="68">
                  <c:v>12.5</c:v>
                </c:pt>
                <c:pt idx="69">
                  <c:v>8.6</c:v>
                </c:pt>
                <c:pt idx="70">
                  <c:v>9.5</c:v>
                </c:pt>
                <c:pt idx="71">
                  <c:v>9.6999999999999993</c:v>
                </c:pt>
                <c:pt idx="72">
                  <c:v>11.1</c:v>
                </c:pt>
                <c:pt idx="73">
                  <c:v>10</c:v>
                </c:pt>
                <c:pt idx="74">
                  <c:v>9.8000000000000007</c:v>
                </c:pt>
                <c:pt idx="75">
                  <c:v>9.6</c:v>
                </c:pt>
                <c:pt idx="76">
                  <c:v>9.9</c:v>
                </c:pt>
                <c:pt idx="77">
                  <c:v>10.5</c:v>
                </c:pt>
                <c:pt idx="78">
                  <c:v>10.1</c:v>
                </c:pt>
                <c:pt idx="79">
                  <c:v>9.6</c:v>
                </c:pt>
                <c:pt idx="80">
                  <c:v>7.9</c:v>
                </c:pt>
                <c:pt idx="81">
                  <c:v>9.1</c:v>
                </c:pt>
                <c:pt idx="82">
                  <c:v>8.3000000000000007</c:v>
                </c:pt>
                <c:pt idx="83">
                  <c:v>8.1999999999999993</c:v>
                </c:pt>
                <c:pt idx="84">
                  <c:v>9.3000000000000007</c:v>
                </c:pt>
                <c:pt idx="85">
                  <c:v>8.6</c:v>
                </c:pt>
                <c:pt idx="86">
                  <c:v>8.6</c:v>
                </c:pt>
                <c:pt idx="87">
                  <c:v>8.8000000000000007</c:v>
                </c:pt>
                <c:pt idx="88">
                  <c:v>9.1</c:v>
                </c:pt>
                <c:pt idx="89">
                  <c:v>9.4</c:v>
                </c:pt>
                <c:pt idx="90">
                  <c:v>9.1</c:v>
                </c:pt>
                <c:pt idx="91">
                  <c:v>9.1999999999999993</c:v>
                </c:pt>
                <c:pt idx="92">
                  <c:v>10</c:v>
                </c:pt>
                <c:pt idx="93">
                  <c:v>8.5</c:v>
                </c:pt>
                <c:pt idx="94">
                  <c:v>9.3000000000000007</c:v>
                </c:pt>
                <c:pt idx="95">
                  <c:v>7.7</c:v>
                </c:pt>
                <c:pt idx="96">
                  <c:v>4.3</c:v>
                </c:pt>
                <c:pt idx="97">
                  <c:v>8.3000000000000007</c:v>
                </c:pt>
                <c:pt idx="98">
                  <c:v>9.8000000000000007</c:v>
                </c:pt>
                <c:pt idx="99">
                  <c:v>9.9</c:v>
                </c:pt>
                <c:pt idx="100">
                  <c:v>9.5</c:v>
                </c:pt>
                <c:pt idx="101">
                  <c:v>10.199999999999999</c:v>
                </c:pt>
                <c:pt idx="102">
                  <c:v>9.6999999999999993</c:v>
                </c:pt>
                <c:pt idx="103">
                  <c:v>10.9</c:v>
                </c:pt>
                <c:pt idx="104">
                  <c:v>11.8</c:v>
                </c:pt>
                <c:pt idx="105">
                  <c:v>9.1999999999999993</c:v>
                </c:pt>
                <c:pt idx="106">
                  <c:v>11.1</c:v>
                </c:pt>
                <c:pt idx="107">
                  <c:v>13.2</c:v>
                </c:pt>
                <c:pt idx="108">
                  <c:v>17.8</c:v>
                </c:pt>
                <c:pt idx="109">
                  <c:v>13.9</c:v>
                </c:pt>
                <c:pt idx="110">
                  <c:v>13.2</c:v>
                </c:pt>
                <c:pt idx="111">
                  <c:v>13.1</c:v>
                </c:pt>
                <c:pt idx="112">
                  <c:v>14</c:v>
                </c:pt>
                <c:pt idx="113">
                  <c:v>14.2</c:v>
                </c:pt>
                <c:pt idx="114">
                  <c:v>13.9</c:v>
                </c:pt>
                <c:pt idx="115">
                  <c:v>14.5</c:v>
                </c:pt>
                <c:pt idx="116">
                  <c:v>11.5</c:v>
                </c:pt>
                <c:pt idx="117">
                  <c:v>15.8</c:v>
                </c:pt>
                <c:pt idx="118">
                  <c:v>13.9</c:v>
                </c:pt>
                <c:pt idx="119">
                  <c:v>12.2</c:v>
                </c:pt>
                <c:pt idx="120">
                  <c:v>12.8</c:v>
                </c:pt>
                <c:pt idx="121">
                  <c:v>12.9</c:v>
                </c:pt>
                <c:pt idx="122">
                  <c:v>12.7</c:v>
                </c:pt>
                <c:pt idx="123">
                  <c:v>12.5</c:v>
                </c:pt>
                <c:pt idx="124">
                  <c:v>12.7</c:v>
                </c:pt>
                <c:pt idx="125">
                  <c:v>12.8</c:v>
                </c:pt>
                <c:pt idx="126">
                  <c:v>12.4</c:v>
                </c:pt>
                <c:pt idx="127">
                  <c:v>12.5</c:v>
                </c:pt>
                <c:pt idx="128">
                  <c:v>15.5</c:v>
                </c:pt>
                <c:pt idx="129">
                  <c:v>9.4</c:v>
                </c:pt>
                <c:pt idx="130">
                  <c:v>13.5</c:v>
                </c:pt>
                <c:pt idx="131">
                  <c:v>13.6</c:v>
                </c:pt>
                <c:pt idx="132">
                  <c:v>14.2</c:v>
                </c:pt>
                <c:pt idx="133">
                  <c:v>13.9</c:v>
                </c:pt>
                <c:pt idx="134">
                  <c:v>13.7</c:v>
                </c:pt>
                <c:pt idx="135">
                  <c:v>13.8</c:v>
                </c:pt>
                <c:pt idx="136">
                  <c:v>13.9</c:v>
                </c:pt>
                <c:pt idx="137">
                  <c:v>14.3</c:v>
                </c:pt>
                <c:pt idx="138">
                  <c:v>14.1</c:v>
                </c:pt>
                <c:pt idx="139">
                  <c:v>14.6</c:v>
                </c:pt>
                <c:pt idx="140">
                  <c:v>12.7</c:v>
                </c:pt>
                <c:pt idx="141">
                  <c:v>16.899999999999999</c:v>
                </c:pt>
                <c:pt idx="142">
                  <c:v>15.3</c:v>
                </c:pt>
                <c:pt idx="143">
                  <c:v>15.5</c:v>
                </c:pt>
                <c:pt idx="144">
                  <c:v>15.9</c:v>
                </c:pt>
                <c:pt idx="145">
                  <c:v>16</c:v>
                </c:pt>
                <c:pt idx="146">
                  <c:v>16.399999999999999</c:v>
                </c:pt>
                <c:pt idx="147">
                  <c:v>17.100000000000001</c:v>
                </c:pt>
                <c:pt idx="148">
                  <c:v>17</c:v>
                </c:pt>
                <c:pt idx="149">
                  <c:v>18.100000000000001</c:v>
                </c:pt>
                <c:pt idx="150">
                  <c:v>18.8</c:v>
                </c:pt>
                <c:pt idx="151">
                  <c:v>20.2</c:v>
                </c:pt>
                <c:pt idx="152">
                  <c:v>21.2</c:v>
                </c:pt>
                <c:pt idx="153">
                  <c:v>19.100000000000001</c:v>
                </c:pt>
                <c:pt idx="154">
                  <c:v>21.5</c:v>
                </c:pt>
                <c:pt idx="155">
                  <c:v>22</c:v>
                </c:pt>
                <c:pt idx="156">
                  <c:v>21.6</c:v>
                </c:pt>
                <c:pt idx="157">
                  <c:v>23</c:v>
                </c:pt>
                <c:pt idx="158">
                  <c:v>23.3</c:v>
                </c:pt>
                <c:pt idx="159">
                  <c:v>23.2</c:v>
                </c:pt>
                <c:pt idx="160">
                  <c:v>23.2</c:v>
                </c:pt>
                <c:pt idx="161">
                  <c:v>22</c:v>
                </c:pt>
                <c:pt idx="162">
                  <c:v>20.8</c:v>
                </c:pt>
                <c:pt idx="163">
                  <c:v>19</c:v>
                </c:pt>
                <c:pt idx="164">
                  <c:v>18.5</c:v>
                </c:pt>
                <c:pt idx="165">
                  <c:v>11.6</c:v>
                </c:pt>
                <c:pt idx="166">
                  <c:v>14.7</c:v>
                </c:pt>
                <c:pt idx="167">
                  <c:v>14.8</c:v>
                </c:pt>
                <c:pt idx="168">
                  <c:v>15.2</c:v>
                </c:pt>
                <c:pt idx="169">
                  <c:v>15</c:v>
                </c:pt>
                <c:pt idx="170">
                  <c:v>15.2</c:v>
                </c:pt>
                <c:pt idx="171">
                  <c:v>15.4</c:v>
                </c:pt>
                <c:pt idx="172">
                  <c:v>15.5</c:v>
                </c:pt>
                <c:pt idx="173">
                  <c:v>16.2</c:v>
                </c:pt>
                <c:pt idx="174">
                  <c:v>15.8</c:v>
                </c:pt>
                <c:pt idx="175">
                  <c:v>17.5</c:v>
                </c:pt>
                <c:pt idx="176">
                  <c:v>14</c:v>
                </c:pt>
                <c:pt idx="177">
                  <c:v>22.1</c:v>
                </c:pt>
                <c:pt idx="178">
                  <c:v>18</c:v>
                </c:pt>
                <c:pt idx="179">
                  <c:v>18.5</c:v>
                </c:pt>
                <c:pt idx="180">
                  <c:v>18.7</c:v>
                </c:pt>
                <c:pt idx="181">
                  <c:v>18.3</c:v>
                </c:pt>
                <c:pt idx="182">
                  <c:v>17.899999999999999</c:v>
                </c:pt>
                <c:pt idx="183">
                  <c:v>18.399999999999999</c:v>
                </c:pt>
                <c:pt idx="184">
                  <c:v>18.8</c:v>
                </c:pt>
                <c:pt idx="185">
                  <c:v>18.600000000000001</c:v>
                </c:pt>
                <c:pt idx="186">
                  <c:v>18.7</c:v>
                </c:pt>
                <c:pt idx="187">
                  <c:v>19.100000000000001</c:v>
                </c:pt>
                <c:pt idx="188">
                  <c:v>19.899999999999999</c:v>
                </c:pt>
                <c:pt idx="189">
                  <c:v>11.6</c:v>
                </c:pt>
                <c:pt idx="190">
                  <c:v>17.399999999999999</c:v>
                </c:pt>
                <c:pt idx="191">
                  <c:v>17.100000000000001</c:v>
                </c:pt>
                <c:pt idx="192">
                  <c:v>16.899999999999999</c:v>
                </c:pt>
                <c:pt idx="193">
                  <c:v>17.7</c:v>
                </c:pt>
                <c:pt idx="194">
                  <c:v>17.2</c:v>
                </c:pt>
                <c:pt idx="195">
                  <c:v>17</c:v>
                </c:pt>
                <c:pt idx="196">
                  <c:v>17.7</c:v>
                </c:pt>
                <c:pt idx="197">
                  <c:v>17.2</c:v>
                </c:pt>
                <c:pt idx="198">
                  <c:v>17.3</c:v>
                </c:pt>
                <c:pt idx="199">
                  <c:v>18.100000000000001</c:v>
                </c:pt>
                <c:pt idx="200">
                  <c:v>15.2</c:v>
                </c:pt>
                <c:pt idx="201">
                  <c:v>14.1</c:v>
                </c:pt>
                <c:pt idx="202">
                  <c:v>13.8</c:v>
                </c:pt>
                <c:pt idx="203">
                  <c:v>13.7</c:v>
                </c:pt>
                <c:pt idx="204">
                  <c:v>13.1</c:v>
                </c:pt>
                <c:pt idx="205">
                  <c:v>13.2</c:v>
                </c:pt>
                <c:pt idx="206">
                  <c:v>14.2</c:v>
                </c:pt>
                <c:pt idx="207">
                  <c:v>14.5</c:v>
                </c:pt>
                <c:pt idx="208">
                  <c:v>14.9</c:v>
                </c:pt>
                <c:pt idx="209">
                  <c:v>15.2</c:v>
                </c:pt>
                <c:pt idx="210">
                  <c:v>12.6</c:v>
                </c:pt>
                <c:pt idx="211">
                  <c:v>12.8</c:v>
                </c:pt>
                <c:pt idx="212">
                  <c:v>12.9</c:v>
                </c:pt>
                <c:pt idx="213">
                  <c:v>13.3</c:v>
                </c:pt>
                <c:pt idx="214">
                  <c:v>13.2</c:v>
                </c:pt>
                <c:pt idx="215">
                  <c:v>13.4</c:v>
                </c:pt>
                <c:pt idx="216">
                  <c:v>13.3</c:v>
                </c:pt>
                <c:pt idx="217">
                  <c:v>13.3</c:v>
                </c:pt>
                <c:pt idx="218">
                  <c:v>13.7</c:v>
                </c:pt>
                <c:pt idx="219">
                  <c:v>13.6</c:v>
                </c:pt>
                <c:pt idx="220">
                  <c:v>12.2</c:v>
                </c:pt>
                <c:pt idx="221">
                  <c:v>11.9</c:v>
                </c:pt>
                <c:pt idx="222">
                  <c:v>12.5</c:v>
                </c:pt>
                <c:pt idx="223">
                  <c:v>12.4</c:v>
                </c:pt>
                <c:pt idx="224">
                  <c:v>12.2</c:v>
                </c:pt>
                <c:pt idx="225">
                  <c:v>11.9</c:v>
                </c:pt>
                <c:pt idx="226">
                  <c:v>11.6</c:v>
                </c:pt>
                <c:pt idx="227">
                  <c:v>11.5</c:v>
                </c:pt>
                <c:pt idx="228">
                  <c:v>11.7</c:v>
                </c:pt>
                <c:pt idx="229">
                  <c:v>11.9</c:v>
                </c:pt>
                <c:pt idx="230">
                  <c:v>10.199999999999999</c:v>
                </c:pt>
                <c:pt idx="231">
                  <c:v>10</c:v>
                </c:pt>
                <c:pt idx="232">
                  <c:v>10.1</c:v>
                </c:pt>
                <c:pt idx="233">
                  <c:v>10.6</c:v>
                </c:pt>
                <c:pt idx="234">
                  <c:v>10.5</c:v>
                </c:pt>
                <c:pt idx="235">
                  <c:v>10.8</c:v>
                </c:pt>
                <c:pt idx="236">
                  <c:v>10.9</c:v>
                </c:pt>
                <c:pt idx="237">
                  <c:v>11</c:v>
                </c:pt>
                <c:pt idx="238">
                  <c:v>11.2</c:v>
                </c:pt>
                <c:pt idx="239">
                  <c:v>11.1</c:v>
                </c:pt>
                <c:pt idx="240">
                  <c:v>10.5</c:v>
                </c:pt>
                <c:pt idx="241">
                  <c:v>10.1</c:v>
                </c:pt>
                <c:pt idx="242">
                  <c:v>10</c:v>
                </c:pt>
                <c:pt idx="243">
                  <c:v>10.6</c:v>
                </c:pt>
                <c:pt idx="244">
                  <c:v>10.199999999999999</c:v>
                </c:pt>
                <c:pt idx="245">
                  <c:v>10.6</c:v>
                </c:pt>
                <c:pt idx="246">
                  <c:v>10.7</c:v>
                </c:pt>
                <c:pt idx="247">
                  <c:v>10</c:v>
                </c:pt>
                <c:pt idx="248">
                  <c:v>10.8</c:v>
                </c:pt>
                <c:pt idx="249">
                  <c:v>10.9</c:v>
                </c:pt>
                <c:pt idx="250">
                  <c:v>10.9</c:v>
                </c:pt>
                <c:pt idx="251">
                  <c:v>10.7</c:v>
                </c:pt>
                <c:pt idx="252">
                  <c:v>10.7</c:v>
                </c:pt>
                <c:pt idx="253">
                  <c:v>11</c:v>
                </c:pt>
                <c:pt idx="254">
                  <c:v>10.4</c:v>
                </c:pt>
                <c:pt idx="255">
                  <c:v>10.1</c:v>
                </c:pt>
                <c:pt idx="256">
                  <c:v>10.3</c:v>
                </c:pt>
                <c:pt idx="257">
                  <c:v>10</c:v>
                </c:pt>
                <c:pt idx="258">
                  <c:v>10.199999999999999</c:v>
                </c:pt>
                <c:pt idx="259">
                  <c:v>9.4</c:v>
                </c:pt>
                <c:pt idx="260">
                  <c:v>10.1</c:v>
                </c:pt>
                <c:pt idx="261">
                  <c:v>9.4</c:v>
                </c:pt>
                <c:pt idx="262">
                  <c:v>8.5</c:v>
                </c:pt>
                <c:pt idx="263">
                  <c:v>9</c:v>
                </c:pt>
                <c:pt idx="264">
                  <c:v>8.8000000000000007</c:v>
                </c:pt>
                <c:pt idx="265">
                  <c:v>9</c:v>
                </c:pt>
                <c:pt idx="266">
                  <c:v>9.1999999999999993</c:v>
                </c:pt>
                <c:pt idx="267">
                  <c:v>8.6</c:v>
                </c:pt>
                <c:pt idx="268">
                  <c:v>8.1</c:v>
                </c:pt>
                <c:pt idx="269">
                  <c:v>8.1999999999999993</c:v>
                </c:pt>
                <c:pt idx="270">
                  <c:v>8.6999999999999993</c:v>
                </c:pt>
                <c:pt idx="271">
                  <c:v>7.2</c:v>
                </c:pt>
                <c:pt idx="272">
                  <c:v>8.6</c:v>
                </c:pt>
                <c:pt idx="273">
                  <c:v>9.8000000000000007</c:v>
                </c:pt>
                <c:pt idx="274">
                  <c:v>7.6</c:v>
                </c:pt>
                <c:pt idx="275">
                  <c:v>7.5</c:v>
                </c:pt>
                <c:pt idx="276">
                  <c:v>7.8</c:v>
                </c:pt>
                <c:pt idx="277">
                  <c:v>7.2</c:v>
                </c:pt>
                <c:pt idx="278">
                  <c:v>8</c:v>
                </c:pt>
                <c:pt idx="279">
                  <c:v>8</c:v>
                </c:pt>
                <c:pt idx="280">
                  <c:v>-15.8</c:v>
                </c:pt>
                <c:pt idx="281">
                  <c:v>-7.5</c:v>
                </c:pt>
                <c:pt idx="282">
                  <c:v>-2.8</c:v>
                </c:pt>
                <c:pt idx="283">
                  <c:v>-1.8</c:v>
                </c:pt>
                <c:pt idx="284">
                  <c:v>-1.1000000000000001</c:v>
                </c:pt>
                <c:pt idx="285">
                  <c:v>0.5</c:v>
                </c:pt>
                <c:pt idx="286">
                  <c:v>3.3</c:v>
                </c:pt>
                <c:pt idx="287">
                  <c:v>4.3</c:v>
                </c:pt>
                <c:pt idx="288">
                  <c:v>5</c:v>
                </c:pt>
                <c:pt idx="289">
                  <c:v>4.5999999999999996</c:v>
                </c:pt>
                <c:pt idx="290">
                  <c:v>34.200000000000003</c:v>
                </c:pt>
                <c:pt idx="291">
                  <c:v>17.7</c:v>
                </c:pt>
                <c:pt idx="292">
                  <c:v>12.4</c:v>
                </c:pt>
                <c:pt idx="293">
                  <c:v>12.1</c:v>
                </c:pt>
                <c:pt idx="294">
                  <c:v>8.5</c:v>
                </c:pt>
                <c:pt idx="295">
                  <c:v>2.5</c:v>
                </c:pt>
                <c:pt idx="296">
                  <c:v>4.4000000000000004</c:v>
                </c:pt>
                <c:pt idx="297">
                  <c:v>4.9000000000000004</c:v>
                </c:pt>
                <c:pt idx="298">
                  <c:v>3.9</c:v>
                </c:pt>
                <c:pt idx="299">
                  <c:v>1.7</c:v>
                </c:pt>
                <c:pt idx="300">
                  <c:v>-3.5</c:v>
                </c:pt>
                <c:pt idx="301">
                  <c:v>-11.1</c:v>
                </c:pt>
                <c:pt idx="302">
                  <c:v>-6.7</c:v>
                </c:pt>
                <c:pt idx="303">
                  <c:v>3.1</c:v>
                </c:pt>
                <c:pt idx="304">
                  <c:v>2.7</c:v>
                </c:pt>
                <c:pt idx="305">
                  <c:v>5.4</c:v>
                </c:pt>
                <c:pt idx="306">
                  <c:v>2.5</c:v>
                </c:pt>
                <c:pt idx="307">
                  <c:v>-0.5</c:v>
                </c:pt>
                <c:pt idx="308">
                  <c:v>-5.9</c:v>
                </c:pt>
                <c:pt idx="309">
                  <c:v>-1.8</c:v>
                </c:pt>
                <c:pt idx="310">
                  <c:v>10.6</c:v>
                </c:pt>
                <c:pt idx="311">
                  <c:v>18.399999999999999</c:v>
                </c:pt>
                <c:pt idx="312">
                  <c:v>12.7</c:v>
                </c:pt>
                <c:pt idx="313">
                  <c:v>3.1</c:v>
                </c:pt>
                <c:pt idx="314">
                  <c:v>2.5</c:v>
                </c:pt>
                <c:pt idx="315">
                  <c:v>4.5999999999999996</c:v>
                </c:pt>
                <c:pt idx="316">
                  <c:v>5.5</c:v>
                </c:pt>
                <c:pt idx="317">
                  <c:v>7.6</c:v>
                </c:pt>
                <c:pt idx="318">
                  <c:v>10.1</c:v>
                </c:pt>
                <c:pt idx="319">
                  <c:v>7.4</c:v>
                </c:pt>
                <c:pt idx="320">
                  <c:v>3.1</c:v>
                </c:pt>
                <c:pt idx="321">
                  <c:v>2.2999999999999998</c:v>
                </c:pt>
                <c:pt idx="322">
                  <c:v>3.7</c:v>
                </c:pt>
                <c:pt idx="323">
                  <c:v>2</c:v>
                </c:pt>
                <c:pt idx="324">
                  <c:v>2.7</c:v>
                </c:pt>
                <c:pt idx="325">
                  <c:v>2.1</c:v>
                </c:pt>
              </c:numCache>
            </c:numRef>
          </c:val>
          <c:smooth val="0"/>
          <c:extLst>
            <c:ext xmlns:c16="http://schemas.microsoft.com/office/drawing/2014/chart" uri="{C3380CC4-5D6E-409C-BE32-E72D297353CC}">
              <c16:uniqueId val="{00000000-5F35-4020-BBA0-F0B8439F8906}"/>
            </c:ext>
          </c:extLst>
        </c:ser>
        <c:dLbls>
          <c:showLegendKey val="0"/>
          <c:showVal val="0"/>
          <c:showCatName val="0"/>
          <c:showSerName val="0"/>
          <c:showPercent val="0"/>
          <c:showBubbleSize val="0"/>
        </c:dLbls>
        <c:smooth val="0"/>
        <c:axId val="1240820031"/>
        <c:axId val="1240820991"/>
      </c:lineChart>
      <c:dateAx>
        <c:axId val="1240820031"/>
        <c:scaling>
          <c:orientation val="minMax"/>
        </c:scaling>
        <c:delete val="0"/>
        <c:axPos val="b"/>
        <c:numFmt formatCode="yyyy" sourceLinked="0"/>
        <c:majorTickMark val="none"/>
        <c:minorTickMark val="none"/>
        <c:tickLblPos val="low"/>
        <c:spPr>
          <a:noFill/>
          <a:ln w="12700" cap="flat" cmpd="sng" algn="ctr">
            <a:solidFill>
              <a:schemeClr val="accent1"/>
            </a:solidFill>
            <a:round/>
          </a:ln>
          <a:effectLst/>
        </c:spPr>
        <c:txPr>
          <a:bodyPr rot="-60000000" spcFirstLastPara="1" vertOverflow="ellipsis" vert="horz" wrap="square" anchor="ctr" anchorCtr="1"/>
          <a:lstStyle/>
          <a:p>
            <a:pPr>
              <a:defRPr sz="18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240820991"/>
        <c:crosses val="autoZero"/>
        <c:auto val="1"/>
        <c:lblOffset val="100"/>
        <c:baseTimeUnit val="months"/>
        <c:majorUnit val="2"/>
        <c:majorTimeUnit val="years"/>
      </c:dateAx>
      <c:valAx>
        <c:axId val="1240820991"/>
        <c:scaling>
          <c:orientation val="minMax"/>
        </c:scaling>
        <c:delete val="0"/>
        <c:axPos val="l"/>
        <c:majorGridlines>
          <c:spPr>
            <a:ln w="9525" cap="flat" cmpd="sng" algn="ctr">
              <a:solidFill>
                <a:schemeClr val="accent3"/>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2408200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800">
          <a:solidFill>
            <a:sysClr val="windowText" lastClr="000000"/>
          </a:solidFill>
          <a:latin typeface="Roboto Condensed" panose="02000000000000000000" pitchFamily="2" charset="0"/>
          <a:ea typeface="Roboto Condensed" panose="02000000000000000000" pitchFamily="2"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3206465132961296E-2"/>
          <c:y val="4.4800361453098604E-2"/>
          <c:w val="0.93385630488078064"/>
          <c:h val="0.85169797236241029"/>
        </c:manualLayout>
      </c:layout>
      <c:lineChart>
        <c:grouping val="standard"/>
        <c:varyColors val="0"/>
        <c:ser>
          <c:idx val="0"/>
          <c:order val="0"/>
          <c:spPr>
            <a:ln w="38100" cap="rnd">
              <a:solidFill>
                <a:schemeClr val="tx2"/>
              </a:solidFill>
              <a:round/>
            </a:ln>
            <a:effectLst/>
          </c:spPr>
          <c:marker>
            <c:symbol val="none"/>
          </c:marker>
          <c:cat>
            <c:numRef>
              <c:f>'It''s Not Just Cyclical Housing '!$A$6:$A$169</c:f>
              <c:numCache>
                <c:formatCode>m/d/yyyy</c:formatCode>
                <c:ptCount val="164"/>
                <c:pt idx="0">
                  <c:v>40574</c:v>
                </c:pt>
                <c:pt idx="1">
                  <c:v>40602</c:v>
                </c:pt>
                <c:pt idx="2">
                  <c:v>40633</c:v>
                </c:pt>
                <c:pt idx="3">
                  <c:v>40663</c:v>
                </c:pt>
                <c:pt idx="4">
                  <c:v>40694</c:v>
                </c:pt>
                <c:pt idx="5">
                  <c:v>40724</c:v>
                </c:pt>
                <c:pt idx="6">
                  <c:v>40755</c:v>
                </c:pt>
                <c:pt idx="7">
                  <c:v>40786</c:v>
                </c:pt>
                <c:pt idx="8">
                  <c:v>40816</c:v>
                </c:pt>
                <c:pt idx="9">
                  <c:v>40847</c:v>
                </c:pt>
                <c:pt idx="10">
                  <c:v>40877</c:v>
                </c:pt>
                <c:pt idx="11">
                  <c:v>40908</c:v>
                </c:pt>
                <c:pt idx="12">
                  <c:v>40939</c:v>
                </c:pt>
                <c:pt idx="13">
                  <c:v>40968</c:v>
                </c:pt>
                <c:pt idx="14">
                  <c:v>40999</c:v>
                </c:pt>
                <c:pt idx="15">
                  <c:v>41029</c:v>
                </c:pt>
                <c:pt idx="16">
                  <c:v>41060</c:v>
                </c:pt>
                <c:pt idx="17">
                  <c:v>41090</c:v>
                </c:pt>
                <c:pt idx="18">
                  <c:v>41121</c:v>
                </c:pt>
                <c:pt idx="19">
                  <c:v>41152</c:v>
                </c:pt>
                <c:pt idx="20">
                  <c:v>41182</c:v>
                </c:pt>
                <c:pt idx="21">
                  <c:v>41213</c:v>
                </c:pt>
                <c:pt idx="22">
                  <c:v>41243</c:v>
                </c:pt>
                <c:pt idx="23">
                  <c:v>41274</c:v>
                </c:pt>
                <c:pt idx="24">
                  <c:v>41305</c:v>
                </c:pt>
                <c:pt idx="25">
                  <c:v>41333</c:v>
                </c:pt>
                <c:pt idx="26">
                  <c:v>41364</c:v>
                </c:pt>
                <c:pt idx="27">
                  <c:v>41394</c:v>
                </c:pt>
                <c:pt idx="28">
                  <c:v>41425</c:v>
                </c:pt>
                <c:pt idx="29">
                  <c:v>41455</c:v>
                </c:pt>
                <c:pt idx="30">
                  <c:v>41486</c:v>
                </c:pt>
                <c:pt idx="31">
                  <c:v>41517</c:v>
                </c:pt>
                <c:pt idx="32">
                  <c:v>41547</c:v>
                </c:pt>
                <c:pt idx="33">
                  <c:v>41578</c:v>
                </c:pt>
                <c:pt idx="34">
                  <c:v>41608</c:v>
                </c:pt>
                <c:pt idx="35">
                  <c:v>41639</c:v>
                </c:pt>
                <c:pt idx="36">
                  <c:v>41670</c:v>
                </c:pt>
                <c:pt idx="37">
                  <c:v>41698</c:v>
                </c:pt>
                <c:pt idx="38">
                  <c:v>41729</c:v>
                </c:pt>
                <c:pt idx="39">
                  <c:v>41759</c:v>
                </c:pt>
                <c:pt idx="40">
                  <c:v>41790</c:v>
                </c:pt>
                <c:pt idx="41">
                  <c:v>41820</c:v>
                </c:pt>
                <c:pt idx="42">
                  <c:v>41851</c:v>
                </c:pt>
                <c:pt idx="43">
                  <c:v>41882</c:v>
                </c:pt>
                <c:pt idx="44">
                  <c:v>41912</c:v>
                </c:pt>
                <c:pt idx="45">
                  <c:v>41943</c:v>
                </c:pt>
                <c:pt idx="46">
                  <c:v>41973</c:v>
                </c:pt>
                <c:pt idx="47">
                  <c:v>42004</c:v>
                </c:pt>
                <c:pt idx="48">
                  <c:v>42035</c:v>
                </c:pt>
                <c:pt idx="49">
                  <c:v>42063</c:v>
                </c:pt>
                <c:pt idx="50">
                  <c:v>42094</c:v>
                </c:pt>
                <c:pt idx="51">
                  <c:v>42124</c:v>
                </c:pt>
                <c:pt idx="52">
                  <c:v>42155</c:v>
                </c:pt>
                <c:pt idx="53">
                  <c:v>42185</c:v>
                </c:pt>
                <c:pt idx="54">
                  <c:v>42216</c:v>
                </c:pt>
                <c:pt idx="55">
                  <c:v>42247</c:v>
                </c:pt>
                <c:pt idx="56">
                  <c:v>42277</c:v>
                </c:pt>
                <c:pt idx="57">
                  <c:v>42308</c:v>
                </c:pt>
                <c:pt idx="58">
                  <c:v>42338</c:v>
                </c:pt>
                <c:pt idx="59">
                  <c:v>42369</c:v>
                </c:pt>
                <c:pt idx="60">
                  <c:v>42400</c:v>
                </c:pt>
                <c:pt idx="61">
                  <c:v>42429</c:v>
                </c:pt>
                <c:pt idx="62">
                  <c:v>42460</c:v>
                </c:pt>
                <c:pt idx="63">
                  <c:v>42490</c:v>
                </c:pt>
                <c:pt idx="64">
                  <c:v>42521</c:v>
                </c:pt>
                <c:pt idx="65">
                  <c:v>42551</c:v>
                </c:pt>
                <c:pt idx="66">
                  <c:v>42582</c:v>
                </c:pt>
                <c:pt idx="67">
                  <c:v>42613</c:v>
                </c:pt>
                <c:pt idx="68">
                  <c:v>42643</c:v>
                </c:pt>
                <c:pt idx="69">
                  <c:v>42674</c:v>
                </c:pt>
                <c:pt idx="70">
                  <c:v>42704</c:v>
                </c:pt>
                <c:pt idx="71">
                  <c:v>42735</c:v>
                </c:pt>
                <c:pt idx="72">
                  <c:v>42766</c:v>
                </c:pt>
                <c:pt idx="73">
                  <c:v>42794</c:v>
                </c:pt>
                <c:pt idx="74">
                  <c:v>42825</c:v>
                </c:pt>
                <c:pt idx="75">
                  <c:v>42855</c:v>
                </c:pt>
                <c:pt idx="76">
                  <c:v>42886</c:v>
                </c:pt>
                <c:pt idx="77">
                  <c:v>42916</c:v>
                </c:pt>
                <c:pt idx="78">
                  <c:v>42947</c:v>
                </c:pt>
                <c:pt idx="79">
                  <c:v>42978</c:v>
                </c:pt>
                <c:pt idx="80">
                  <c:v>43008</c:v>
                </c:pt>
                <c:pt idx="81">
                  <c:v>43039</c:v>
                </c:pt>
                <c:pt idx="82">
                  <c:v>43069</c:v>
                </c:pt>
                <c:pt idx="83">
                  <c:v>43100</c:v>
                </c:pt>
                <c:pt idx="84">
                  <c:v>43131</c:v>
                </c:pt>
                <c:pt idx="85">
                  <c:v>43159</c:v>
                </c:pt>
                <c:pt idx="86">
                  <c:v>43190</c:v>
                </c:pt>
                <c:pt idx="87">
                  <c:v>43220</c:v>
                </c:pt>
                <c:pt idx="88">
                  <c:v>43251</c:v>
                </c:pt>
                <c:pt idx="89">
                  <c:v>43281</c:v>
                </c:pt>
                <c:pt idx="90">
                  <c:v>43312</c:v>
                </c:pt>
                <c:pt idx="91">
                  <c:v>43343</c:v>
                </c:pt>
                <c:pt idx="92">
                  <c:v>43373</c:v>
                </c:pt>
                <c:pt idx="93">
                  <c:v>43404</c:v>
                </c:pt>
                <c:pt idx="94">
                  <c:v>43434</c:v>
                </c:pt>
                <c:pt idx="95">
                  <c:v>43465</c:v>
                </c:pt>
                <c:pt idx="96">
                  <c:v>43496</c:v>
                </c:pt>
                <c:pt idx="97">
                  <c:v>43524</c:v>
                </c:pt>
                <c:pt idx="98">
                  <c:v>43555</c:v>
                </c:pt>
                <c:pt idx="99">
                  <c:v>43585</c:v>
                </c:pt>
                <c:pt idx="100">
                  <c:v>43616</c:v>
                </c:pt>
                <c:pt idx="101">
                  <c:v>43646</c:v>
                </c:pt>
                <c:pt idx="102">
                  <c:v>43677</c:v>
                </c:pt>
                <c:pt idx="103">
                  <c:v>43708</c:v>
                </c:pt>
                <c:pt idx="104">
                  <c:v>43738</c:v>
                </c:pt>
                <c:pt idx="105">
                  <c:v>43769</c:v>
                </c:pt>
                <c:pt idx="106">
                  <c:v>43799</c:v>
                </c:pt>
                <c:pt idx="107">
                  <c:v>43830</c:v>
                </c:pt>
                <c:pt idx="108">
                  <c:v>43861</c:v>
                </c:pt>
                <c:pt idx="109">
                  <c:v>43890</c:v>
                </c:pt>
                <c:pt idx="110">
                  <c:v>43921</c:v>
                </c:pt>
                <c:pt idx="111">
                  <c:v>43951</c:v>
                </c:pt>
                <c:pt idx="112">
                  <c:v>43982</c:v>
                </c:pt>
                <c:pt idx="113">
                  <c:v>44012</c:v>
                </c:pt>
                <c:pt idx="114">
                  <c:v>44043</c:v>
                </c:pt>
                <c:pt idx="115">
                  <c:v>44074</c:v>
                </c:pt>
                <c:pt idx="116">
                  <c:v>44104</c:v>
                </c:pt>
                <c:pt idx="117">
                  <c:v>44135</c:v>
                </c:pt>
                <c:pt idx="118">
                  <c:v>44165</c:v>
                </c:pt>
                <c:pt idx="119">
                  <c:v>44196</c:v>
                </c:pt>
                <c:pt idx="120">
                  <c:v>44227</c:v>
                </c:pt>
                <c:pt idx="121">
                  <c:v>44255</c:v>
                </c:pt>
                <c:pt idx="122">
                  <c:v>44286</c:v>
                </c:pt>
                <c:pt idx="123">
                  <c:v>44316</c:v>
                </c:pt>
                <c:pt idx="124">
                  <c:v>44347</c:v>
                </c:pt>
                <c:pt idx="125">
                  <c:v>44377</c:v>
                </c:pt>
                <c:pt idx="126">
                  <c:v>44408</c:v>
                </c:pt>
                <c:pt idx="127">
                  <c:v>44439</c:v>
                </c:pt>
                <c:pt idx="128">
                  <c:v>44469</c:v>
                </c:pt>
                <c:pt idx="129">
                  <c:v>44500</c:v>
                </c:pt>
                <c:pt idx="130">
                  <c:v>44530</c:v>
                </c:pt>
                <c:pt idx="131">
                  <c:v>44561</c:v>
                </c:pt>
                <c:pt idx="132">
                  <c:v>44592</c:v>
                </c:pt>
                <c:pt idx="133">
                  <c:v>44620</c:v>
                </c:pt>
                <c:pt idx="134">
                  <c:v>44651</c:v>
                </c:pt>
                <c:pt idx="135">
                  <c:v>44681</c:v>
                </c:pt>
                <c:pt idx="136">
                  <c:v>44712</c:v>
                </c:pt>
                <c:pt idx="137">
                  <c:v>44742</c:v>
                </c:pt>
                <c:pt idx="138">
                  <c:v>44773</c:v>
                </c:pt>
                <c:pt idx="139">
                  <c:v>44804</c:v>
                </c:pt>
                <c:pt idx="140">
                  <c:v>44834</c:v>
                </c:pt>
                <c:pt idx="141">
                  <c:v>44865</c:v>
                </c:pt>
                <c:pt idx="142">
                  <c:v>44895</c:v>
                </c:pt>
                <c:pt idx="143">
                  <c:v>44926</c:v>
                </c:pt>
                <c:pt idx="144">
                  <c:v>44957</c:v>
                </c:pt>
                <c:pt idx="145">
                  <c:v>44985</c:v>
                </c:pt>
                <c:pt idx="146">
                  <c:v>45016</c:v>
                </c:pt>
                <c:pt idx="147">
                  <c:v>45046</c:v>
                </c:pt>
                <c:pt idx="148">
                  <c:v>45077</c:v>
                </c:pt>
                <c:pt idx="149">
                  <c:v>45107</c:v>
                </c:pt>
                <c:pt idx="150">
                  <c:v>45138</c:v>
                </c:pt>
                <c:pt idx="151">
                  <c:v>45169</c:v>
                </c:pt>
                <c:pt idx="152">
                  <c:v>45199</c:v>
                </c:pt>
                <c:pt idx="153">
                  <c:v>45230</c:v>
                </c:pt>
                <c:pt idx="154">
                  <c:v>45260</c:v>
                </c:pt>
                <c:pt idx="155">
                  <c:v>45291</c:v>
                </c:pt>
                <c:pt idx="156">
                  <c:v>45322</c:v>
                </c:pt>
                <c:pt idx="157">
                  <c:v>45351</c:v>
                </c:pt>
                <c:pt idx="158">
                  <c:v>45382</c:v>
                </c:pt>
                <c:pt idx="159">
                  <c:v>45412</c:v>
                </c:pt>
                <c:pt idx="160">
                  <c:v>45443</c:v>
                </c:pt>
                <c:pt idx="161">
                  <c:v>45473</c:v>
                </c:pt>
                <c:pt idx="162">
                  <c:v>45504</c:v>
                </c:pt>
                <c:pt idx="163">
                  <c:v>45535</c:v>
                </c:pt>
              </c:numCache>
            </c:numRef>
          </c:cat>
          <c:val>
            <c:numRef>
              <c:f>'It''s Not Just Cyclical Housing '!$B$6:$B$169</c:f>
              <c:numCache>
                <c:formatCode>General</c:formatCode>
                <c:ptCount val="164"/>
                <c:pt idx="0">
                  <c:v>9.6000000000000014</c:v>
                </c:pt>
                <c:pt idx="1">
                  <c:v>5.5200000000000005</c:v>
                </c:pt>
                <c:pt idx="2">
                  <c:v>3.4799999999999995</c:v>
                </c:pt>
                <c:pt idx="3">
                  <c:v>3.7199999999999998</c:v>
                </c:pt>
                <c:pt idx="4">
                  <c:v>1.92</c:v>
                </c:pt>
                <c:pt idx="5">
                  <c:v>1.2000000000000002</c:v>
                </c:pt>
                <c:pt idx="6">
                  <c:v>1.08</c:v>
                </c:pt>
                <c:pt idx="7">
                  <c:v>0.24</c:v>
                </c:pt>
                <c:pt idx="8">
                  <c:v>0</c:v>
                </c:pt>
                <c:pt idx="9">
                  <c:v>-1.6800000000000002</c:v>
                </c:pt>
                <c:pt idx="10">
                  <c:v>-2.2800000000000002</c:v>
                </c:pt>
                <c:pt idx="11">
                  <c:v>-2.88</c:v>
                </c:pt>
                <c:pt idx="12">
                  <c:v>-1.7999999999999998</c:v>
                </c:pt>
                <c:pt idx="13">
                  <c:v>-1.2000000000000002</c:v>
                </c:pt>
                <c:pt idx="14">
                  <c:v>-3.5999999999999996</c:v>
                </c:pt>
                <c:pt idx="15">
                  <c:v>-3.12</c:v>
                </c:pt>
                <c:pt idx="16">
                  <c:v>-1.56</c:v>
                </c:pt>
                <c:pt idx="17">
                  <c:v>0.24</c:v>
                </c:pt>
                <c:pt idx="18">
                  <c:v>1.6800000000000002</c:v>
                </c:pt>
                <c:pt idx="19">
                  <c:v>0.72</c:v>
                </c:pt>
                <c:pt idx="20">
                  <c:v>0.24</c:v>
                </c:pt>
                <c:pt idx="21">
                  <c:v>0.72</c:v>
                </c:pt>
                <c:pt idx="22">
                  <c:v>3.12</c:v>
                </c:pt>
                <c:pt idx="23">
                  <c:v>4.08</c:v>
                </c:pt>
                <c:pt idx="24">
                  <c:v>6.84</c:v>
                </c:pt>
                <c:pt idx="25">
                  <c:v>12.96</c:v>
                </c:pt>
                <c:pt idx="26">
                  <c:v>13.080000000000002</c:v>
                </c:pt>
                <c:pt idx="27">
                  <c:v>11.399999999999999</c:v>
                </c:pt>
                <c:pt idx="28">
                  <c:v>10.92</c:v>
                </c:pt>
                <c:pt idx="29">
                  <c:v>9.9599999999999991</c:v>
                </c:pt>
                <c:pt idx="30">
                  <c:v>8.64</c:v>
                </c:pt>
                <c:pt idx="31">
                  <c:v>9.9599999999999991</c:v>
                </c:pt>
                <c:pt idx="32">
                  <c:v>8.64</c:v>
                </c:pt>
                <c:pt idx="33">
                  <c:v>7.4399999999999995</c:v>
                </c:pt>
                <c:pt idx="34">
                  <c:v>6.6000000000000005</c:v>
                </c:pt>
                <c:pt idx="35">
                  <c:v>4.8000000000000007</c:v>
                </c:pt>
                <c:pt idx="36">
                  <c:v>4.8000000000000007</c:v>
                </c:pt>
                <c:pt idx="37">
                  <c:v>3.3600000000000003</c:v>
                </c:pt>
                <c:pt idx="38">
                  <c:v>2.7600000000000002</c:v>
                </c:pt>
                <c:pt idx="39">
                  <c:v>0.72</c:v>
                </c:pt>
                <c:pt idx="40">
                  <c:v>-1.92</c:v>
                </c:pt>
                <c:pt idx="41">
                  <c:v>-5.76</c:v>
                </c:pt>
                <c:pt idx="42">
                  <c:v>-11.16</c:v>
                </c:pt>
                <c:pt idx="43">
                  <c:v>-13.799999999999999</c:v>
                </c:pt>
                <c:pt idx="44">
                  <c:v>-12.36</c:v>
                </c:pt>
                <c:pt idx="45">
                  <c:v>-9.9599999999999991</c:v>
                </c:pt>
                <c:pt idx="46">
                  <c:v>-7.08</c:v>
                </c:pt>
                <c:pt idx="47">
                  <c:v>-5.04</c:v>
                </c:pt>
                <c:pt idx="48">
                  <c:v>-5.5200000000000005</c:v>
                </c:pt>
                <c:pt idx="49">
                  <c:v>-5.5200000000000005</c:v>
                </c:pt>
                <c:pt idx="50">
                  <c:v>-2.04</c:v>
                </c:pt>
                <c:pt idx="51">
                  <c:v>-1.44</c:v>
                </c:pt>
                <c:pt idx="52">
                  <c:v>0.84000000000000008</c:v>
                </c:pt>
                <c:pt idx="53">
                  <c:v>2.04</c:v>
                </c:pt>
                <c:pt idx="54">
                  <c:v>1.92</c:v>
                </c:pt>
                <c:pt idx="55">
                  <c:v>2.2800000000000002</c:v>
                </c:pt>
                <c:pt idx="56">
                  <c:v>2.52</c:v>
                </c:pt>
                <c:pt idx="57">
                  <c:v>0.84000000000000008</c:v>
                </c:pt>
                <c:pt idx="58">
                  <c:v>2.4000000000000004</c:v>
                </c:pt>
                <c:pt idx="59">
                  <c:v>2.52</c:v>
                </c:pt>
                <c:pt idx="60">
                  <c:v>3.3600000000000003</c:v>
                </c:pt>
                <c:pt idx="61">
                  <c:v>4.68</c:v>
                </c:pt>
                <c:pt idx="62">
                  <c:v>10.44</c:v>
                </c:pt>
                <c:pt idx="63">
                  <c:v>12.72</c:v>
                </c:pt>
                <c:pt idx="64">
                  <c:v>10.32</c:v>
                </c:pt>
                <c:pt idx="65">
                  <c:v>8.76</c:v>
                </c:pt>
                <c:pt idx="66">
                  <c:v>8.64</c:v>
                </c:pt>
                <c:pt idx="67">
                  <c:v>15.120000000000001</c:v>
                </c:pt>
                <c:pt idx="68">
                  <c:v>21.6</c:v>
                </c:pt>
                <c:pt idx="69">
                  <c:v>12.84</c:v>
                </c:pt>
                <c:pt idx="70">
                  <c:v>7.08</c:v>
                </c:pt>
                <c:pt idx="71">
                  <c:v>3.12</c:v>
                </c:pt>
                <c:pt idx="72">
                  <c:v>2.88</c:v>
                </c:pt>
                <c:pt idx="73">
                  <c:v>3.96</c:v>
                </c:pt>
                <c:pt idx="74">
                  <c:v>8.52</c:v>
                </c:pt>
                <c:pt idx="75">
                  <c:v>8.76</c:v>
                </c:pt>
                <c:pt idx="76">
                  <c:v>9</c:v>
                </c:pt>
                <c:pt idx="77">
                  <c:v>8.3999999999999986</c:v>
                </c:pt>
                <c:pt idx="78">
                  <c:v>5.88</c:v>
                </c:pt>
                <c:pt idx="79">
                  <c:v>2.88</c:v>
                </c:pt>
                <c:pt idx="80">
                  <c:v>2.2800000000000002</c:v>
                </c:pt>
                <c:pt idx="81">
                  <c:v>3.3600000000000003</c:v>
                </c:pt>
                <c:pt idx="82">
                  <c:v>5.04</c:v>
                </c:pt>
                <c:pt idx="83">
                  <c:v>5.76</c:v>
                </c:pt>
                <c:pt idx="84">
                  <c:v>4.08</c:v>
                </c:pt>
                <c:pt idx="85">
                  <c:v>3</c:v>
                </c:pt>
                <c:pt idx="86">
                  <c:v>5.04</c:v>
                </c:pt>
                <c:pt idx="87">
                  <c:v>6.84</c:v>
                </c:pt>
                <c:pt idx="88">
                  <c:v>9.6000000000000014</c:v>
                </c:pt>
                <c:pt idx="89">
                  <c:v>13.32</c:v>
                </c:pt>
                <c:pt idx="90">
                  <c:v>14.52</c:v>
                </c:pt>
                <c:pt idx="91">
                  <c:v>17.88</c:v>
                </c:pt>
                <c:pt idx="92">
                  <c:v>12</c:v>
                </c:pt>
                <c:pt idx="93">
                  <c:v>12.24</c:v>
                </c:pt>
                <c:pt idx="94">
                  <c:v>11.76</c:v>
                </c:pt>
                <c:pt idx="95">
                  <c:v>9.24</c:v>
                </c:pt>
                <c:pt idx="96">
                  <c:v>7.32</c:v>
                </c:pt>
                <c:pt idx="97">
                  <c:v>6.36</c:v>
                </c:pt>
                <c:pt idx="98">
                  <c:v>7.32</c:v>
                </c:pt>
                <c:pt idx="99">
                  <c:v>7.4399999999999995</c:v>
                </c:pt>
                <c:pt idx="100">
                  <c:v>8.52</c:v>
                </c:pt>
                <c:pt idx="101">
                  <c:v>7.92</c:v>
                </c:pt>
                <c:pt idx="102">
                  <c:v>7.08</c:v>
                </c:pt>
                <c:pt idx="103">
                  <c:v>6.9599999999999991</c:v>
                </c:pt>
                <c:pt idx="104">
                  <c:v>6.36</c:v>
                </c:pt>
                <c:pt idx="105">
                  <c:v>6</c:v>
                </c:pt>
                <c:pt idx="106">
                  <c:v>3.5999999999999996</c:v>
                </c:pt>
                <c:pt idx="107">
                  <c:v>4.1999999999999993</c:v>
                </c:pt>
                <c:pt idx="108">
                  <c:v>3.24</c:v>
                </c:pt>
                <c:pt idx="109">
                  <c:v>0.24</c:v>
                </c:pt>
                <c:pt idx="110">
                  <c:v>1.56</c:v>
                </c:pt>
                <c:pt idx="111">
                  <c:v>5.04</c:v>
                </c:pt>
                <c:pt idx="112">
                  <c:v>5.88</c:v>
                </c:pt>
                <c:pt idx="113">
                  <c:v>6.9599999999999991</c:v>
                </c:pt>
                <c:pt idx="114">
                  <c:v>5.64</c:v>
                </c:pt>
                <c:pt idx="115">
                  <c:v>6.7200000000000006</c:v>
                </c:pt>
                <c:pt idx="116">
                  <c:v>4.08</c:v>
                </c:pt>
                <c:pt idx="117">
                  <c:v>1.7999999999999998</c:v>
                </c:pt>
                <c:pt idx="118">
                  <c:v>1.44</c:v>
                </c:pt>
                <c:pt idx="119">
                  <c:v>1.44</c:v>
                </c:pt>
                <c:pt idx="120">
                  <c:v>3.3600000000000003</c:v>
                </c:pt>
                <c:pt idx="121">
                  <c:v>4.32</c:v>
                </c:pt>
                <c:pt idx="122">
                  <c:v>4.92</c:v>
                </c:pt>
                <c:pt idx="123">
                  <c:v>5.76</c:v>
                </c:pt>
                <c:pt idx="124">
                  <c:v>6.24</c:v>
                </c:pt>
                <c:pt idx="125">
                  <c:v>4.92</c:v>
                </c:pt>
                <c:pt idx="126">
                  <c:v>3.5999999999999996</c:v>
                </c:pt>
                <c:pt idx="127">
                  <c:v>1.92</c:v>
                </c:pt>
                <c:pt idx="128">
                  <c:v>-0.96</c:v>
                </c:pt>
                <c:pt idx="129">
                  <c:v>-3</c:v>
                </c:pt>
                <c:pt idx="130">
                  <c:v>-3.96</c:v>
                </c:pt>
                <c:pt idx="131">
                  <c:v>-3.3600000000000003</c:v>
                </c:pt>
                <c:pt idx="132">
                  <c:v>-0.48</c:v>
                </c:pt>
                <c:pt idx="133">
                  <c:v>-1.56</c:v>
                </c:pt>
                <c:pt idx="134">
                  <c:v>-0.84000000000000008</c:v>
                </c:pt>
                <c:pt idx="135">
                  <c:v>-3.5999999999999996</c:v>
                </c:pt>
                <c:pt idx="136">
                  <c:v>-2.04</c:v>
                </c:pt>
                <c:pt idx="137">
                  <c:v>-1.2000000000000002</c:v>
                </c:pt>
                <c:pt idx="138">
                  <c:v>-1.32</c:v>
                </c:pt>
                <c:pt idx="139">
                  <c:v>-3.4799999999999995</c:v>
                </c:pt>
                <c:pt idx="140">
                  <c:v>-3.3600000000000003</c:v>
                </c:pt>
                <c:pt idx="141">
                  <c:v>-4.4399999999999995</c:v>
                </c:pt>
                <c:pt idx="142">
                  <c:v>-3</c:v>
                </c:pt>
                <c:pt idx="143">
                  <c:v>-3</c:v>
                </c:pt>
                <c:pt idx="144">
                  <c:v>0</c:v>
                </c:pt>
                <c:pt idx="145">
                  <c:v>3.5999999999999996</c:v>
                </c:pt>
                <c:pt idx="146">
                  <c:v>5.28</c:v>
                </c:pt>
                <c:pt idx="147">
                  <c:v>3.84</c:v>
                </c:pt>
                <c:pt idx="148">
                  <c:v>1.2000000000000002</c:v>
                </c:pt>
                <c:pt idx="149">
                  <c:v>-0.72</c:v>
                </c:pt>
                <c:pt idx="150">
                  <c:v>-2.7600000000000002</c:v>
                </c:pt>
                <c:pt idx="151">
                  <c:v>-3.4799999999999995</c:v>
                </c:pt>
                <c:pt idx="152">
                  <c:v>-3.5999999999999996</c:v>
                </c:pt>
                <c:pt idx="153">
                  <c:v>-4.5600000000000005</c:v>
                </c:pt>
                <c:pt idx="154">
                  <c:v>-4.4399999999999995</c:v>
                </c:pt>
                <c:pt idx="155">
                  <c:v>-5.4</c:v>
                </c:pt>
                <c:pt idx="156">
                  <c:v>-4.4399999999999995</c:v>
                </c:pt>
                <c:pt idx="157">
                  <c:v>-4.32</c:v>
                </c:pt>
                <c:pt idx="158">
                  <c:v>-4.08</c:v>
                </c:pt>
                <c:pt idx="159">
                  <c:v>-6.9599999999999991</c:v>
                </c:pt>
                <c:pt idx="160">
                  <c:v>-8.52</c:v>
                </c:pt>
                <c:pt idx="161">
                  <c:v>-8.0400000000000009</c:v>
                </c:pt>
                <c:pt idx="162">
                  <c:v>-7.8000000000000007</c:v>
                </c:pt>
                <c:pt idx="163">
                  <c:v>-8.76</c:v>
                </c:pt>
              </c:numCache>
            </c:numRef>
          </c:val>
          <c:smooth val="0"/>
          <c:extLst>
            <c:ext xmlns:c16="http://schemas.microsoft.com/office/drawing/2014/chart" uri="{C3380CC4-5D6E-409C-BE32-E72D297353CC}">
              <c16:uniqueId val="{00000000-E832-40CF-8174-6B87A4163F71}"/>
            </c:ext>
          </c:extLst>
        </c:ser>
        <c:dLbls>
          <c:showLegendKey val="0"/>
          <c:showVal val="0"/>
          <c:showCatName val="0"/>
          <c:showSerName val="0"/>
          <c:showPercent val="0"/>
          <c:showBubbleSize val="0"/>
        </c:dLbls>
        <c:smooth val="0"/>
        <c:axId val="1240820031"/>
        <c:axId val="1240820991"/>
      </c:lineChart>
      <c:dateAx>
        <c:axId val="1240820031"/>
        <c:scaling>
          <c:orientation val="minMax"/>
        </c:scaling>
        <c:delete val="0"/>
        <c:axPos val="b"/>
        <c:numFmt formatCode="yyyy" sourceLinked="0"/>
        <c:majorTickMark val="none"/>
        <c:minorTickMark val="none"/>
        <c:tickLblPos val="low"/>
        <c:spPr>
          <a:noFill/>
          <a:ln w="12700" cap="flat" cmpd="sng" algn="ctr">
            <a:solidFill>
              <a:schemeClr val="accent1"/>
            </a:solidFill>
            <a:round/>
          </a:ln>
          <a:effectLst/>
        </c:spPr>
        <c:txPr>
          <a:bodyPr rot="-60000000" spcFirstLastPara="1" vertOverflow="ellipsis" vert="horz" wrap="square" anchor="ctr" anchorCtr="1"/>
          <a:lstStyle/>
          <a:p>
            <a:pPr>
              <a:defRPr sz="18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240820991"/>
        <c:crosses val="autoZero"/>
        <c:auto val="1"/>
        <c:lblOffset val="100"/>
        <c:baseTimeUnit val="months"/>
        <c:majorUnit val="1"/>
        <c:majorTimeUnit val="years"/>
      </c:dateAx>
      <c:valAx>
        <c:axId val="1240820991"/>
        <c:scaling>
          <c:orientation val="minMax"/>
          <c:min val="-15"/>
        </c:scaling>
        <c:delete val="0"/>
        <c:axPos val="l"/>
        <c:majorGridlines>
          <c:spPr>
            <a:ln w="9525" cap="flat" cmpd="sng" algn="ctr">
              <a:solidFill>
                <a:schemeClr val="accent3"/>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2408200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800">
          <a:solidFill>
            <a:sysClr val="windowText" lastClr="000000"/>
          </a:solidFill>
          <a:latin typeface="Roboto Condensed" panose="02000000000000000000" pitchFamily="2" charset="0"/>
          <a:ea typeface="Roboto Condensed" panose="02000000000000000000" pitchFamily="2" charset="0"/>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spPr>
            <a:ln w="38100" cap="rnd">
              <a:solidFill>
                <a:schemeClr val="bg2"/>
              </a:solidFill>
              <a:round/>
            </a:ln>
            <a:effectLst/>
          </c:spPr>
          <c:marker>
            <c:symbol val="none"/>
          </c:marker>
          <c:cat>
            <c:numRef>
              <c:f>'Reflected in Stock Mkt'!$A$6:$A$228</c:f>
              <c:numCache>
                <c:formatCode>m/d/yyyy</c:formatCode>
                <c:ptCount val="223"/>
                <c:pt idx="0">
                  <c:v>38807</c:v>
                </c:pt>
                <c:pt idx="1">
                  <c:v>38835</c:v>
                </c:pt>
                <c:pt idx="2">
                  <c:v>38868</c:v>
                </c:pt>
                <c:pt idx="3">
                  <c:v>38898</c:v>
                </c:pt>
                <c:pt idx="4">
                  <c:v>38929</c:v>
                </c:pt>
                <c:pt idx="5">
                  <c:v>38960</c:v>
                </c:pt>
                <c:pt idx="6">
                  <c:v>38989</c:v>
                </c:pt>
                <c:pt idx="7">
                  <c:v>39021</c:v>
                </c:pt>
                <c:pt idx="8">
                  <c:v>39051</c:v>
                </c:pt>
                <c:pt idx="9">
                  <c:v>39080</c:v>
                </c:pt>
                <c:pt idx="10">
                  <c:v>39113</c:v>
                </c:pt>
                <c:pt idx="11">
                  <c:v>39141</c:v>
                </c:pt>
                <c:pt idx="12">
                  <c:v>39171</c:v>
                </c:pt>
                <c:pt idx="13">
                  <c:v>39202</c:v>
                </c:pt>
                <c:pt idx="14">
                  <c:v>39233</c:v>
                </c:pt>
                <c:pt idx="15">
                  <c:v>39262</c:v>
                </c:pt>
                <c:pt idx="16">
                  <c:v>39294</c:v>
                </c:pt>
                <c:pt idx="17">
                  <c:v>39325</c:v>
                </c:pt>
                <c:pt idx="18">
                  <c:v>39353</c:v>
                </c:pt>
                <c:pt idx="19">
                  <c:v>39386</c:v>
                </c:pt>
                <c:pt idx="20">
                  <c:v>39416</c:v>
                </c:pt>
                <c:pt idx="21">
                  <c:v>39447</c:v>
                </c:pt>
                <c:pt idx="22">
                  <c:v>39478</c:v>
                </c:pt>
                <c:pt idx="23">
                  <c:v>39507</c:v>
                </c:pt>
                <c:pt idx="24">
                  <c:v>39538</c:v>
                </c:pt>
                <c:pt idx="25">
                  <c:v>39568</c:v>
                </c:pt>
                <c:pt idx="26">
                  <c:v>39598</c:v>
                </c:pt>
                <c:pt idx="27">
                  <c:v>39629</c:v>
                </c:pt>
                <c:pt idx="28">
                  <c:v>39660</c:v>
                </c:pt>
                <c:pt idx="29">
                  <c:v>39689</c:v>
                </c:pt>
                <c:pt idx="30">
                  <c:v>39721</c:v>
                </c:pt>
                <c:pt idx="31">
                  <c:v>39752</c:v>
                </c:pt>
                <c:pt idx="32">
                  <c:v>39780</c:v>
                </c:pt>
                <c:pt idx="33">
                  <c:v>39813</c:v>
                </c:pt>
                <c:pt idx="34">
                  <c:v>39843</c:v>
                </c:pt>
                <c:pt idx="35">
                  <c:v>39871</c:v>
                </c:pt>
                <c:pt idx="36">
                  <c:v>39903</c:v>
                </c:pt>
                <c:pt idx="37">
                  <c:v>39933</c:v>
                </c:pt>
                <c:pt idx="38">
                  <c:v>39962</c:v>
                </c:pt>
                <c:pt idx="39">
                  <c:v>39994</c:v>
                </c:pt>
                <c:pt idx="40">
                  <c:v>40025</c:v>
                </c:pt>
                <c:pt idx="41">
                  <c:v>40056</c:v>
                </c:pt>
                <c:pt idx="42">
                  <c:v>40086</c:v>
                </c:pt>
                <c:pt idx="43">
                  <c:v>40116</c:v>
                </c:pt>
                <c:pt idx="44">
                  <c:v>40147</c:v>
                </c:pt>
                <c:pt idx="45">
                  <c:v>40178</c:v>
                </c:pt>
                <c:pt idx="46">
                  <c:v>40207</c:v>
                </c:pt>
                <c:pt idx="47">
                  <c:v>40235</c:v>
                </c:pt>
                <c:pt idx="48">
                  <c:v>40268</c:v>
                </c:pt>
                <c:pt idx="49">
                  <c:v>40298</c:v>
                </c:pt>
                <c:pt idx="50">
                  <c:v>40329</c:v>
                </c:pt>
                <c:pt idx="51">
                  <c:v>40359</c:v>
                </c:pt>
                <c:pt idx="52">
                  <c:v>40389</c:v>
                </c:pt>
                <c:pt idx="53">
                  <c:v>40421</c:v>
                </c:pt>
                <c:pt idx="54">
                  <c:v>40451</c:v>
                </c:pt>
                <c:pt idx="55">
                  <c:v>40480</c:v>
                </c:pt>
                <c:pt idx="56">
                  <c:v>40512</c:v>
                </c:pt>
                <c:pt idx="57">
                  <c:v>40543</c:v>
                </c:pt>
                <c:pt idx="58">
                  <c:v>40574</c:v>
                </c:pt>
                <c:pt idx="59">
                  <c:v>40602</c:v>
                </c:pt>
                <c:pt idx="60">
                  <c:v>40633</c:v>
                </c:pt>
                <c:pt idx="61">
                  <c:v>40662</c:v>
                </c:pt>
                <c:pt idx="62">
                  <c:v>40694</c:v>
                </c:pt>
                <c:pt idx="63">
                  <c:v>40724</c:v>
                </c:pt>
                <c:pt idx="64">
                  <c:v>40753</c:v>
                </c:pt>
                <c:pt idx="65">
                  <c:v>40786</c:v>
                </c:pt>
                <c:pt idx="66">
                  <c:v>40816</c:v>
                </c:pt>
                <c:pt idx="67">
                  <c:v>40847</c:v>
                </c:pt>
                <c:pt idx="68">
                  <c:v>40877</c:v>
                </c:pt>
                <c:pt idx="69">
                  <c:v>40907</c:v>
                </c:pt>
                <c:pt idx="70">
                  <c:v>40939</c:v>
                </c:pt>
                <c:pt idx="71">
                  <c:v>40968</c:v>
                </c:pt>
                <c:pt idx="72">
                  <c:v>40998</c:v>
                </c:pt>
                <c:pt idx="73">
                  <c:v>41029</c:v>
                </c:pt>
                <c:pt idx="74">
                  <c:v>41060</c:v>
                </c:pt>
                <c:pt idx="75">
                  <c:v>41089</c:v>
                </c:pt>
                <c:pt idx="76">
                  <c:v>41121</c:v>
                </c:pt>
                <c:pt idx="77">
                  <c:v>41152</c:v>
                </c:pt>
                <c:pt idx="78">
                  <c:v>41180</c:v>
                </c:pt>
                <c:pt idx="79">
                  <c:v>41213</c:v>
                </c:pt>
                <c:pt idx="80">
                  <c:v>41243</c:v>
                </c:pt>
                <c:pt idx="81">
                  <c:v>41274</c:v>
                </c:pt>
                <c:pt idx="82">
                  <c:v>41305</c:v>
                </c:pt>
                <c:pt idx="83">
                  <c:v>41333</c:v>
                </c:pt>
                <c:pt idx="84">
                  <c:v>41362</c:v>
                </c:pt>
                <c:pt idx="85">
                  <c:v>41394</c:v>
                </c:pt>
                <c:pt idx="86">
                  <c:v>41425</c:v>
                </c:pt>
                <c:pt idx="87">
                  <c:v>41453</c:v>
                </c:pt>
                <c:pt idx="88">
                  <c:v>41486</c:v>
                </c:pt>
                <c:pt idx="89">
                  <c:v>41516</c:v>
                </c:pt>
                <c:pt idx="90">
                  <c:v>41547</c:v>
                </c:pt>
                <c:pt idx="91">
                  <c:v>41578</c:v>
                </c:pt>
                <c:pt idx="92">
                  <c:v>41607</c:v>
                </c:pt>
                <c:pt idx="93">
                  <c:v>41639</c:v>
                </c:pt>
                <c:pt idx="94">
                  <c:v>41670</c:v>
                </c:pt>
                <c:pt idx="95">
                  <c:v>41698</c:v>
                </c:pt>
                <c:pt idx="96">
                  <c:v>41729</c:v>
                </c:pt>
                <c:pt idx="97">
                  <c:v>41759</c:v>
                </c:pt>
                <c:pt idx="98">
                  <c:v>41789</c:v>
                </c:pt>
                <c:pt idx="99">
                  <c:v>41820</c:v>
                </c:pt>
                <c:pt idx="100">
                  <c:v>41851</c:v>
                </c:pt>
                <c:pt idx="101">
                  <c:v>41880</c:v>
                </c:pt>
                <c:pt idx="102">
                  <c:v>41912</c:v>
                </c:pt>
                <c:pt idx="103">
                  <c:v>41943</c:v>
                </c:pt>
                <c:pt idx="104">
                  <c:v>41971</c:v>
                </c:pt>
                <c:pt idx="105">
                  <c:v>42004</c:v>
                </c:pt>
                <c:pt idx="106">
                  <c:v>42034</c:v>
                </c:pt>
                <c:pt idx="107">
                  <c:v>42062</c:v>
                </c:pt>
                <c:pt idx="108">
                  <c:v>42094</c:v>
                </c:pt>
                <c:pt idx="109">
                  <c:v>42124</c:v>
                </c:pt>
                <c:pt idx="110">
                  <c:v>42153</c:v>
                </c:pt>
                <c:pt idx="111">
                  <c:v>42185</c:v>
                </c:pt>
                <c:pt idx="112">
                  <c:v>42216</c:v>
                </c:pt>
                <c:pt idx="113">
                  <c:v>42247</c:v>
                </c:pt>
                <c:pt idx="114">
                  <c:v>42277</c:v>
                </c:pt>
                <c:pt idx="115">
                  <c:v>42307</c:v>
                </c:pt>
                <c:pt idx="116">
                  <c:v>42338</c:v>
                </c:pt>
                <c:pt idx="117">
                  <c:v>42369</c:v>
                </c:pt>
                <c:pt idx="118">
                  <c:v>42398</c:v>
                </c:pt>
                <c:pt idx="119">
                  <c:v>42429</c:v>
                </c:pt>
                <c:pt idx="120">
                  <c:v>42460</c:v>
                </c:pt>
                <c:pt idx="121">
                  <c:v>42489</c:v>
                </c:pt>
                <c:pt idx="122">
                  <c:v>42521</c:v>
                </c:pt>
                <c:pt idx="123">
                  <c:v>42551</c:v>
                </c:pt>
                <c:pt idx="124">
                  <c:v>42580</c:v>
                </c:pt>
                <c:pt idx="125">
                  <c:v>42613</c:v>
                </c:pt>
                <c:pt idx="126">
                  <c:v>42643</c:v>
                </c:pt>
                <c:pt idx="127">
                  <c:v>42674</c:v>
                </c:pt>
                <c:pt idx="128">
                  <c:v>42704</c:v>
                </c:pt>
                <c:pt idx="129">
                  <c:v>42734</c:v>
                </c:pt>
                <c:pt idx="130">
                  <c:v>42766</c:v>
                </c:pt>
                <c:pt idx="131">
                  <c:v>42794</c:v>
                </c:pt>
                <c:pt idx="132">
                  <c:v>42825</c:v>
                </c:pt>
                <c:pt idx="133">
                  <c:v>42853</c:v>
                </c:pt>
                <c:pt idx="134">
                  <c:v>42886</c:v>
                </c:pt>
                <c:pt idx="135">
                  <c:v>42916</c:v>
                </c:pt>
                <c:pt idx="136">
                  <c:v>42947</c:v>
                </c:pt>
                <c:pt idx="137">
                  <c:v>42978</c:v>
                </c:pt>
                <c:pt idx="138">
                  <c:v>43007</c:v>
                </c:pt>
                <c:pt idx="139">
                  <c:v>43039</c:v>
                </c:pt>
                <c:pt idx="140">
                  <c:v>43069</c:v>
                </c:pt>
                <c:pt idx="141">
                  <c:v>43098</c:v>
                </c:pt>
                <c:pt idx="142">
                  <c:v>43131</c:v>
                </c:pt>
                <c:pt idx="143">
                  <c:v>43159</c:v>
                </c:pt>
                <c:pt idx="144">
                  <c:v>43189</c:v>
                </c:pt>
                <c:pt idx="145">
                  <c:v>43220</c:v>
                </c:pt>
                <c:pt idx="146">
                  <c:v>43251</c:v>
                </c:pt>
                <c:pt idx="147">
                  <c:v>43280</c:v>
                </c:pt>
                <c:pt idx="148">
                  <c:v>43312</c:v>
                </c:pt>
                <c:pt idx="149">
                  <c:v>43343</c:v>
                </c:pt>
                <c:pt idx="150">
                  <c:v>43371</c:v>
                </c:pt>
                <c:pt idx="151">
                  <c:v>43404</c:v>
                </c:pt>
                <c:pt idx="152">
                  <c:v>43434</c:v>
                </c:pt>
                <c:pt idx="153">
                  <c:v>43465</c:v>
                </c:pt>
                <c:pt idx="154">
                  <c:v>43496</c:v>
                </c:pt>
                <c:pt idx="155">
                  <c:v>43524</c:v>
                </c:pt>
                <c:pt idx="156">
                  <c:v>43553</c:v>
                </c:pt>
                <c:pt idx="157">
                  <c:v>43585</c:v>
                </c:pt>
                <c:pt idx="158">
                  <c:v>43616</c:v>
                </c:pt>
                <c:pt idx="159">
                  <c:v>43644</c:v>
                </c:pt>
                <c:pt idx="160">
                  <c:v>43677</c:v>
                </c:pt>
                <c:pt idx="161">
                  <c:v>43707</c:v>
                </c:pt>
                <c:pt idx="162">
                  <c:v>43738</c:v>
                </c:pt>
                <c:pt idx="163">
                  <c:v>43769</c:v>
                </c:pt>
                <c:pt idx="164">
                  <c:v>43798</c:v>
                </c:pt>
                <c:pt idx="165">
                  <c:v>43830</c:v>
                </c:pt>
                <c:pt idx="166">
                  <c:v>43861</c:v>
                </c:pt>
                <c:pt idx="167">
                  <c:v>43889</c:v>
                </c:pt>
                <c:pt idx="168">
                  <c:v>43921</c:v>
                </c:pt>
                <c:pt idx="169">
                  <c:v>43951</c:v>
                </c:pt>
                <c:pt idx="170">
                  <c:v>43980</c:v>
                </c:pt>
                <c:pt idx="171">
                  <c:v>44012</c:v>
                </c:pt>
                <c:pt idx="172">
                  <c:v>44043</c:v>
                </c:pt>
                <c:pt idx="173">
                  <c:v>44074</c:v>
                </c:pt>
                <c:pt idx="174">
                  <c:v>44104</c:v>
                </c:pt>
                <c:pt idx="175">
                  <c:v>44134</c:v>
                </c:pt>
                <c:pt idx="176">
                  <c:v>44165</c:v>
                </c:pt>
                <c:pt idx="177">
                  <c:v>44196</c:v>
                </c:pt>
                <c:pt idx="178">
                  <c:v>44225</c:v>
                </c:pt>
                <c:pt idx="179">
                  <c:v>44253</c:v>
                </c:pt>
                <c:pt idx="180">
                  <c:v>44286</c:v>
                </c:pt>
                <c:pt idx="181">
                  <c:v>44316</c:v>
                </c:pt>
                <c:pt idx="182">
                  <c:v>44347</c:v>
                </c:pt>
                <c:pt idx="183">
                  <c:v>44377</c:v>
                </c:pt>
                <c:pt idx="184">
                  <c:v>44407</c:v>
                </c:pt>
                <c:pt idx="185">
                  <c:v>44439</c:v>
                </c:pt>
                <c:pt idx="186">
                  <c:v>44469</c:v>
                </c:pt>
                <c:pt idx="187">
                  <c:v>44498</c:v>
                </c:pt>
                <c:pt idx="188">
                  <c:v>44530</c:v>
                </c:pt>
                <c:pt idx="189">
                  <c:v>44561</c:v>
                </c:pt>
                <c:pt idx="190">
                  <c:v>44592</c:v>
                </c:pt>
                <c:pt idx="191">
                  <c:v>44620</c:v>
                </c:pt>
                <c:pt idx="192">
                  <c:v>44651</c:v>
                </c:pt>
                <c:pt idx="193">
                  <c:v>44680</c:v>
                </c:pt>
                <c:pt idx="194">
                  <c:v>44712</c:v>
                </c:pt>
                <c:pt idx="195">
                  <c:v>44742</c:v>
                </c:pt>
                <c:pt idx="196">
                  <c:v>44771</c:v>
                </c:pt>
                <c:pt idx="197">
                  <c:v>44804</c:v>
                </c:pt>
                <c:pt idx="198">
                  <c:v>44834</c:v>
                </c:pt>
                <c:pt idx="199">
                  <c:v>44865</c:v>
                </c:pt>
                <c:pt idx="200">
                  <c:v>44895</c:v>
                </c:pt>
                <c:pt idx="201">
                  <c:v>44925</c:v>
                </c:pt>
                <c:pt idx="202">
                  <c:v>44957</c:v>
                </c:pt>
                <c:pt idx="203">
                  <c:v>44985</c:v>
                </c:pt>
                <c:pt idx="204">
                  <c:v>45016</c:v>
                </c:pt>
                <c:pt idx="205">
                  <c:v>45044</c:v>
                </c:pt>
                <c:pt idx="206">
                  <c:v>45077</c:v>
                </c:pt>
                <c:pt idx="207">
                  <c:v>45107</c:v>
                </c:pt>
                <c:pt idx="208">
                  <c:v>45138</c:v>
                </c:pt>
                <c:pt idx="209">
                  <c:v>45169</c:v>
                </c:pt>
                <c:pt idx="210">
                  <c:v>45198</c:v>
                </c:pt>
                <c:pt idx="211">
                  <c:v>45230</c:v>
                </c:pt>
                <c:pt idx="212">
                  <c:v>45260</c:v>
                </c:pt>
                <c:pt idx="213">
                  <c:v>45289</c:v>
                </c:pt>
                <c:pt idx="214">
                  <c:v>45322</c:v>
                </c:pt>
                <c:pt idx="215">
                  <c:v>45351</c:v>
                </c:pt>
                <c:pt idx="216">
                  <c:v>45380</c:v>
                </c:pt>
                <c:pt idx="217">
                  <c:v>45412</c:v>
                </c:pt>
                <c:pt idx="218">
                  <c:v>45443</c:v>
                </c:pt>
                <c:pt idx="219">
                  <c:v>45471</c:v>
                </c:pt>
                <c:pt idx="220">
                  <c:v>45504</c:v>
                </c:pt>
                <c:pt idx="221">
                  <c:v>45535</c:v>
                </c:pt>
                <c:pt idx="222">
                  <c:v>45565</c:v>
                </c:pt>
              </c:numCache>
            </c:numRef>
          </c:cat>
          <c:val>
            <c:numRef>
              <c:f>'Reflected in Stock Mkt'!$B$6:$B$228</c:f>
              <c:numCache>
                <c:formatCode>General</c:formatCode>
                <c:ptCount val="223"/>
                <c:pt idx="0">
                  <c:v>1298.2950000000001</c:v>
                </c:pt>
                <c:pt idx="1">
                  <c:v>1440.223</c:v>
                </c:pt>
                <c:pt idx="2">
                  <c:v>1641.3</c:v>
                </c:pt>
                <c:pt idx="3">
                  <c:v>1672.211</c:v>
                </c:pt>
                <c:pt idx="4">
                  <c:v>1612.7329999999999</c:v>
                </c:pt>
                <c:pt idx="5">
                  <c:v>1658.6379999999999</c:v>
                </c:pt>
                <c:pt idx="6">
                  <c:v>1752.424</c:v>
                </c:pt>
                <c:pt idx="7">
                  <c:v>1837.9929999999999</c:v>
                </c:pt>
                <c:pt idx="8">
                  <c:v>2099.2890000000002</c:v>
                </c:pt>
                <c:pt idx="9">
                  <c:v>2675.4740000000002</c:v>
                </c:pt>
                <c:pt idx="10">
                  <c:v>2786.335</c:v>
                </c:pt>
                <c:pt idx="11">
                  <c:v>2881.0729999999999</c:v>
                </c:pt>
                <c:pt idx="12">
                  <c:v>3183.9830000000002</c:v>
                </c:pt>
                <c:pt idx="13">
                  <c:v>3841.2719999999999</c:v>
                </c:pt>
                <c:pt idx="14">
                  <c:v>4109.6540000000005</c:v>
                </c:pt>
                <c:pt idx="15">
                  <c:v>3820.703</c:v>
                </c:pt>
                <c:pt idx="16">
                  <c:v>4471.0320000000002</c:v>
                </c:pt>
                <c:pt idx="17">
                  <c:v>5218.8249999999998</c:v>
                </c:pt>
                <c:pt idx="18">
                  <c:v>5552.3010000000004</c:v>
                </c:pt>
                <c:pt idx="19">
                  <c:v>5954.7650000000003</c:v>
                </c:pt>
                <c:pt idx="20">
                  <c:v>4871.7780000000002</c:v>
                </c:pt>
                <c:pt idx="21">
                  <c:v>5261.5630000000001</c:v>
                </c:pt>
                <c:pt idx="22">
                  <c:v>4383.393</c:v>
                </c:pt>
                <c:pt idx="23">
                  <c:v>4348.5429999999997</c:v>
                </c:pt>
                <c:pt idx="24">
                  <c:v>3472.7130000000002</c:v>
                </c:pt>
                <c:pt idx="25">
                  <c:v>3693.1060000000002</c:v>
                </c:pt>
                <c:pt idx="26">
                  <c:v>3433.3539999999998</c:v>
                </c:pt>
                <c:pt idx="27">
                  <c:v>2736.1030000000001</c:v>
                </c:pt>
                <c:pt idx="28">
                  <c:v>2775.7170000000001</c:v>
                </c:pt>
                <c:pt idx="29">
                  <c:v>2397.3690000000001</c:v>
                </c:pt>
                <c:pt idx="30">
                  <c:v>2293.7840000000001</c:v>
                </c:pt>
                <c:pt idx="31">
                  <c:v>1728.7860000000001</c:v>
                </c:pt>
                <c:pt idx="32">
                  <c:v>1871.1559999999999</c:v>
                </c:pt>
                <c:pt idx="33">
                  <c:v>1820.8050000000001</c:v>
                </c:pt>
                <c:pt idx="34">
                  <c:v>1990.6569999999999</c:v>
                </c:pt>
                <c:pt idx="35">
                  <c:v>2082.8519999999999</c:v>
                </c:pt>
                <c:pt idx="36">
                  <c:v>2373.2130000000002</c:v>
                </c:pt>
                <c:pt idx="37">
                  <c:v>2477.569</c:v>
                </c:pt>
                <c:pt idx="38">
                  <c:v>2632.93</c:v>
                </c:pt>
                <c:pt idx="39">
                  <c:v>2959.3620000000001</c:v>
                </c:pt>
                <c:pt idx="40">
                  <c:v>3412.0619999999999</c:v>
                </c:pt>
                <c:pt idx="41">
                  <c:v>2667.7449999999999</c:v>
                </c:pt>
                <c:pt idx="42">
                  <c:v>2779.4259999999999</c:v>
                </c:pt>
                <c:pt idx="43">
                  <c:v>2995.848</c:v>
                </c:pt>
                <c:pt idx="44">
                  <c:v>3195.3009999999999</c:v>
                </c:pt>
                <c:pt idx="45">
                  <c:v>3277.1390000000001</c:v>
                </c:pt>
                <c:pt idx="46">
                  <c:v>2989.2919999999999</c:v>
                </c:pt>
                <c:pt idx="47">
                  <c:v>3051.9430000000002</c:v>
                </c:pt>
                <c:pt idx="48">
                  <c:v>3109.105</c:v>
                </c:pt>
                <c:pt idx="49">
                  <c:v>2870.6109999999999</c:v>
                </c:pt>
                <c:pt idx="50">
                  <c:v>2592.1469999999999</c:v>
                </c:pt>
                <c:pt idx="51">
                  <c:v>2398.37</c:v>
                </c:pt>
                <c:pt idx="52">
                  <c:v>2637.502</c:v>
                </c:pt>
                <c:pt idx="53">
                  <c:v>2638.7979999999998</c:v>
                </c:pt>
                <c:pt idx="54">
                  <c:v>2655.6579999999999</c:v>
                </c:pt>
                <c:pt idx="55">
                  <c:v>2978.835</c:v>
                </c:pt>
                <c:pt idx="56">
                  <c:v>2820.181</c:v>
                </c:pt>
                <c:pt idx="57">
                  <c:v>2808.0770000000002</c:v>
                </c:pt>
                <c:pt idx="58">
                  <c:v>2790.694</c:v>
                </c:pt>
                <c:pt idx="59">
                  <c:v>2905.0529999999999</c:v>
                </c:pt>
                <c:pt idx="60">
                  <c:v>2928.1109999999999</c:v>
                </c:pt>
                <c:pt idx="61">
                  <c:v>2911.511</c:v>
                </c:pt>
                <c:pt idx="62">
                  <c:v>2743.4720000000002</c:v>
                </c:pt>
                <c:pt idx="63">
                  <c:v>2762.076</c:v>
                </c:pt>
                <c:pt idx="64">
                  <c:v>2701.7289999999998</c:v>
                </c:pt>
                <c:pt idx="65">
                  <c:v>2567.34</c:v>
                </c:pt>
                <c:pt idx="66">
                  <c:v>2359.2199999999998</c:v>
                </c:pt>
                <c:pt idx="67">
                  <c:v>2468.25</c:v>
                </c:pt>
                <c:pt idx="68">
                  <c:v>2333.4140000000002</c:v>
                </c:pt>
                <c:pt idx="69">
                  <c:v>2199.4169999999999</c:v>
                </c:pt>
                <c:pt idx="70">
                  <c:v>2292.61</c:v>
                </c:pt>
                <c:pt idx="71">
                  <c:v>2428.4870000000001</c:v>
                </c:pt>
                <c:pt idx="72">
                  <c:v>2262.7890000000002</c:v>
                </c:pt>
                <c:pt idx="73">
                  <c:v>2396.3159999999998</c:v>
                </c:pt>
                <c:pt idx="74">
                  <c:v>2372.2339999999999</c:v>
                </c:pt>
                <c:pt idx="75">
                  <c:v>2225.431</c:v>
                </c:pt>
                <c:pt idx="76">
                  <c:v>2103.6350000000002</c:v>
                </c:pt>
                <c:pt idx="77">
                  <c:v>2047.5219999999999</c:v>
                </c:pt>
                <c:pt idx="78">
                  <c:v>2086.1689999999999</c:v>
                </c:pt>
                <c:pt idx="79">
                  <c:v>2068.88</c:v>
                </c:pt>
                <c:pt idx="80">
                  <c:v>1980.117</c:v>
                </c:pt>
                <c:pt idx="81">
                  <c:v>2269.1280000000002</c:v>
                </c:pt>
                <c:pt idx="82">
                  <c:v>2385.422</c:v>
                </c:pt>
                <c:pt idx="83">
                  <c:v>2365.5929999999998</c:v>
                </c:pt>
                <c:pt idx="84">
                  <c:v>2236.6210000000001</c:v>
                </c:pt>
                <c:pt idx="85">
                  <c:v>2177.9119999999998</c:v>
                </c:pt>
                <c:pt idx="86">
                  <c:v>2300.5949999999998</c:v>
                </c:pt>
                <c:pt idx="87">
                  <c:v>1979.2059999999999</c:v>
                </c:pt>
                <c:pt idx="88">
                  <c:v>1993.799</c:v>
                </c:pt>
                <c:pt idx="89">
                  <c:v>2098.3820000000001</c:v>
                </c:pt>
                <c:pt idx="90">
                  <c:v>2174.665</c:v>
                </c:pt>
                <c:pt idx="91">
                  <c:v>2141.614</c:v>
                </c:pt>
                <c:pt idx="92">
                  <c:v>2220.5039999999999</c:v>
                </c:pt>
                <c:pt idx="93">
                  <c:v>2115.9780000000001</c:v>
                </c:pt>
                <c:pt idx="94">
                  <c:v>2033.0830000000001</c:v>
                </c:pt>
                <c:pt idx="95">
                  <c:v>2056.3020000000001</c:v>
                </c:pt>
                <c:pt idx="96">
                  <c:v>2033.306</c:v>
                </c:pt>
                <c:pt idx="97">
                  <c:v>2026.3579999999999</c:v>
                </c:pt>
                <c:pt idx="98">
                  <c:v>2039.213</c:v>
                </c:pt>
                <c:pt idx="99">
                  <c:v>2048.3270000000002</c:v>
                </c:pt>
                <c:pt idx="100">
                  <c:v>2201.5619999999999</c:v>
                </c:pt>
                <c:pt idx="101">
                  <c:v>2217.1999999999998</c:v>
                </c:pt>
                <c:pt idx="102">
                  <c:v>2363.87</c:v>
                </c:pt>
                <c:pt idx="103">
                  <c:v>2420.1779999999999</c:v>
                </c:pt>
                <c:pt idx="104">
                  <c:v>2682.835</c:v>
                </c:pt>
                <c:pt idx="105">
                  <c:v>3234.6779999999999</c:v>
                </c:pt>
                <c:pt idx="106">
                  <c:v>3210.3629999999998</c:v>
                </c:pt>
                <c:pt idx="107">
                  <c:v>3310.3029999999999</c:v>
                </c:pt>
                <c:pt idx="108">
                  <c:v>3747.8989999999999</c:v>
                </c:pt>
                <c:pt idx="109">
                  <c:v>4441.6549999999997</c:v>
                </c:pt>
                <c:pt idx="110">
                  <c:v>4611.7439999999997</c:v>
                </c:pt>
                <c:pt idx="111">
                  <c:v>4277.2219999999998</c:v>
                </c:pt>
                <c:pt idx="112">
                  <c:v>3663.7249999999999</c:v>
                </c:pt>
                <c:pt idx="113">
                  <c:v>3205.9859999999999</c:v>
                </c:pt>
                <c:pt idx="114">
                  <c:v>3052.7820000000002</c:v>
                </c:pt>
                <c:pt idx="115">
                  <c:v>3382.5610000000001</c:v>
                </c:pt>
                <c:pt idx="116">
                  <c:v>3445.4050000000002</c:v>
                </c:pt>
                <c:pt idx="117">
                  <c:v>3539.1819999999998</c:v>
                </c:pt>
                <c:pt idx="118">
                  <c:v>2737.6</c:v>
                </c:pt>
                <c:pt idx="119">
                  <c:v>2687.9789999999998</c:v>
                </c:pt>
                <c:pt idx="120">
                  <c:v>3003.915</c:v>
                </c:pt>
                <c:pt idx="121">
                  <c:v>2938.3240000000001</c:v>
                </c:pt>
                <c:pt idx="122">
                  <c:v>2916.616</c:v>
                </c:pt>
                <c:pt idx="123">
                  <c:v>2929.6060000000002</c:v>
                </c:pt>
                <c:pt idx="124">
                  <c:v>2979.3389999999999</c:v>
                </c:pt>
                <c:pt idx="125">
                  <c:v>3085.491</c:v>
                </c:pt>
                <c:pt idx="126">
                  <c:v>3004.703</c:v>
                </c:pt>
                <c:pt idx="127">
                  <c:v>3100.4920000000002</c:v>
                </c:pt>
                <c:pt idx="128">
                  <c:v>3250.0349999999999</c:v>
                </c:pt>
                <c:pt idx="129">
                  <c:v>3103.6370000000002</c:v>
                </c:pt>
                <c:pt idx="130">
                  <c:v>3159.1660000000002</c:v>
                </c:pt>
                <c:pt idx="131">
                  <c:v>3241.7330000000002</c:v>
                </c:pt>
                <c:pt idx="132">
                  <c:v>3222.5140000000001</c:v>
                </c:pt>
                <c:pt idx="133">
                  <c:v>3154.6579999999999</c:v>
                </c:pt>
                <c:pt idx="134">
                  <c:v>3117.1779999999999</c:v>
                </c:pt>
                <c:pt idx="135">
                  <c:v>3192.4270000000001</c:v>
                </c:pt>
                <c:pt idx="136">
                  <c:v>3273.0279999999998</c:v>
                </c:pt>
                <c:pt idx="137">
                  <c:v>3360.81</c:v>
                </c:pt>
                <c:pt idx="138">
                  <c:v>3348.9430000000002</c:v>
                </c:pt>
                <c:pt idx="139">
                  <c:v>3393.3420000000001</c:v>
                </c:pt>
                <c:pt idx="140">
                  <c:v>3317.1880000000001</c:v>
                </c:pt>
                <c:pt idx="141">
                  <c:v>3307.172</c:v>
                </c:pt>
                <c:pt idx="142">
                  <c:v>3480.8330000000001</c:v>
                </c:pt>
                <c:pt idx="143">
                  <c:v>3259.4079999999999</c:v>
                </c:pt>
                <c:pt idx="144">
                  <c:v>3168.8960000000002</c:v>
                </c:pt>
                <c:pt idx="145">
                  <c:v>3082.232</c:v>
                </c:pt>
                <c:pt idx="146">
                  <c:v>3095.4740000000002</c:v>
                </c:pt>
                <c:pt idx="147">
                  <c:v>2847.4180000000001</c:v>
                </c:pt>
                <c:pt idx="148">
                  <c:v>2876.4009999999998</c:v>
                </c:pt>
                <c:pt idx="149">
                  <c:v>2725.25</c:v>
                </c:pt>
                <c:pt idx="150">
                  <c:v>2821.35</c:v>
                </c:pt>
                <c:pt idx="151">
                  <c:v>2602.7829999999999</c:v>
                </c:pt>
                <c:pt idx="152">
                  <c:v>2588.1880000000001</c:v>
                </c:pt>
                <c:pt idx="153">
                  <c:v>2493.8960000000002</c:v>
                </c:pt>
                <c:pt idx="154">
                  <c:v>2584.5729999999999</c:v>
                </c:pt>
                <c:pt idx="155">
                  <c:v>2940.9540000000002</c:v>
                </c:pt>
                <c:pt idx="156">
                  <c:v>3090.7579999999998</c:v>
                </c:pt>
                <c:pt idx="157">
                  <c:v>3078.3389999999999</c:v>
                </c:pt>
                <c:pt idx="158">
                  <c:v>2898.6959999999999</c:v>
                </c:pt>
                <c:pt idx="159">
                  <c:v>2978.8780000000002</c:v>
                </c:pt>
                <c:pt idx="160">
                  <c:v>2932.5059999999999</c:v>
                </c:pt>
                <c:pt idx="161">
                  <c:v>2886.2370000000001</c:v>
                </c:pt>
                <c:pt idx="162">
                  <c:v>2905.1889999999999</c:v>
                </c:pt>
                <c:pt idx="163">
                  <c:v>2929.056</c:v>
                </c:pt>
                <c:pt idx="164">
                  <c:v>2871.9810000000002</c:v>
                </c:pt>
                <c:pt idx="165">
                  <c:v>3050.1239999999998</c:v>
                </c:pt>
                <c:pt idx="166">
                  <c:v>2976.5279999999998</c:v>
                </c:pt>
                <c:pt idx="167">
                  <c:v>2880.3040000000001</c:v>
                </c:pt>
                <c:pt idx="168">
                  <c:v>2750.2959999999998</c:v>
                </c:pt>
                <c:pt idx="169">
                  <c:v>2860.0819999999999</c:v>
                </c:pt>
                <c:pt idx="170">
                  <c:v>2852.3510000000001</c:v>
                </c:pt>
                <c:pt idx="171">
                  <c:v>2984.674</c:v>
                </c:pt>
                <c:pt idx="172">
                  <c:v>3310.0070000000001</c:v>
                </c:pt>
                <c:pt idx="173">
                  <c:v>3395.6770000000001</c:v>
                </c:pt>
                <c:pt idx="174">
                  <c:v>3218.0520000000001</c:v>
                </c:pt>
                <c:pt idx="175">
                  <c:v>3224.5320000000002</c:v>
                </c:pt>
                <c:pt idx="176">
                  <c:v>3391.7550000000001</c:v>
                </c:pt>
                <c:pt idx="177">
                  <c:v>3473.069</c:v>
                </c:pt>
                <c:pt idx="178">
                  <c:v>3483.069</c:v>
                </c:pt>
                <c:pt idx="179">
                  <c:v>3509.08</c:v>
                </c:pt>
                <c:pt idx="180">
                  <c:v>3441.9119999999998</c:v>
                </c:pt>
                <c:pt idx="181">
                  <c:v>3446.8560000000002</c:v>
                </c:pt>
                <c:pt idx="182">
                  <c:v>3615.4769999999999</c:v>
                </c:pt>
                <c:pt idx="183">
                  <c:v>3591.1970000000001</c:v>
                </c:pt>
                <c:pt idx="184">
                  <c:v>3397.357</c:v>
                </c:pt>
                <c:pt idx="185">
                  <c:v>3543.94</c:v>
                </c:pt>
                <c:pt idx="186">
                  <c:v>3568.1669999999999</c:v>
                </c:pt>
                <c:pt idx="187">
                  <c:v>3547.3359999999998</c:v>
                </c:pt>
                <c:pt idx="188">
                  <c:v>3563.8870000000002</c:v>
                </c:pt>
                <c:pt idx="189">
                  <c:v>3639.7750000000001</c:v>
                </c:pt>
                <c:pt idx="190">
                  <c:v>3361.44</c:v>
                </c:pt>
                <c:pt idx="191">
                  <c:v>3462.306</c:v>
                </c:pt>
                <c:pt idx="192">
                  <c:v>3252.203</c:v>
                </c:pt>
                <c:pt idx="193">
                  <c:v>3047.0630000000001</c:v>
                </c:pt>
                <c:pt idx="194">
                  <c:v>3186.4270000000001</c:v>
                </c:pt>
                <c:pt idx="195">
                  <c:v>3398.616</c:v>
                </c:pt>
                <c:pt idx="196">
                  <c:v>3253.2379999999998</c:v>
                </c:pt>
                <c:pt idx="197">
                  <c:v>3202.1379999999999</c:v>
                </c:pt>
                <c:pt idx="198">
                  <c:v>3024.39</c:v>
                </c:pt>
                <c:pt idx="199">
                  <c:v>2893.4830000000002</c:v>
                </c:pt>
                <c:pt idx="200">
                  <c:v>3151.335</c:v>
                </c:pt>
                <c:pt idx="201">
                  <c:v>3089.2579999999998</c:v>
                </c:pt>
                <c:pt idx="202">
                  <c:v>3255.6689999999999</c:v>
                </c:pt>
                <c:pt idx="203">
                  <c:v>3279.605</c:v>
                </c:pt>
                <c:pt idx="204">
                  <c:v>3272.86</c:v>
                </c:pt>
                <c:pt idx="205">
                  <c:v>3323.2750000000001</c:v>
                </c:pt>
                <c:pt idx="206">
                  <c:v>3204.5639999999999</c:v>
                </c:pt>
                <c:pt idx="207">
                  <c:v>3202.0619999999999</c:v>
                </c:pt>
                <c:pt idx="208">
                  <c:v>3291.04</c:v>
                </c:pt>
                <c:pt idx="209">
                  <c:v>3119.8760000000002</c:v>
                </c:pt>
                <c:pt idx="210">
                  <c:v>3110.4749999999999</c:v>
                </c:pt>
                <c:pt idx="211">
                  <c:v>3018.7710000000002</c:v>
                </c:pt>
                <c:pt idx="212">
                  <c:v>3029.6729999999998</c:v>
                </c:pt>
                <c:pt idx="213">
                  <c:v>2974.9349999999999</c:v>
                </c:pt>
                <c:pt idx="214">
                  <c:v>2788.5479999999998</c:v>
                </c:pt>
                <c:pt idx="215">
                  <c:v>3015.1709999999998</c:v>
                </c:pt>
                <c:pt idx="216">
                  <c:v>3041.1669999999999</c:v>
                </c:pt>
                <c:pt idx="217">
                  <c:v>3104.8240000000001</c:v>
                </c:pt>
                <c:pt idx="218">
                  <c:v>3086.8130000000001</c:v>
                </c:pt>
                <c:pt idx="219">
                  <c:v>2967.4029999999998</c:v>
                </c:pt>
                <c:pt idx="220">
                  <c:v>2938.7489999999998</c:v>
                </c:pt>
                <c:pt idx="221">
                  <c:v>2842.2139999999999</c:v>
                </c:pt>
                <c:pt idx="222">
                  <c:v>3336.4969999999998</c:v>
                </c:pt>
              </c:numCache>
            </c:numRef>
          </c:val>
          <c:smooth val="0"/>
          <c:extLst>
            <c:ext xmlns:c16="http://schemas.microsoft.com/office/drawing/2014/chart" uri="{C3380CC4-5D6E-409C-BE32-E72D297353CC}">
              <c16:uniqueId val="{00000000-A981-4903-BD44-4A671CEDB5F2}"/>
            </c:ext>
          </c:extLst>
        </c:ser>
        <c:dLbls>
          <c:showLegendKey val="0"/>
          <c:showVal val="0"/>
          <c:showCatName val="0"/>
          <c:showSerName val="0"/>
          <c:showPercent val="0"/>
          <c:showBubbleSize val="0"/>
        </c:dLbls>
        <c:smooth val="0"/>
        <c:axId val="1240820031"/>
        <c:axId val="1240820991"/>
      </c:lineChart>
      <c:dateAx>
        <c:axId val="1240820031"/>
        <c:scaling>
          <c:orientation val="minMax"/>
        </c:scaling>
        <c:delete val="0"/>
        <c:axPos val="b"/>
        <c:numFmt formatCode="yyyy" sourceLinked="0"/>
        <c:majorTickMark val="none"/>
        <c:minorTickMark val="none"/>
        <c:tickLblPos val="low"/>
        <c:spPr>
          <a:noFill/>
          <a:ln w="12700" cap="flat" cmpd="sng" algn="ctr">
            <a:solidFill>
              <a:schemeClr val="accent1"/>
            </a:solidFill>
            <a:round/>
          </a:ln>
          <a:effectLst/>
        </c:spPr>
        <c:txPr>
          <a:bodyPr rot="-60000000" spcFirstLastPara="1" vertOverflow="ellipsis" vert="horz" wrap="square" anchor="ctr" anchorCtr="1"/>
          <a:lstStyle/>
          <a:p>
            <a:pPr>
              <a:defRPr sz="20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240820991"/>
        <c:crosses val="autoZero"/>
        <c:auto val="1"/>
        <c:lblOffset val="100"/>
        <c:baseTimeUnit val="months"/>
        <c:majorUnit val="2"/>
        <c:majorTimeUnit val="years"/>
      </c:dateAx>
      <c:valAx>
        <c:axId val="1240820991"/>
        <c:scaling>
          <c:orientation val="minMax"/>
          <c:min val="0"/>
        </c:scaling>
        <c:delete val="0"/>
        <c:axPos val="l"/>
        <c:majorGridlines>
          <c:spPr>
            <a:ln w="9525" cap="flat" cmpd="sng" algn="ctr">
              <a:solidFill>
                <a:schemeClr val="accent3"/>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2408200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2000">
          <a:solidFill>
            <a:sysClr val="windowText" lastClr="000000"/>
          </a:solidFill>
          <a:latin typeface="Roboto Condensed" panose="02000000000000000000" pitchFamily="2" charset="0"/>
          <a:ea typeface="Roboto Condensed" panose="02000000000000000000" pitchFamily="2" charset="0"/>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5756728780391713E-2"/>
          <c:y val="4.3895888013998248E-2"/>
          <c:w val="0.93536198729230124"/>
          <c:h val="0.83524759405074378"/>
        </c:manualLayout>
      </c:layout>
      <c:lineChart>
        <c:grouping val="standard"/>
        <c:varyColors val="0"/>
        <c:ser>
          <c:idx val="0"/>
          <c:order val="0"/>
          <c:spPr>
            <a:ln w="38100" cap="rnd">
              <a:solidFill>
                <a:schemeClr val="accent3">
                  <a:lumMod val="50000"/>
                </a:schemeClr>
              </a:solidFill>
              <a:round/>
            </a:ln>
            <a:effectLst/>
          </c:spPr>
          <c:marker>
            <c:symbol val="none"/>
          </c:marker>
          <c:cat>
            <c:numRef>
              <c:f>'Not Just Sentiment, Reality'!$A$6:$A$226</c:f>
              <c:numCache>
                <c:formatCode>m/d/yyyy</c:formatCode>
                <c:ptCount val="221"/>
                <c:pt idx="0">
                  <c:v>38808</c:v>
                </c:pt>
                <c:pt idx="1">
                  <c:v>38868</c:v>
                </c:pt>
                <c:pt idx="2">
                  <c:v>38898</c:v>
                </c:pt>
                <c:pt idx="3">
                  <c:v>38929</c:v>
                </c:pt>
                <c:pt idx="4">
                  <c:v>38960</c:v>
                </c:pt>
                <c:pt idx="5">
                  <c:v>38989</c:v>
                </c:pt>
                <c:pt idx="6">
                  <c:v>39021</c:v>
                </c:pt>
                <c:pt idx="7">
                  <c:v>39051</c:v>
                </c:pt>
                <c:pt idx="8">
                  <c:v>39080</c:v>
                </c:pt>
                <c:pt idx="9">
                  <c:v>39113</c:v>
                </c:pt>
                <c:pt idx="10">
                  <c:v>39141</c:v>
                </c:pt>
                <c:pt idx="11">
                  <c:v>39171</c:v>
                </c:pt>
                <c:pt idx="12">
                  <c:v>39202</c:v>
                </c:pt>
                <c:pt idx="13">
                  <c:v>39233</c:v>
                </c:pt>
                <c:pt idx="14">
                  <c:v>39262</c:v>
                </c:pt>
                <c:pt idx="15">
                  <c:v>39294</c:v>
                </c:pt>
                <c:pt idx="16">
                  <c:v>39325</c:v>
                </c:pt>
                <c:pt idx="17">
                  <c:v>39353</c:v>
                </c:pt>
                <c:pt idx="18">
                  <c:v>39386</c:v>
                </c:pt>
                <c:pt idx="19">
                  <c:v>39416</c:v>
                </c:pt>
                <c:pt idx="20">
                  <c:v>39447</c:v>
                </c:pt>
                <c:pt idx="21">
                  <c:v>39478</c:v>
                </c:pt>
                <c:pt idx="22">
                  <c:v>39507</c:v>
                </c:pt>
                <c:pt idx="23">
                  <c:v>39538</c:v>
                </c:pt>
                <c:pt idx="24">
                  <c:v>39568</c:v>
                </c:pt>
                <c:pt idx="25">
                  <c:v>39598</c:v>
                </c:pt>
                <c:pt idx="26">
                  <c:v>39629</c:v>
                </c:pt>
                <c:pt idx="27">
                  <c:v>39660</c:v>
                </c:pt>
                <c:pt idx="28">
                  <c:v>39689</c:v>
                </c:pt>
                <c:pt idx="29">
                  <c:v>39721</c:v>
                </c:pt>
                <c:pt idx="30">
                  <c:v>39752</c:v>
                </c:pt>
                <c:pt idx="31">
                  <c:v>39780</c:v>
                </c:pt>
                <c:pt idx="32">
                  <c:v>39813</c:v>
                </c:pt>
                <c:pt idx="33">
                  <c:v>39843</c:v>
                </c:pt>
                <c:pt idx="34">
                  <c:v>39871</c:v>
                </c:pt>
                <c:pt idx="35">
                  <c:v>39903</c:v>
                </c:pt>
                <c:pt idx="36">
                  <c:v>39933</c:v>
                </c:pt>
                <c:pt idx="37">
                  <c:v>39962</c:v>
                </c:pt>
                <c:pt idx="38">
                  <c:v>39994</c:v>
                </c:pt>
                <c:pt idx="39">
                  <c:v>40025</c:v>
                </c:pt>
                <c:pt idx="40">
                  <c:v>40056</c:v>
                </c:pt>
                <c:pt idx="41">
                  <c:v>40086</c:v>
                </c:pt>
                <c:pt idx="42">
                  <c:v>40116</c:v>
                </c:pt>
                <c:pt idx="43">
                  <c:v>40147</c:v>
                </c:pt>
                <c:pt idx="44">
                  <c:v>40178</c:v>
                </c:pt>
                <c:pt idx="45">
                  <c:v>40207</c:v>
                </c:pt>
                <c:pt idx="46">
                  <c:v>40235</c:v>
                </c:pt>
                <c:pt idx="47">
                  <c:v>40268</c:v>
                </c:pt>
                <c:pt idx="48">
                  <c:v>40298</c:v>
                </c:pt>
                <c:pt idx="49">
                  <c:v>40329</c:v>
                </c:pt>
                <c:pt idx="50">
                  <c:v>40359</c:v>
                </c:pt>
                <c:pt idx="51">
                  <c:v>40389</c:v>
                </c:pt>
                <c:pt idx="52">
                  <c:v>40421</c:v>
                </c:pt>
                <c:pt idx="53">
                  <c:v>40451</c:v>
                </c:pt>
                <c:pt idx="54">
                  <c:v>40480</c:v>
                </c:pt>
                <c:pt idx="55">
                  <c:v>40512</c:v>
                </c:pt>
                <c:pt idx="56">
                  <c:v>40543</c:v>
                </c:pt>
                <c:pt idx="57">
                  <c:v>40574</c:v>
                </c:pt>
                <c:pt idx="58">
                  <c:v>40602</c:v>
                </c:pt>
                <c:pt idx="59">
                  <c:v>40633</c:v>
                </c:pt>
                <c:pt idx="60">
                  <c:v>40662</c:v>
                </c:pt>
                <c:pt idx="61">
                  <c:v>40694</c:v>
                </c:pt>
                <c:pt idx="62">
                  <c:v>40724</c:v>
                </c:pt>
                <c:pt idx="63">
                  <c:v>40753</c:v>
                </c:pt>
                <c:pt idx="64">
                  <c:v>40786</c:v>
                </c:pt>
                <c:pt idx="65">
                  <c:v>40816</c:v>
                </c:pt>
                <c:pt idx="66">
                  <c:v>40847</c:v>
                </c:pt>
                <c:pt idx="67">
                  <c:v>40877</c:v>
                </c:pt>
                <c:pt idx="68">
                  <c:v>40907</c:v>
                </c:pt>
                <c:pt idx="69">
                  <c:v>40939</c:v>
                </c:pt>
                <c:pt idx="70">
                  <c:v>40968</c:v>
                </c:pt>
                <c:pt idx="71">
                  <c:v>40998</c:v>
                </c:pt>
                <c:pt idx="72">
                  <c:v>41029</c:v>
                </c:pt>
                <c:pt idx="73">
                  <c:v>41060</c:v>
                </c:pt>
                <c:pt idx="74">
                  <c:v>41089</c:v>
                </c:pt>
                <c:pt idx="75">
                  <c:v>41121</c:v>
                </c:pt>
                <c:pt idx="76">
                  <c:v>41152</c:v>
                </c:pt>
                <c:pt idx="77">
                  <c:v>41180</c:v>
                </c:pt>
                <c:pt idx="78">
                  <c:v>41213</c:v>
                </c:pt>
                <c:pt idx="79">
                  <c:v>41243</c:v>
                </c:pt>
                <c:pt idx="80">
                  <c:v>41274</c:v>
                </c:pt>
                <c:pt idx="81">
                  <c:v>41305</c:v>
                </c:pt>
                <c:pt idx="82">
                  <c:v>41333</c:v>
                </c:pt>
                <c:pt idx="83">
                  <c:v>41362</c:v>
                </c:pt>
                <c:pt idx="84">
                  <c:v>41394</c:v>
                </c:pt>
                <c:pt idx="85">
                  <c:v>41425</c:v>
                </c:pt>
                <c:pt idx="86">
                  <c:v>41453</c:v>
                </c:pt>
                <c:pt idx="87">
                  <c:v>41486</c:v>
                </c:pt>
                <c:pt idx="88">
                  <c:v>41516</c:v>
                </c:pt>
                <c:pt idx="89">
                  <c:v>41547</c:v>
                </c:pt>
                <c:pt idx="90">
                  <c:v>41578</c:v>
                </c:pt>
                <c:pt idx="91">
                  <c:v>41607</c:v>
                </c:pt>
                <c:pt idx="92">
                  <c:v>41639</c:v>
                </c:pt>
                <c:pt idx="93">
                  <c:v>41670</c:v>
                </c:pt>
                <c:pt idx="94">
                  <c:v>41698</c:v>
                </c:pt>
                <c:pt idx="95">
                  <c:v>41729</c:v>
                </c:pt>
                <c:pt idx="96">
                  <c:v>41759</c:v>
                </c:pt>
                <c:pt idx="97">
                  <c:v>41789</c:v>
                </c:pt>
                <c:pt idx="98">
                  <c:v>41820</c:v>
                </c:pt>
                <c:pt idx="99">
                  <c:v>41851</c:v>
                </c:pt>
                <c:pt idx="100">
                  <c:v>41880</c:v>
                </c:pt>
                <c:pt idx="101">
                  <c:v>41912</c:v>
                </c:pt>
                <c:pt idx="102">
                  <c:v>41943</c:v>
                </c:pt>
                <c:pt idx="103">
                  <c:v>41971</c:v>
                </c:pt>
                <c:pt idx="104">
                  <c:v>42004</c:v>
                </c:pt>
                <c:pt idx="105">
                  <c:v>42034</c:v>
                </c:pt>
                <c:pt idx="106">
                  <c:v>42062</c:v>
                </c:pt>
                <c:pt idx="107">
                  <c:v>42094</c:v>
                </c:pt>
                <c:pt idx="108">
                  <c:v>42124</c:v>
                </c:pt>
                <c:pt idx="109">
                  <c:v>42153</c:v>
                </c:pt>
                <c:pt idx="110">
                  <c:v>42185</c:v>
                </c:pt>
                <c:pt idx="111">
                  <c:v>42216</c:v>
                </c:pt>
                <c:pt idx="112">
                  <c:v>42247</c:v>
                </c:pt>
                <c:pt idx="113">
                  <c:v>42277</c:v>
                </c:pt>
                <c:pt idx="114">
                  <c:v>42307</c:v>
                </c:pt>
                <c:pt idx="115">
                  <c:v>42338</c:v>
                </c:pt>
                <c:pt idx="116">
                  <c:v>42369</c:v>
                </c:pt>
                <c:pt idx="117">
                  <c:v>42398</c:v>
                </c:pt>
                <c:pt idx="118">
                  <c:v>42429</c:v>
                </c:pt>
                <c:pt idx="119">
                  <c:v>42460</c:v>
                </c:pt>
                <c:pt idx="120">
                  <c:v>42489</c:v>
                </c:pt>
                <c:pt idx="121">
                  <c:v>42521</c:v>
                </c:pt>
                <c:pt idx="122">
                  <c:v>42551</c:v>
                </c:pt>
                <c:pt idx="123">
                  <c:v>42580</c:v>
                </c:pt>
                <c:pt idx="124">
                  <c:v>42613</c:v>
                </c:pt>
                <c:pt idx="125">
                  <c:v>42643</c:v>
                </c:pt>
                <c:pt idx="126">
                  <c:v>42674</c:v>
                </c:pt>
                <c:pt idx="127">
                  <c:v>42704</c:v>
                </c:pt>
                <c:pt idx="128">
                  <c:v>42734</c:v>
                </c:pt>
                <c:pt idx="129">
                  <c:v>42766</c:v>
                </c:pt>
                <c:pt idx="130">
                  <c:v>42794</c:v>
                </c:pt>
                <c:pt idx="131">
                  <c:v>42825</c:v>
                </c:pt>
                <c:pt idx="132">
                  <c:v>42853</c:v>
                </c:pt>
                <c:pt idx="133">
                  <c:v>42886</c:v>
                </c:pt>
                <c:pt idx="134">
                  <c:v>42916</c:v>
                </c:pt>
                <c:pt idx="135">
                  <c:v>42947</c:v>
                </c:pt>
                <c:pt idx="136">
                  <c:v>42978</c:v>
                </c:pt>
                <c:pt idx="137">
                  <c:v>43007</c:v>
                </c:pt>
                <c:pt idx="138">
                  <c:v>43039</c:v>
                </c:pt>
                <c:pt idx="139">
                  <c:v>43069</c:v>
                </c:pt>
                <c:pt idx="140">
                  <c:v>43098</c:v>
                </c:pt>
                <c:pt idx="141">
                  <c:v>43131</c:v>
                </c:pt>
                <c:pt idx="142">
                  <c:v>43159</c:v>
                </c:pt>
                <c:pt idx="143">
                  <c:v>43189</c:v>
                </c:pt>
                <c:pt idx="144">
                  <c:v>43220</c:v>
                </c:pt>
                <c:pt idx="145">
                  <c:v>43251</c:v>
                </c:pt>
                <c:pt idx="146">
                  <c:v>43280</c:v>
                </c:pt>
                <c:pt idx="147">
                  <c:v>43312</c:v>
                </c:pt>
                <c:pt idx="148">
                  <c:v>43343</c:v>
                </c:pt>
                <c:pt idx="149">
                  <c:v>43371</c:v>
                </c:pt>
                <c:pt idx="150">
                  <c:v>43404</c:v>
                </c:pt>
                <c:pt idx="151">
                  <c:v>43434</c:v>
                </c:pt>
                <c:pt idx="152">
                  <c:v>43465</c:v>
                </c:pt>
                <c:pt idx="153">
                  <c:v>43496</c:v>
                </c:pt>
                <c:pt idx="154">
                  <c:v>43524</c:v>
                </c:pt>
                <c:pt idx="155">
                  <c:v>43553</c:v>
                </c:pt>
                <c:pt idx="156">
                  <c:v>43585</c:v>
                </c:pt>
                <c:pt idx="157">
                  <c:v>43616</c:v>
                </c:pt>
                <c:pt idx="158">
                  <c:v>43644</c:v>
                </c:pt>
                <c:pt idx="159">
                  <c:v>43677</c:v>
                </c:pt>
                <c:pt idx="160">
                  <c:v>43707</c:v>
                </c:pt>
                <c:pt idx="161">
                  <c:v>43738</c:v>
                </c:pt>
                <c:pt idx="162">
                  <c:v>43769</c:v>
                </c:pt>
                <c:pt idx="163">
                  <c:v>43798</c:v>
                </c:pt>
                <c:pt idx="164">
                  <c:v>43830</c:v>
                </c:pt>
                <c:pt idx="165">
                  <c:v>43861</c:v>
                </c:pt>
                <c:pt idx="166">
                  <c:v>43889</c:v>
                </c:pt>
                <c:pt idx="167">
                  <c:v>43921</c:v>
                </c:pt>
                <c:pt idx="168">
                  <c:v>43951</c:v>
                </c:pt>
                <c:pt idx="169">
                  <c:v>43980</c:v>
                </c:pt>
                <c:pt idx="170">
                  <c:v>44012</c:v>
                </c:pt>
                <c:pt idx="171">
                  <c:v>44043</c:v>
                </c:pt>
                <c:pt idx="172">
                  <c:v>44074</c:v>
                </c:pt>
                <c:pt idx="173">
                  <c:v>44104</c:v>
                </c:pt>
                <c:pt idx="174">
                  <c:v>44134</c:v>
                </c:pt>
                <c:pt idx="175">
                  <c:v>44165</c:v>
                </c:pt>
                <c:pt idx="176">
                  <c:v>44196</c:v>
                </c:pt>
                <c:pt idx="177">
                  <c:v>44225</c:v>
                </c:pt>
                <c:pt idx="178">
                  <c:v>44253</c:v>
                </c:pt>
                <c:pt idx="179">
                  <c:v>44286</c:v>
                </c:pt>
                <c:pt idx="180">
                  <c:v>44316</c:v>
                </c:pt>
                <c:pt idx="181">
                  <c:v>44347</c:v>
                </c:pt>
                <c:pt idx="182">
                  <c:v>44377</c:v>
                </c:pt>
                <c:pt idx="183">
                  <c:v>44407</c:v>
                </c:pt>
                <c:pt idx="184">
                  <c:v>44439</c:v>
                </c:pt>
                <c:pt idx="185">
                  <c:v>44469</c:v>
                </c:pt>
                <c:pt idx="186">
                  <c:v>44498</c:v>
                </c:pt>
                <c:pt idx="187">
                  <c:v>44530</c:v>
                </c:pt>
                <c:pt idx="188">
                  <c:v>44561</c:v>
                </c:pt>
                <c:pt idx="189">
                  <c:v>44592</c:v>
                </c:pt>
                <c:pt idx="190">
                  <c:v>44620</c:v>
                </c:pt>
                <c:pt idx="191">
                  <c:v>44651</c:v>
                </c:pt>
                <c:pt idx="192">
                  <c:v>44680</c:v>
                </c:pt>
                <c:pt idx="193">
                  <c:v>44712</c:v>
                </c:pt>
                <c:pt idx="194">
                  <c:v>44742</c:v>
                </c:pt>
                <c:pt idx="195">
                  <c:v>44771</c:v>
                </c:pt>
                <c:pt idx="196">
                  <c:v>44804</c:v>
                </c:pt>
                <c:pt idx="197">
                  <c:v>44834</c:v>
                </c:pt>
                <c:pt idx="198">
                  <c:v>44865</c:v>
                </c:pt>
                <c:pt idx="199">
                  <c:v>44895</c:v>
                </c:pt>
                <c:pt idx="200">
                  <c:v>44925</c:v>
                </c:pt>
                <c:pt idx="201">
                  <c:v>44957</c:v>
                </c:pt>
                <c:pt idx="202">
                  <c:v>44985</c:v>
                </c:pt>
                <c:pt idx="203">
                  <c:v>45016</c:v>
                </c:pt>
                <c:pt idx="204">
                  <c:v>45044</c:v>
                </c:pt>
                <c:pt idx="205">
                  <c:v>45077</c:v>
                </c:pt>
                <c:pt idx="206">
                  <c:v>45107</c:v>
                </c:pt>
                <c:pt idx="207">
                  <c:v>45138</c:v>
                </c:pt>
                <c:pt idx="208">
                  <c:v>45169</c:v>
                </c:pt>
                <c:pt idx="209">
                  <c:v>45198</c:v>
                </c:pt>
                <c:pt idx="210">
                  <c:v>45230</c:v>
                </c:pt>
                <c:pt idx="211">
                  <c:v>45260</c:v>
                </c:pt>
                <c:pt idx="212">
                  <c:v>45289</c:v>
                </c:pt>
                <c:pt idx="213">
                  <c:v>45322</c:v>
                </c:pt>
                <c:pt idx="214">
                  <c:v>45351</c:v>
                </c:pt>
                <c:pt idx="215">
                  <c:v>45380</c:v>
                </c:pt>
                <c:pt idx="216">
                  <c:v>45412</c:v>
                </c:pt>
                <c:pt idx="217">
                  <c:v>45443</c:v>
                </c:pt>
                <c:pt idx="218">
                  <c:v>45471</c:v>
                </c:pt>
                <c:pt idx="219">
                  <c:v>45504</c:v>
                </c:pt>
                <c:pt idx="220">
                  <c:v>45535</c:v>
                </c:pt>
              </c:numCache>
            </c:numRef>
          </c:cat>
          <c:val>
            <c:numRef>
              <c:f>'Not Just Sentiment, Reality'!$B$6:$B$226</c:f>
              <c:numCache>
                <c:formatCode>General</c:formatCode>
                <c:ptCount val="221"/>
                <c:pt idx="0">
                  <c:v>13.5108</c:v>
                </c:pt>
                <c:pt idx="1">
                  <c:v>13.7369</c:v>
                </c:pt>
                <c:pt idx="2">
                  <c:v>13.7463</c:v>
                </c:pt>
                <c:pt idx="3">
                  <c:v>13.1723</c:v>
                </c:pt>
                <c:pt idx="4">
                  <c:v>13.0122</c:v>
                </c:pt>
                <c:pt idx="5">
                  <c:v>12.387</c:v>
                </c:pt>
                <c:pt idx="6">
                  <c:v>12.355399999999999</c:v>
                </c:pt>
                <c:pt idx="7">
                  <c:v>11.6935</c:v>
                </c:pt>
                <c:pt idx="8">
                  <c:v>11.6518</c:v>
                </c:pt>
                <c:pt idx="9">
                  <c:v>12.071</c:v>
                </c:pt>
                <c:pt idx="10">
                  <c:v>12.0853</c:v>
                </c:pt>
                <c:pt idx="11">
                  <c:v>12.181900000000001</c:v>
                </c:pt>
                <c:pt idx="12">
                  <c:v>13.8203</c:v>
                </c:pt>
                <c:pt idx="13">
                  <c:v>13.8089</c:v>
                </c:pt>
                <c:pt idx="14">
                  <c:v>13.924799999999999</c:v>
                </c:pt>
                <c:pt idx="15">
                  <c:v>13.9328</c:v>
                </c:pt>
                <c:pt idx="16">
                  <c:v>14.815899999999999</c:v>
                </c:pt>
                <c:pt idx="17">
                  <c:v>14.916</c:v>
                </c:pt>
                <c:pt idx="18">
                  <c:v>15.654199999999999</c:v>
                </c:pt>
                <c:pt idx="19">
                  <c:v>17.197099999999999</c:v>
                </c:pt>
                <c:pt idx="20">
                  <c:v>16.915900000000001</c:v>
                </c:pt>
                <c:pt idx="21">
                  <c:v>16.976900000000001</c:v>
                </c:pt>
                <c:pt idx="22">
                  <c:v>16.936699999999998</c:v>
                </c:pt>
                <c:pt idx="23">
                  <c:v>15.8066</c:v>
                </c:pt>
                <c:pt idx="24">
                  <c:v>17.326599999999999</c:v>
                </c:pt>
                <c:pt idx="25">
                  <c:v>17.411200000000001</c:v>
                </c:pt>
                <c:pt idx="26">
                  <c:v>17.214099999999998</c:v>
                </c:pt>
                <c:pt idx="27">
                  <c:v>16.9467</c:v>
                </c:pt>
                <c:pt idx="28">
                  <c:v>16.875399999999999</c:v>
                </c:pt>
                <c:pt idx="29">
                  <c:v>16.634599999999999</c:v>
                </c:pt>
                <c:pt idx="30">
                  <c:v>16.2637</c:v>
                </c:pt>
                <c:pt idx="31">
                  <c:v>16.023599999999998</c:v>
                </c:pt>
                <c:pt idx="32">
                  <c:v>15.8668</c:v>
                </c:pt>
                <c:pt idx="33">
                  <c:v>15.7209</c:v>
                </c:pt>
                <c:pt idx="34">
                  <c:v>15.1218</c:v>
                </c:pt>
                <c:pt idx="35">
                  <c:v>13.0802</c:v>
                </c:pt>
                <c:pt idx="36">
                  <c:v>13.1655</c:v>
                </c:pt>
                <c:pt idx="37">
                  <c:v>13.091799999999999</c:v>
                </c:pt>
                <c:pt idx="38">
                  <c:v>12.972</c:v>
                </c:pt>
                <c:pt idx="39">
                  <c:v>12.963800000000001</c:v>
                </c:pt>
                <c:pt idx="40">
                  <c:v>13.0197</c:v>
                </c:pt>
                <c:pt idx="41">
                  <c:v>17.347000000000001</c:v>
                </c:pt>
                <c:pt idx="42">
                  <c:v>17.5412</c:v>
                </c:pt>
                <c:pt idx="43">
                  <c:v>17.4741</c:v>
                </c:pt>
                <c:pt idx="44">
                  <c:v>17.5777</c:v>
                </c:pt>
                <c:pt idx="45">
                  <c:v>17.625699999999998</c:v>
                </c:pt>
                <c:pt idx="46">
                  <c:v>17.4086</c:v>
                </c:pt>
                <c:pt idx="47">
                  <c:v>12.6534</c:v>
                </c:pt>
                <c:pt idx="48">
                  <c:v>14.861800000000001</c:v>
                </c:pt>
                <c:pt idx="49">
                  <c:v>14.7569</c:v>
                </c:pt>
                <c:pt idx="50">
                  <c:v>14.968400000000001</c:v>
                </c:pt>
                <c:pt idx="51">
                  <c:v>14.968500000000001</c:v>
                </c:pt>
                <c:pt idx="52">
                  <c:v>14.8675</c:v>
                </c:pt>
                <c:pt idx="53">
                  <c:v>14.808999999999999</c:v>
                </c:pt>
                <c:pt idx="54">
                  <c:v>14.5616</c:v>
                </c:pt>
                <c:pt idx="55">
                  <c:v>14.525600000000001</c:v>
                </c:pt>
                <c:pt idx="56">
                  <c:v>14.411799999999999</c:v>
                </c:pt>
                <c:pt idx="57">
                  <c:v>14.551</c:v>
                </c:pt>
                <c:pt idx="58">
                  <c:v>14.5145</c:v>
                </c:pt>
                <c:pt idx="59">
                  <c:v>16.247199999999999</c:v>
                </c:pt>
                <c:pt idx="60">
                  <c:v>16.260100000000001</c:v>
                </c:pt>
                <c:pt idx="61">
                  <c:v>16.2987</c:v>
                </c:pt>
                <c:pt idx="62">
                  <c:v>16.0411</c:v>
                </c:pt>
                <c:pt idx="63">
                  <c:v>15.927199999999999</c:v>
                </c:pt>
                <c:pt idx="64">
                  <c:v>15.692500000000001</c:v>
                </c:pt>
                <c:pt idx="65">
                  <c:v>15.6578</c:v>
                </c:pt>
                <c:pt idx="66">
                  <c:v>15.4392</c:v>
                </c:pt>
                <c:pt idx="67">
                  <c:v>15.3735</c:v>
                </c:pt>
                <c:pt idx="68">
                  <c:v>15.289899999999999</c:v>
                </c:pt>
                <c:pt idx="69">
                  <c:v>15.241400000000001</c:v>
                </c:pt>
                <c:pt idx="70">
                  <c:v>15.0059</c:v>
                </c:pt>
                <c:pt idx="71">
                  <c:v>15.5092</c:v>
                </c:pt>
                <c:pt idx="72">
                  <c:v>15.3817</c:v>
                </c:pt>
                <c:pt idx="73">
                  <c:v>15.34</c:v>
                </c:pt>
                <c:pt idx="74">
                  <c:v>15.205500000000001</c:v>
                </c:pt>
                <c:pt idx="75">
                  <c:v>14.9069</c:v>
                </c:pt>
                <c:pt idx="76">
                  <c:v>14.436400000000001</c:v>
                </c:pt>
                <c:pt idx="77">
                  <c:v>14.308299999999999</c:v>
                </c:pt>
                <c:pt idx="78">
                  <c:v>14.0158</c:v>
                </c:pt>
                <c:pt idx="79">
                  <c:v>14.020200000000001</c:v>
                </c:pt>
                <c:pt idx="80">
                  <c:v>13.8581</c:v>
                </c:pt>
                <c:pt idx="81">
                  <c:v>14.0002</c:v>
                </c:pt>
                <c:pt idx="82">
                  <c:v>13.89</c:v>
                </c:pt>
                <c:pt idx="83">
                  <c:v>14.265499999999999</c:v>
                </c:pt>
                <c:pt idx="84">
                  <c:v>14.2349</c:v>
                </c:pt>
                <c:pt idx="85">
                  <c:v>14.2714</c:v>
                </c:pt>
                <c:pt idx="86">
                  <c:v>14.2578</c:v>
                </c:pt>
                <c:pt idx="87">
                  <c:v>14.141500000000001</c:v>
                </c:pt>
                <c:pt idx="88">
                  <c:v>14.1389</c:v>
                </c:pt>
                <c:pt idx="89">
                  <c:v>14.119300000000001</c:v>
                </c:pt>
                <c:pt idx="90">
                  <c:v>14.214700000000001</c:v>
                </c:pt>
                <c:pt idx="91">
                  <c:v>14.1029</c:v>
                </c:pt>
                <c:pt idx="92">
                  <c:v>14.0616</c:v>
                </c:pt>
                <c:pt idx="93">
                  <c:v>14.028700000000001</c:v>
                </c:pt>
                <c:pt idx="94">
                  <c:v>13.9633</c:v>
                </c:pt>
                <c:pt idx="95">
                  <c:v>13.728999999999999</c:v>
                </c:pt>
                <c:pt idx="96">
                  <c:v>14.094799999999999</c:v>
                </c:pt>
                <c:pt idx="97">
                  <c:v>13.9994</c:v>
                </c:pt>
                <c:pt idx="98">
                  <c:v>14.012700000000001</c:v>
                </c:pt>
                <c:pt idx="99">
                  <c:v>14.007899999999999</c:v>
                </c:pt>
                <c:pt idx="100">
                  <c:v>13.9809</c:v>
                </c:pt>
                <c:pt idx="101">
                  <c:v>13.976699999999999</c:v>
                </c:pt>
                <c:pt idx="102">
                  <c:v>13.794600000000001</c:v>
                </c:pt>
                <c:pt idx="103">
                  <c:v>13.6684</c:v>
                </c:pt>
                <c:pt idx="104">
                  <c:v>13.5372</c:v>
                </c:pt>
                <c:pt idx="105">
                  <c:v>13.415100000000001</c:v>
                </c:pt>
                <c:pt idx="106">
                  <c:v>13.2759</c:v>
                </c:pt>
                <c:pt idx="107">
                  <c:v>12.6349</c:v>
                </c:pt>
                <c:pt idx="108">
                  <c:v>12.5953</c:v>
                </c:pt>
                <c:pt idx="109">
                  <c:v>12.3437</c:v>
                </c:pt>
                <c:pt idx="110">
                  <c:v>12.2949</c:v>
                </c:pt>
                <c:pt idx="111">
                  <c:v>12.2577</c:v>
                </c:pt>
                <c:pt idx="112">
                  <c:v>12.039199999999999</c:v>
                </c:pt>
                <c:pt idx="113">
                  <c:v>11.976100000000001</c:v>
                </c:pt>
                <c:pt idx="114">
                  <c:v>11.943899999999999</c:v>
                </c:pt>
                <c:pt idx="115">
                  <c:v>11.798</c:v>
                </c:pt>
                <c:pt idx="116">
                  <c:v>11.6958</c:v>
                </c:pt>
                <c:pt idx="117">
                  <c:v>11.4076</c:v>
                </c:pt>
                <c:pt idx="118">
                  <c:v>11.3062</c:v>
                </c:pt>
                <c:pt idx="119">
                  <c:v>10.7683</c:v>
                </c:pt>
                <c:pt idx="120">
                  <c:v>10.6014</c:v>
                </c:pt>
                <c:pt idx="121">
                  <c:v>10.5617</c:v>
                </c:pt>
                <c:pt idx="122">
                  <c:v>10.508699999999999</c:v>
                </c:pt>
                <c:pt idx="123">
                  <c:v>10.358000000000001</c:v>
                </c:pt>
                <c:pt idx="124">
                  <c:v>10.498200000000001</c:v>
                </c:pt>
                <c:pt idx="125">
                  <c:v>10.4901</c:v>
                </c:pt>
                <c:pt idx="126">
                  <c:v>10.525499999999999</c:v>
                </c:pt>
                <c:pt idx="127">
                  <c:v>10.471500000000001</c:v>
                </c:pt>
                <c:pt idx="128">
                  <c:v>10.468500000000001</c:v>
                </c:pt>
                <c:pt idx="129">
                  <c:v>10.4323</c:v>
                </c:pt>
                <c:pt idx="130">
                  <c:v>10.403600000000001</c:v>
                </c:pt>
                <c:pt idx="131">
                  <c:v>10.0268</c:v>
                </c:pt>
                <c:pt idx="132">
                  <c:v>11.058199999999999</c:v>
                </c:pt>
                <c:pt idx="133">
                  <c:v>11.0739</c:v>
                </c:pt>
                <c:pt idx="134">
                  <c:v>11.0296</c:v>
                </c:pt>
                <c:pt idx="135">
                  <c:v>11.283300000000001</c:v>
                </c:pt>
                <c:pt idx="136">
                  <c:v>11.3504</c:v>
                </c:pt>
                <c:pt idx="137">
                  <c:v>11.372199999999999</c:v>
                </c:pt>
                <c:pt idx="138">
                  <c:v>11.4496</c:v>
                </c:pt>
                <c:pt idx="139">
                  <c:v>11.376899999999999</c:v>
                </c:pt>
                <c:pt idx="140">
                  <c:v>11.279199999999999</c:v>
                </c:pt>
                <c:pt idx="141">
                  <c:v>11.3407</c:v>
                </c:pt>
                <c:pt idx="142">
                  <c:v>11.3294</c:v>
                </c:pt>
                <c:pt idx="143">
                  <c:v>11.132400000000001</c:v>
                </c:pt>
                <c:pt idx="144">
                  <c:v>11.943899999999999</c:v>
                </c:pt>
                <c:pt idx="145">
                  <c:v>12.017099999999999</c:v>
                </c:pt>
                <c:pt idx="146">
                  <c:v>12.167299999999999</c:v>
                </c:pt>
                <c:pt idx="147">
                  <c:v>12.071899999999999</c:v>
                </c:pt>
                <c:pt idx="148">
                  <c:v>12.0472</c:v>
                </c:pt>
                <c:pt idx="149">
                  <c:v>11.976100000000001</c:v>
                </c:pt>
                <c:pt idx="150">
                  <c:v>11.9336</c:v>
                </c:pt>
                <c:pt idx="151">
                  <c:v>11.847200000000001</c:v>
                </c:pt>
                <c:pt idx="152">
                  <c:v>11.7805</c:v>
                </c:pt>
                <c:pt idx="153">
                  <c:v>11.667</c:v>
                </c:pt>
                <c:pt idx="154">
                  <c:v>11.6243</c:v>
                </c:pt>
                <c:pt idx="155">
                  <c:v>11.1919</c:v>
                </c:pt>
                <c:pt idx="156">
                  <c:v>11.7828</c:v>
                </c:pt>
                <c:pt idx="157">
                  <c:v>11.7843</c:v>
                </c:pt>
                <c:pt idx="158">
                  <c:v>11.7874</c:v>
                </c:pt>
                <c:pt idx="159">
                  <c:v>11.7209</c:v>
                </c:pt>
                <c:pt idx="160">
                  <c:v>12.0327</c:v>
                </c:pt>
                <c:pt idx="161">
                  <c:v>11.970700000000001</c:v>
                </c:pt>
                <c:pt idx="162">
                  <c:v>11.9335</c:v>
                </c:pt>
                <c:pt idx="163">
                  <c:v>11.899100000000001</c:v>
                </c:pt>
                <c:pt idx="164">
                  <c:v>11.8621</c:v>
                </c:pt>
                <c:pt idx="165">
                  <c:v>11.866899999999999</c:v>
                </c:pt>
                <c:pt idx="166">
                  <c:v>11.791399999999999</c:v>
                </c:pt>
                <c:pt idx="167">
                  <c:v>11.4131</c:v>
                </c:pt>
                <c:pt idx="168">
                  <c:v>10.485900000000001</c:v>
                </c:pt>
                <c:pt idx="169">
                  <c:v>10.388999999999999</c:v>
                </c:pt>
                <c:pt idx="170">
                  <c:v>10.367800000000001</c:v>
                </c:pt>
                <c:pt idx="171">
                  <c:v>10.3759</c:v>
                </c:pt>
                <c:pt idx="172">
                  <c:v>10.1351</c:v>
                </c:pt>
                <c:pt idx="173">
                  <c:v>10.0161</c:v>
                </c:pt>
                <c:pt idx="174">
                  <c:v>10.1441</c:v>
                </c:pt>
                <c:pt idx="175">
                  <c:v>10.169600000000001</c:v>
                </c:pt>
                <c:pt idx="176">
                  <c:v>10.222300000000001</c:v>
                </c:pt>
                <c:pt idx="177">
                  <c:v>10.2805</c:v>
                </c:pt>
                <c:pt idx="178">
                  <c:v>10.292999999999999</c:v>
                </c:pt>
                <c:pt idx="179">
                  <c:v>10.122999999999999</c:v>
                </c:pt>
                <c:pt idx="180">
                  <c:v>11.6836</c:v>
                </c:pt>
                <c:pt idx="181">
                  <c:v>11.6334</c:v>
                </c:pt>
                <c:pt idx="182">
                  <c:v>11.6944</c:v>
                </c:pt>
                <c:pt idx="183">
                  <c:v>11.728199999999999</c:v>
                </c:pt>
                <c:pt idx="184">
                  <c:v>11.8604</c:v>
                </c:pt>
                <c:pt idx="185">
                  <c:v>11.8163</c:v>
                </c:pt>
                <c:pt idx="186">
                  <c:v>11.8285</c:v>
                </c:pt>
                <c:pt idx="187">
                  <c:v>11.756399999999999</c:v>
                </c:pt>
                <c:pt idx="188">
                  <c:v>11.8545</c:v>
                </c:pt>
                <c:pt idx="189">
                  <c:v>10.670999999999999</c:v>
                </c:pt>
                <c:pt idx="190">
                  <c:v>10.597300000000001</c:v>
                </c:pt>
                <c:pt idx="191">
                  <c:v>10.4459</c:v>
                </c:pt>
                <c:pt idx="192">
                  <c:v>12.3024</c:v>
                </c:pt>
                <c:pt idx="193">
                  <c:v>12.110200000000001</c:v>
                </c:pt>
                <c:pt idx="194">
                  <c:v>12.1028</c:v>
                </c:pt>
                <c:pt idx="195">
                  <c:v>12.1259</c:v>
                </c:pt>
                <c:pt idx="196">
                  <c:v>11.8146</c:v>
                </c:pt>
                <c:pt idx="197">
                  <c:v>11.757099999999999</c:v>
                </c:pt>
                <c:pt idx="198">
                  <c:v>11.5509</c:v>
                </c:pt>
                <c:pt idx="199">
                  <c:v>11.3369</c:v>
                </c:pt>
                <c:pt idx="200">
                  <c:v>11.321899999999999</c:v>
                </c:pt>
                <c:pt idx="201">
                  <c:v>11.158899999999999</c:v>
                </c:pt>
                <c:pt idx="202">
                  <c:v>11.0754</c:v>
                </c:pt>
                <c:pt idx="203">
                  <c:v>10.6004</c:v>
                </c:pt>
                <c:pt idx="204">
                  <c:v>11.522600000000001</c:v>
                </c:pt>
                <c:pt idx="205">
                  <c:v>11.5123</c:v>
                </c:pt>
                <c:pt idx="206">
                  <c:v>11.465400000000001</c:v>
                </c:pt>
                <c:pt idx="207">
                  <c:v>11.5313</c:v>
                </c:pt>
                <c:pt idx="208">
                  <c:v>11.230700000000001</c:v>
                </c:pt>
                <c:pt idx="209">
                  <c:v>11.1334</c:v>
                </c:pt>
                <c:pt idx="210">
                  <c:v>10.945499999999999</c:v>
                </c:pt>
                <c:pt idx="211">
                  <c:v>10.795500000000001</c:v>
                </c:pt>
                <c:pt idx="212">
                  <c:v>10.6874</c:v>
                </c:pt>
                <c:pt idx="213">
                  <c:v>10.591900000000001</c:v>
                </c:pt>
                <c:pt idx="214">
                  <c:v>10.4819</c:v>
                </c:pt>
                <c:pt idx="215">
                  <c:v>9.7731999999999992</c:v>
                </c:pt>
                <c:pt idx="216">
                  <c:v>10.612399999999999</c:v>
                </c:pt>
                <c:pt idx="217">
                  <c:v>10.592700000000001</c:v>
                </c:pt>
                <c:pt idx="218">
                  <c:v>10.552</c:v>
                </c:pt>
                <c:pt idx="219">
                  <c:v>10.533799999999999</c:v>
                </c:pt>
                <c:pt idx="220">
                  <c:v>10.2209</c:v>
                </c:pt>
              </c:numCache>
            </c:numRef>
          </c:val>
          <c:smooth val="0"/>
          <c:extLst>
            <c:ext xmlns:c16="http://schemas.microsoft.com/office/drawing/2014/chart" uri="{C3380CC4-5D6E-409C-BE32-E72D297353CC}">
              <c16:uniqueId val="{00000000-BF74-4C08-B0D8-6F86FF37380C}"/>
            </c:ext>
          </c:extLst>
        </c:ser>
        <c:dLbls>
          <c:showLegendKey val="0"/>
          <c:showVal val="0"/>
          <c:showCatName val="0"/>
          <c:showSerName val="0"/>
          <c:showPercent val="0"/>
          <c:showBubbleSize val="0"/>
        </c:dLbls>
        <c:smooth val="0"/>
        <c:axId val="1240820031"/>
        <c:axId val="1240820991"/>
      </c:lineChart>
      <c:dateAx>
        <c:axId val="1240820031"/>
        <c:scaling>
          <c:orientation val="minMax"/>
        </c:scaling>
        <c:delete val="0"/>
        <c:axPos val="b"/>
        <c:numFmt formatCode="yyyy" sourceLinked="0"/>
        <c:majorTickMark val="none"/>
        <c:minorTickMark val="none"/>
        <c:tickLblPos val="low"/>
        <c:spPr>
          <a:noFill/>
          <a:ln w="12700" cap="flat" cmpd="sng" algn="ctr">
            <a:solidFill>
              <a:schemeClr val="accent1"/>
            </a:solidFill>
            <a:round/>
          </a:ln>
          <a:effectLst/>
        </c:spPr>
        <c:txPr>
          <a:bodyPr rot="-60000000" spcFirstLastPara="1" vertOverflow="ellipsis" vert="horz" wrap="square" anchor="ctr" anchorCtr="1"/>
          <a:lstStyle/>
          <a:p>
            <a:pPr>
              <a:defRPr sz="18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240820991"/>
        <c:crosses val="autoZero"/>
        <c:auto val="1"/>
        <c:lblOffset val="100"/>
        <c:baseTimeUnit val="months"/>
        <c:majorUnit val="2"/>
        <c:majorTimeUnit val="years"/>
      </c:dateAx>
      <c:valAx>
        <c:axId val="1240820991"/>
        <c:scaling>
          <c:orientation val="minMax"/>
          <c:min val="8"/>
        </c:scaling>
        <c:delete val="0"/>
        <c:axPos val="l"/>
        <c:majorGridlines>
          <c:spPr>
            <a:ln w="9525" cap="flat" cmpd="sng" algn="ctr">
              <a:solidFill>
                <a:schemeClr val="accent3"/>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2408200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800">
          <a:solidFill>
            <a:sysClr val="windowText" lastClr="000000"/>
          </a:solidFill>
          <a:latin typeface="Roboto Condensed" panose="02000000000000000000" pitchFamily="2" charset="0"/>
          <a:ea typeface="Roboto Condensed" panose="02000000000000000000" pitchFamily="2" charset="0"/>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spPr>
            <a:ln w="38100" cap="rnd">
              <a:solidFill>
                <a:schemeClr val="accent4"/>
              </a:solidFill>
              <a:round/>
            </a:ln>
            <a:effectLst/>
          </c:spPr>
          <c:marker>
            <c:symbol val="none"/>
          </c:marker>
          <c:cat>
            <c:numRef>
              <c:f>'Mkts Are Not Stupid'!$A$7:$A$228</c:f>
              <c:numCache>
                <c:formatCode>m/d/yyyy</c:formatCode>
                <c:ptCount val="222"/>
                <c:pt idx="0">
                  <c:v>38837</c:v>
                </c:pt>
                <c:pt idx="1">
                  <c:v>38868</c:v>
                </c:pt>
                <c:pt idx="2">
                  <c:v>38898</c:v>
                </c:pt>
                <c:pt idx="3">
                  <c:v>38929</c:v>
                </c:pt>
                <c:pt idx="4">
                  <c:v>38960</c:v>
                </c:pt>
                <c:pt idx="5">
                  <c:v>38989</c:v>
                </c:pt>
                <c:pt idx="6">
                  <c:v>39021</c:v>
                </c:pt>
                <c:pt idx="7">
                  <c:v>39051</c:v>
                </c:pt>
                <c:pt idx="8">
                  <c:v>39080</c:v>
                </c:pt>
                <c:pt idx="9">
                  <c:v>39113</c:v>
                </c:pt>
                <c:pt idx="10">
                  <c:v>39141</c:v>
                </c:pt>
                <c:pt idx="11">
                  <c:v>39171</c:v>
                </c:pt>
                <c:pt idx="12">
                  <c:v>39202</c:v>
                </c:pt>
                <c:pt idx="13">
                  <c:v>39233</c:v>
                </c:pt>
                <c:pt idx="14">
                  <c:v>39262</c:v>
                </c:pt>
                <c:pt idx="15">
                  <c:v>39294</c:v>
                </c:pt>
                <c:pt idx="16">
                  <c:v>39325</c:v>
                </c:pt>
                <c:pt idx="17">
                  <c:v>39353</c:v>
                </c:pt>
                <c:pt idx="18">
                  <c:v>39386</c:v>
                </c:pt>
                <c:pt idx="19">
                  <c:v>39416</c:v>
                </c:pt>
                <c:pt idx="20">
                  <c:v>39447</c:v>
                </c:pt>
                <c:pt idx="21">
                  <c:v>39478</c:v>
                </c:pt>
                <c:pt idx="22">
                  <c:v>39507</c:v>
                </c:pt>
                <c:pt idx="23">
                  <c:v>39538</c:v>
                </c:pt>
                <c:pt idx="24">
                  <c:v>39568</c:v>
                </c:pt>
                <c:pt idx="25">
                  <c:v>39598</c:v>
                </c:pt>
                <c:pt idx="26">
                  <c:v>39629</c:v>
                </c:pt>
                <c:pt idx="27">
                  <c:v>39660</c:v>
                </c:pt>
                <c:pt idx="28">
                  <c:v>39689</c:v>
                </c:pt>
                <c:pt idx="29">
                  <c:v>39721</c:v>
                </c:pt>
                <c:pt idx="30">
                  <c:v>39752</c:v>
                </c:pt>
                <c:pt idx="31">
                  <c:v>39780</c:v>
                </c:pt>
                <c:pt idx="32">
                  <c:v>39813</c:v>
                </c:pt>
                <c:pt idx="33">
                  <c:v>39843</c:v>
                </c:pt>
                <c:pt idx="34">
                  <c:v>39871</c:v>
                </c:pt>
                <c:pt idx="35">
                  <c:v>39903</c:v>
                </c:pt>
                <c:pt idx="36">
                  <c:v>39933</c:v>
                </c:pt>
                <c:pt idx="37">
                  <c:v>39962</c:v>
                </c:pt>
                <c:pt idx="38">
                  <c:v>39994</c:v>
                </c:pt>
                <c:pt idx="39">
                  <c:v>40025</c:v>
                </c:pt>
                <c:pt idx="40">
                  <c:v>40056</c:v>
                </c:pt>
                <c:pt idx="41">
                  <c:v>40086</c:v>
                </c:pt>
                <c:pt idx="42">
                  <c:v>40116</c:v>
                </c:pt>
                <c:pt idx="43">
                  <c:v>40147</c:v>
                </c:pt>
                <c:pt idx="44">
                  <c:v>40178</c:v>
                </c:pt>
                <c:pt idx="45">
                  <c:v>40207</c:v>
                </c:pt>
                <c:pt idx="46">
                  <c:v>40235</c:v>
                </c:pt>
                <c:pt idx="47">
                  <c:v>40268</c:v>
                </c:pt>
                <c:pt idx="48">
                  <c:v>40298</c:v>
                </c:pt>
                <c:pt idx="49">
                  <c:v>40329</c:v>
                </c:pt>
                <c:pt idx="50">
                  <c:v>40359</c:v>
                </c:pt>
                <c:pt idx="51">
                  <c:v>40389</c:v>
                </c:pt>
                <c:pt idx="52">
                  <c:v>40421</c:v>
                </c:pt>
                <c:pt idx="53">
                  <c:v>40451</c:v>
                </c:pt>
                <c:pt idx="54">
                  <c:v>40480</c:v>
                </c:pt>
                <c:pt idx="55">
                  <c:v>40512</c:v>
                </c:pt>
                <c:pt idx="56">
                  <c:v>40543</c:v>
                </c:pt>
                <c:pt idx="57">
                  <c:v>40574</c:v>
                </c:pt>
                <c:pt idx="58">
                  <c:v>40602</c:v>
                </c:pt>
                <c:pt idx="59">
                  <c:v>40633</c:v>
                </c:pt>
                <c:pt idx="60">
                  <c:v>40662</c:v>
                </c:pt>
                <c:pt idx="61">
                  <c:v>40694</c:v>
                </c:pt>
                <c:pt idx="62">
                  <c:v>40724</c:v>
                </c:pt>
                <c:pt idx="63">
                  <c:v>40753</c:v>
                </c:pt>
                <c:pt idx="64">
                  <c:v>40786</c:v>
                </c:pt>
                <c:pt idx="65">
                  <c:v>40816</c:v>
                </c:pt>
                <c:pt idx="66">
                  <c:v>40847</c:v>
                </c:pt>
                <c:pt idx="67">
                  <c:v>40877</c:v>
                </c:pt>
                <c:pt idx="68">
                  <c:v>40907</c:v>
                </c:pt>
                <c:pt idx="69">
                  <c:v>40939</c:v>
                </c:pt>
                <c:pt idx="70">
                  <c:v>40968</c:v>
                </c:pt>
                <c:pt idx="71">
                  <c:v>40998</c:v>
                </c:pt>
                <c:pt idx="72">
                  <c:v>41029</c:v>
                </c:pt>
                <c:pt idx="73">
                  <c:v>41060</c:v>
                </c:pt>
                <c:pt idx="74">
                  <c:v>41089</c:v>
                </c:pt>
                <c:pt idx="75">
                  <c:v>41121</c:v>
                </c:pt>
                <c:pt idx="76">
                  <c:v>41152</c:v>
                </c:pt>
                <c:pt idx="77">
                  <c:v>41180</c:v>
                </c:pt>
                <c:pt idx="78">
                  <c:v>41213</c:v>
                </c:pt>
                <c:pt idx="79">
                  <c:v>41243</c:v>
                </c:pt>
                <c:pt idx="80">
                  <c:v>41274</c:v>
                </c:pt>
                <c:pt idx="81">
                  <c:v>41305</c:v>
                </c:pt>
                <c:pt idx="82">
                  <c:v>41333</c:v>
                </c:pt>
                <c:pt idx="83">
                  <c:v>41362</c:v>
                </c:pt>
                <c:pt idx="84">
                  <c:v>41394</c:v>
                </c:pt>
                <c:pt idx="85">
                  <c:v>41425</c:v>
                </c:pt>
                <c:pt idx="86">
                  <c:v>41453</c:v>
                </c:pt>
                <c:pt idx="87">
                  <c:v>41486</c:v>
                </c:pt>
                <c:pt idx="88">
                  <c:v>41516</c:v>
                </c:pt>
                <c:pt idx="89">
                  <c:v>41547</c:v>
                </c:pt>
                <c:pt idx="90">
                  <c:v>41578</c:v>
                </c:pt>
                <c:pt idx="91">
                  <c:v>41607</c:v>
                </c:pt>
                <c:pt idx="92">
                  <c:v>41639</c:v>
                </c:pt>
                <c:pt idx="93">
                  <c:v>41670</c:v>
                </c:pt>
                <c:pt idx="94">
                  <c:v>41698</c:v>
                </c:pt>
                <c:pt idx="95">
                  <c:v>41729</c:v>
                </c:pt>
                <c:pt idx="96">
                  <c:v>41759</c:v>
                </c:pt>
                <c:pt idx="97">
                  <c:v>41789</c:v>
                </c:pt>
                <c:pt idx="98">
                  <c:v>41820</c:v>
                </c:pt>
                <c:pt idx="99">
                  <c:v>41851</c:v>
                </c:pt>
                <c:pt idx="100">
                  <c:v>41880</c:v>
                </c:pt>
                <c:pt idx="101">
                  <c:v>41912</c:v>
                </c:pt>
                <c:pt idx="102">
                  <c:v>41943</c:v>
                </c:pt>
                <c:pt idx="103">
                  <c:v>41971</c:v>
                </c:pt>
                <c:pt idx="104">
                  <c:v>42004</c:v>
                </c:pt>
                <c:pt idx="105">
                  <c:v>42034</c:v>
                </c:pt>
                <c:pt idx="106">
                  <c:v>42062</c:v>
                </c:pt>
                <c:pt idx="107">
                  <c:v>42094</c:v>
                </c:pt>
                <c:pt idx="108">
                  <c:v>42124</c:v>
                </c:pt>
                <c:pt idx="109">
                  <c:v>42153</c:v>
                </c:pt>
                <c:pt idx="110">
                  <c:v>42185</c:v>
                </c:pt>
                <c:pt idx="111">
                  <c:v>42216</c:v>
                </c:pt>
                <c:pt idx="112">
                  <c:v>42247</c:v>
                </c:pt>
                <c:pt idx="113">
                  <c:v>42277</c:v>
                </c:pt>
                <c:pt idx="114">
                  <c:v>42307</c:v>
                </c:pt>
                <c:pt idx="115">
                  <c:v>42338</c:v>
                </c:pt>
                <c:pt idx="116">
                  <c:v>42369</c:v>
                </c:pt>
                <c:pt idx="117">
                  <c:v>42398</c:v>
                </c:pt>
                <c:pt idx="118">
                  <c:v>42429</c:v>
                </c:pt>
                <c:pt idx="119">
                  <c:v>42460</c:v>
                </c:pt>
                <c:pt idx="120">
                  <c:v>42489</c:v>
                </c:pt>
                <c:pt idx="121">
                  <c:v>42521</c:v>
                </c:pt>
                <c:pt idx="122">
                  <c:v>42551</c:v>
                </c:pt>
                <c:pt idx="123">
                  <c:v>42580</c:v>
                </c:pt>
                <c:pt idx="124">
                  <c:v>42613</c:v>
                </c:pt>
                <c:pt idx="125">
                  <c:v>42643</c:v>
                </c:pt>
                <c:pt idx="126">
                  <c:v>42674</c:v>
                </c:pt>
                <c:pt idx="127">
                  <c:v>42704</c:v>
                </c:pt>
                <c:pt idx="128">
                  <c:v>42734</c:v>
                </c:pt>
                <c:pt idx="129">
                  <c:v>42766</c:v>
                </c:pt>
                <c:pt idx="130">
                  <c:v>42794</c:v>
                </c:pt>
                <c:pt idx="131">
                  <c:v>42825</c:v>
                </c:pt>
                <c:pt idx="132">
                  <c:v>42853</c:v>
                </c:pt>
                <c:pt idx="133">
                  <c:v>42886</c:v>
                </c:pt>
                <c:pt idx="134">
                  <c:v>42916</c:v>
                </c:pt>
                <c:pt idx="135">
                  <c:v>42947</c:v>
                </c:pt>
                <c:pt idx="136">
                  <c:v>42978</c:v>
                </c:pt>
                <c:pt idx="137">
                  <c:v>43007</c:v>
                </c:pt>
                <c:pt idx="138">
                  <c:v>43039</c:v>
                </c:pt>
                <c:pt idx="139">
                  <c:v>43069</c:v>
                </c:pt>
                <c:pt idx="140">
                  <c:v>43098</c:v>
                </c:pt>
                <c:pt idx="141">
                  <c:v>43131</c:v>
                </c:pt>
                <c:pt idx="142">
                  <c:v>43159</c:v>
                </c:pt>
                <c:pt idx="143">
                  <c:v>43189</c:v>
                </c:pt>
                <c:pt idx="144">
                  <c:v>43220</c:v>
                </c:pt>
                <c:pt idx="145">
                  <c:v>43251</c:v>
                </c:pt>
                <c:pt idx="146">
                  <c:v>43280</c:v>
                </c:pt>
                <c:pt idx="147">
                  <c:v>43312</c:v>
                </c:pt>
                <c:pt idx="148">
                  <c:v>43343</c:v>
                </c:pt>
                <c:pt idx="149">
                  <c:v>43371</c:v>
                </c:pt>
                <c:pt idx="150">
                  <c:v>43404</c:v>
                </c:pt>
                <c:pt idx="151">
                  <c:v>43434</c:v>
                </c:pt>
                <c:pt idx="152">
                  <c:v>43465</c:v>
                </c:pt>
                <c:pt idx="153">
                  <c:v>43496</c:v>
                </c:pt>
                <c:pt idx="154">
                  <c:v>43524</c:v>
                </c:pt>
                <c:pt idx="155">
                  <c:v>43553</c:v>
                </c:pt>
                <c:pt idx="156">
                  <c:v>43585</c:v>
                </c:pt>
                <c:pt idx="157">
                  <c:v>43616</c:v>
                </c:pt>
                <c:pt idx="158">
                  <c:v>43644</c:v>
                </c:pt>
                <c:pt idx="159">
                  <c:v>43677</c:v>
                </c:pt>
                <c:pt idx="160">
                  <c:v>43707</c:v>
                </c:pt>
                <c:pt idx="161">
                  <c:v>43738</c:v>
                </c:pt>
                <c:pt idx="162">
                  <c:v>43769</c:v>
                </c:pt>
                <c:pt idx="163">
                  <c:v>43798</c:v>
                </c:pt>
                <c:pt idx="164">
                  <c:v>43830</c:v>
                </c:pt>
                <c:pt idx="165">
                  <c:v>43861</c:v>
                </c:pt>
                <c:pt idx="166">
                  <c:v>43889</c:v>
                </c:pt>
                <c:pt idx="167">
                  <c:v>43921</c:v>
                </c:pt>
                <c:pt idx="168">
                  <c:v>43951</c:v>
                </c:pt>
                <c:pt idx="169">
                  <c:v>43980</c:v>
                </c:pt>
                <c:pt idx="170">
                  <c:v>44012</c:v>
                </c:pt>
                <c:pt idx="171">
                  <c:v>44043</c:v>
                </c:pt>
                <c:pt idx="172">
                  <c:v>44074</c:v>
                </c:pt>
                <c:pt idx="173">
                  <c:v>44104</c:v>
                </c:pt>
                <c:pt idx="174">
                  <c:v>44134</c:v>
                </c:pt>
                <c:pt idx="175">
                  <c:v>44165</c:v>
                </c:pt>
                <c:pt idx="176">
                  <c:v>44196</c:v>
                </c:pt>
                <c:pt idx="177">
                  <c:v>44225</c:v>
                </c:pt>
                <c:pt idx="178">
                  <c:v>44253</c:v>
                </c:pt>
                <c:pt idx="179">
                  <c:v>44286</c:v>
                </c:pt>
                <c:pt idx="180">
                  <c:v>44316</c:v>
                </c:pt>
                <c:pt idx="181">
                  <c:v>44347</c:v>
                </c:pt>
                <c:pt idx="182">
                  <c:v>44377</c:v>
                </c:pt>
                <c:pt idx="183">
                  <c:v>44407</c:v>
                </c:pt>
                <c:pt idx="184">
                  <c:v>44439</c:v>
                </c:pt>
                <c:pt idx="185">
                  <c:v>44469</c:v>
                </c:pt>
                <c:pt idx="186">
                  <c:v>44498</c:v>
                </c:pt>
                <c:pt idx="187">
                  <c:v>44530</c:v>
                </c:pt>
                <c:pt idx="188">
                  <c:v>44561</c:v>
                </c:pt>
                <c:pt idx="189">
                  <c:v>44592</c:v>
                </c:pt>
                <c:pt idx="190">
                  <c:v>44620</c:v>
                </c:pt>
                <c:pt idx="191">
                  <c:v>44651</c:v>
                </c:pt>
                <c:pt idx="192">
                  <c:v>44680</c:v>
                </c:pt>
                <c:pt idx="193">
                  <c:v>44712</c:v>
                </c:pt>
                <c:pt idx="194">
                  <c:v>44742</c:v>
                </c:pt>
                <c:pt idx="195">
                  <c:v>44771</c:v>
                </c:pt>
                <c:pt idx="196">
                  <c:v>44804</c:v>
                </c:pt>
                <c:pt idx="197">
                  <c:v>44834</c:v>
                </c:pt>
                <c:pt idx="198">
                  <c:v>44865</c:v>
                </c:pt>
                <c:pt idx="199">
                  <c:v>44895</c:v>
                </c:pt>
                <c:pt idx="200">
                  <c:v>44925</c:v>
                </c:pt>
                <c:pt idx="201">
                  <c:v>44957</c:v>
                </c:pt>
                <c:pt idx="202">
                  <c:v>44985</c:v>
                </c:pt>
                <c:pt idx="203">
                  <c:v>45016</c:v>
                </c:pt>
                <c:pt idx="204">
                  <c:v>45044</c:v>
                </c:pt>
                <c:pt idx="205">
                  <c:v>45077</c:v>
                </c:pt>
                <c:pt idx="206">
                  <c:v>45107</c:v>
                </c:pt>
                <c:pt idx="207">
                  <c:v>45138</c:v>
                </c:pt>
                <c:pt idx="208">
                  <c:v>45169</c:v>
                </c:pt>
                <c:pt idx="209">
                  <c:v>45198</c:v>
                </c:pt>
                <c:pt idx="210">
                  <c:v>45230</c:v>
                </c:pt>
                <c:pt idx="211">
                  <c:v>45260</c:v>
                </c:pt>
                <c:pt idx="212">
                  <c:v>45289</c:v>
                </c:pt>
                <c:pt idx="213">
                  <c:v>45322</c:v>
                </c:pt>
                <c:pt idx="214">
                  <c:v>45351</c:v>
                </c:pt>
                <c:pt idx="215">
                  <c:v>45380</c:v>
                </c:pt>
                <c:pt idx="216">
                  <c:v>45412</c:v>
                </c:pt>
                <c:pt idx="217">
                  <c:v>45443</c:v>
                </c:pt>
                <c:pt idx="218">
                  <c:v>45471</c:v>
                </c:pt>
                <c:pt idx="219">
                  <c:v>45504</c:v>
                </c:pt>
                <c:pt idx="220">
                  <c:v>45535</c:v>
                </c:pt>
                <c:pt idx="221">
                  <c:v>45565</c:v>
                </c:pt>
              </c:numCache>
            </c:numRef>
          </c:cat>
          <c:val>
            <c:numRef>
              <c:f>'Mkts Are Not Stupid'!$B$7:$B$228</c:f>
              <c:numCache>
                <c:formatCode>General</c:formatCode>
                <c:ptCount val="222"/>
                <c:pt idx="0">
                  <c:v>14.5054</c:v>
                </c:pt>
                <c:pt idx="1">
                  <c:v>15.7958</c:v>
                </c:pt>
                <c:pt idx="2">
                  <c:v>16.017600000000002</c:v>
                </c:pt>
                <c:pt idx="3">
                  <c:v>16.266100000000002</c:v>
                </c:pt>
                <c:pt idx="4">
                  <c:v>16.375299999999999</c:v>
                </c:pt>
                <c:pt idx="5">
                  <c:v>17.443300000000001</c:v>
                </c:pt>
                <c:pt idx="6">
                  <c:v>17.695699999999999</c:v>
                </c:pt>
                <c:pt idx="7">
                  <c:v>20.998200000000001</c:v>
                </c:pt>
                <c:pt idx="8">
                  <c:v>27.493300000000001</c:v>
                </c:pt>
                <c:pt idx="9">
                  <c:v>28.353999999999999</c:v>
                </c:pt>
                <c:pt idx="10">
                  <c:v>29.4666</c:v>
                </c:pt>
                <c:pt idx="11">
                  <c:v>32.153100000000002</c:v>
                </c:pt>
                <c:pt idx="12">
                  <c:v>29.702100000000002</c:v>
                </c:pt>
                <c:pt idx="13">
                  <c:v>30.8184</c:v>
                </c:pt>
                <c:pt idx="14">
                  <c:v>28.724399999999999</c:v>
                </c:pt>
                <c:pt idx="15">
                  <c:v>32.161799999999999</c:v>
                </c:pt>
                <c:pt idx="16">
                  <c:v>35.562600000000003</c:v>
                </c:pt>
                <c:pt idx="17">
                  <c:v>37.609900000000003</c:v>
                </c:pt>
                <c:pt idx="18">
                  <c:v>39.8245</c:v>
                </c:pt>
                <c:pt idx="19">
                  <c:v>34.825800000000001</c:v>
                </c:pt>
                <c:pt idx="20">
                  <c:v>37.3005</c:v>
                </c:pt>
                <c:pt idx="21">
                  <c:v>30.815200000000001</c:v>
                </c:pt>
                <c:pt idx="22">
                  <c:v>30.59</c:v>
                </c:pt>
                <c:pt idx="23">
                  <c:v>25.575099999999999</c:v>
                </c:pt>
                <c:pt idx="24">
                  <c:v>21.341899999999999</c:v>
                </c:pt>
                <c:pt idx="25">
                  <c:v>20.989100000000001</c:v>
                </c:pt>
                <c:pt idx="26">
                  <c:v>16.9282</c:v>
                </c:pt>
                <c:pt idx="27">
                  <c:v>17.6265</c:v>
                </c:pt>
                <c:pt idx="28">
                  <c:v>15.5852</c:v>
                </c:pt>
                <c:pt idx="29">
                  <c:v>15.158200000000001</c:v>
                </c:pt>
                <c:pt idx="30">
                  <c:v>11.802899999999999</c:v>
                </c:pt>
                <c:pt idx="31">
                  <c:v>13.264200000000001</c:v>
                </c:pt>
                <c:pt idx="32">
                  <c:v>12.883699999999999</c:v>
                </c:pt>
                <c:pt idx="33">
                  <c:v>14.398</c:v>
                </c:pt>
                <c:pt idx="34">
                  <c:v>15.9335</c:v>
                </c:pt>
                <c:pt idx="35">
                  <c:v>21.827000000000002</c:v>
                </c:pt>
                <c:pt idx="36">
                  <c:v>18.635899999999999</c:v>
                </c:pt>
                <c:pt idx="37">
                  <c:v>20.063500000000001</c:v>
                </c:pt>
                <c:pt idx="38">
                  <c:v>22.407699999999998</c:v>
                </c:pt>
                <c:pt idx="39">
                  <c:v>25.680800000000001</c:v>
                </c:pt>
                <c:pt idx="40">
                  <c:v>19.943899999999999</c:v>
                </c:pt>
                <c:pt idx="41">
                  <c:v>15.7079</c:v>
                </c:pt>
                <c:pt idx="42">
                  <c:v>16.730699999999999</c:v>
                </c:pt>
                <c:pt idx="43">
                  <c:v>17.787800000000001</c:v>
                </c:pt>
                <c:pt idx="44">
                  <c:v>18.335100000000001</c:v>
                </c:pt>
                <c:pt idx="45">
                  <c:v>16.649799999999999</c:v>
                </c:pt>
                <c:pt idx="46">
                  <c:v>22.6114</c:v>
                </c:pt>
                <c:pt idx="47">
                  <c:v>23.806000000000001</c:v>
                </c:pt>
                <c:pt idx="48">
                  <c:v>16.369399999999999</c:v>
                </c:pt>
                <c:pt idx="49">
                  <c:v>14.686500000000001</c:v>
                </c:pt>
                <c:pt idx="50">
                  <c:v>13.6272</c:v>
                </c:pt>
                <c:pt idx="51">
                  <c:v>14.7121</c:v>
                </c:pt>
                <c:pt idx="52">
                  <c:v>14.5589</c:v>
                </c:pt>
                <c:pt idx="53">
                  <c:v>14.646000000000001</c:v>
                </c:pt>
                <c:pt idx="54">
                  <c:v>16.209099999999999</c:v>
                </c:pt>
                <c:pt idx="55">
                  <c:v>15.3056</c:v>
                </c:pt>
                <c:pt idx="56">
                  <c:v>15.350300000000001</c:v>
                </c:pt>
                <c:pt idx="57">
                  <c:v>15.1424</c:v>
                </c:pt>
                <c:pt idx="58">
                  <c:v>15.891400000000001</c:v>
                </c:pt>
                <c:pt idx="59">
                  <c:v>13.2159</c:v>
                </c:pt>
                <c:pt idx="60">
                  <c:v>13.023</c:v>
                </c:pt>
                <c:pt idx="61">
                  <c:v>12.264699999999999</c:v>
                </c:pt>
                <c:pt idx="62">
                  <c:v>12.3879</c:v>
                </c:pt>
                <c:pt idx="63">
                  <c:v>12.1584</c:v>
                </c:pt>
                <c:pt idx="64">
                  <c:v>11.654299999999999</c:v>
                </c:pt>
                <c:pt idx="65">
                  <c:v>10.8506</c:v>
                </c:pt>
                <c:pt idx="66">
                  <c:v>11.5397</c:v>
                </c:pt>
                <c:pt idx="67">
                  <c:v>10.979699999999999</c:v>
                </c:pt>
                <c:pt idx="68">
                  <c:v>10.575699999999999</c:v>
                </c:pt>
                <c:pt idx="69">
                  <c:v>11.143599999999999</c:v>
                </c:pt>
                <c:pt idx="70">
                  <c:v>12.0374</c:v>
                </c:pt>
                <c:pt idx="71">
                  <c:v>9.4491999999999994</c:v>
                </c:pt>
                <c:pt idx="72">
                  <c:v>10.257300000000001</c:v>
                </c:pt>
                <c:pt idx="73">
                  <c:v>10.226800000000001</c:v>
                </c:pt>
                <c:pt idx="74">
                  <c:v>9.7454000000000001</c:v>
                </c:pt>
                <c:pt idx="75">
                  <c:v>9.4694000000000003</c:v>
                </c:pt>
                <c:pt idx="76">
                  <c:v>9.4487000000000005</c:v>
                </c:pt>
                <c:pt idx="77">
                  <c:v>9.7956000000000003</c:v>
                </c:pt>
                <c:pt idx="78">
                  <c:v>9.9944000000000006</c:v>
                </c:pt>
                <c:pt idx="79">
                  <c:v>9.6412999999999993</c:v>
                </c:pt>
                <c:pt idx="80">
                  <c:v>11.076499999999999</c:v>
                </c:pt>
                <c:pt idx="81">
                  <c:v>11.728</c:v>
                </c:pt>
                <c:pt idx="82">
                  <c:v>11.696999999999999</c:v>
                </c:pt>
                <c:pt idx="83">
                  <c:v>9.4490999999999996</c:v>
                </c:pt>
                <c:pt idx="84">
                  <c:v>9.2810000000000006</c:v>
                </c:pt>
                <c:pt idx="85">
                  <c:v>9.7319999999999993</c:v>
                </c:pt>
                <c:pt idx="86">
                  <c:v>8.4699000000000009</c:v>
                </c:pt>
                <c:pt idx="87">
                  <c:v>8.6264000000000003</c:v>
                </c:pt>
                <c:pt idx="88">
                  <c:v>9.0595999999999997</c:v>
                </c:pt>
                <c:pt idx="89">
                  <c:v>9.3323999999999998</c:v>
                </c:pt>
                <c:pt idx="90">
                  <c:v>9.2934999999999999</c:v>
                </c:pt>
                <c:pt idx="91">
                  <c:v>9.6663999999999994</c:v>
                </c:pt>
                <c:pt idx="92">
                  <c:v>9.2523999999999997</c:v>
                </c:pt>
                <c:pt idx="93">
                  <c:v>8.9440000000000008</c:v>
                </c:pt>
                <c:pt idx="94">
                  <c:v>9.2063000000000006</c:v>
                </c:pt>
                <c:pt idx="95">
                  <c:v>9.6059000000000001</c:v>
                </c:pt>
                <c:pt idx="96">
                  <c:v>7.89</c:v>
                </c:pt>
                <c:pt idx="97">
                  <c:v>7.9813999999999998</c:v>
                </c:pt>
                <c:pt idx="98">
                  <c:v>8.0044000000000004</c:v>
                </c:pt>
                <c:pt idx="99">
                  <c:v>8.6168999999999993</c:v>
                </c:pt>
                <c:pt idx="100">
                  <c:v>8.6645000000000003</c:v>
                </c:pt>
                <c:pt idx="101">
                  <c:v>9.1800999999999995</c:v>
                </c:pt>
                <c:pt idx="102">
                  <c:v>9.6123999999999992</c:v>
                </c:pt>
                <c:pt idx="103">
                  <c:v>10.847899999999999</c:v>
                </c:pt>
                <c:pt idx="104">
                  <c:v>13.588699999999999</c:v>
                </c:pt>
                <c:pt idx="105">
                  <c:v>13.5966</c:v>
                </c:pt>
                <c:pt idx="106">
                  <c:v>14.2821</c:v>
                </c:pt>
                <c:pt idx="107">
                  <c:v>17.3992</c:v>
                </c:pt>
                <c:pt idx="108">
                  <c:v>17.691600000000001</c:v>
                </c:pt>
                <c:pt idx="109">
                  <c:v>17.8291</c:v>
                </c:pt>
                <c:pt idx="110">
                  <c:v>17.131599999999999</c:v>
                </c:pt>
                <c:pt idx="111">
                  <c:v>14.9711</c:v>
                </c:pt>
                <c:pt idx="112">
                  <c:v>13.3271</c:v>
                </c:pt>
                <c:pt idx="113">
                  <c:v>12.895200000000001</c:v>
                </c:pt>
                <c:pt idx="114">
                  <c:v>14.3795</c:v>
                </c:pt>
                <c:pt idx="115">
                  <c:v>14.709300000000001</c:v>
                </c:pt>
                <c:pt idx="116">
                  <c:v>15.169700000000001</c:v>
                </c:pt>
                <c:pt idx="117">
                  <c:v>11.905099999999999</c:v>
                </c:pt>
                <c:pt idx="118">
                  <c:v>12.1092</c:v>
                </c:pt>
                <c:pt idx="119">
                  <c:v>14.805999999999999</c:v>
                </c:pt>
                <c:pt idx="120">
                  <c:v>13.0533</c:v>
                </c:pt>
                <c:pt idx="121">
                  <c:v>13.070499999999999</c:v>
                </c:pt>
                <c:pt idx="122">
                  <c:v>13.0792</c:v>
                </c:pt>
                <c:pt idx="123">
                  <c:v>13.477600000000001</c:v>
                </c:pt>
                <c:pt idx="124">
                  <c:v>13.9314</c:v>
                </c:pt>
                <c:pt idx="125">
                  <c:v>13.5997</c:v>
                </c:pt>
                <c:pt idx="126">
                  <c:v>14.184100000000001</c:v>
                </c:pt>
                <c:pt idx="127">
                  <c:v>15.119</c:v>
                </c:pt>
                <c:pt idx="128">
                  <c:v>14.5875</c:v>
                </c:pt>
                <c:pt idx="129">
                  <c:v>14.9787</c:v>
                </c:pt>
                <c:pt idx="130">
                  <c:v>15.6121</c:v>
                </c:pt>
                <c:pt idx="131">
                  <c:v>16.756599999999999</c:v>
                </c:pt>
                <c:pt idx="132">
                  <c:v>13.157999999999999</c:v>
                </c:pt>
                <c:pt idx="133">
                  <c:v>13.355</c:v>
                </c:pt>
                <c:pt idx="134">
                  <c:v>13.805300000000001</c:v>
                </c:pt>
                <c:pt idx="135">
                  <c:v>14.248900000000001</c:v>
                </c:pt>
                <c:pt idx="136">
                  <c:v>14.4481</c:v>
                </c:pt>
                <c:pt idx="137">
                  <c:v>14.2281</c:v>
                </c:pt>
                <c:pt idx="138">
                  <c:v>14.312099999999999</c:v>
                </c:pt>
                <c:pt idx="139">
                  <c:v>14.4024</c:v>
                </c:pt>
                <c:pt idx="140">
                  <c:v>14.5458</c:v>
                </c:pt>
                <c:pt idx="141">
                  <c:v>15.3238</c:v>
                </c:pt>
                <c:pt idx="142">
                  <c:v>14.450799999999999</c:v>
                </c:pt>
                <c:pt idx="143">
                  <c:v>14.4994</c:v>
                </c:pt>
                <c:pt idx="144">
                  <c:v>11.957800000000001</c:v>
                </c:pt>
                <c:pt idx="145">
                  <c:v>12.0733</c:v>
                </c:pt>
                <c:pt idx="146">
                  <c:v>11.2057</c:v>
                </c:pt>
                <c:pt idx="147">
                  <c:v>11.4954</c:v>
                </c:pt>
                <c:pt idx="148">
                  <c:v>10.942399999999999</c:v>
                </c:pt>
                <c:pt idx="149">
                  <c:v>11.444100000000001</c:v>
                </c:pt>
                <c:pt idx="150">
                  <c:v>10.666</c:v>
                </c:pt>
                <c:pt idx="151">
                  <c:v>10.637</c:v>
                </c:pt>
                <c:pt idx="152">
                  <c:v>10.3156</c:v>
                </c:pt>
                <c:pt idx="153">
                  <c:v>10.866300000000001</c:v>
                </c:pt>
                <c:pt idx="154">
                  <c:v>12.4041</c:v>
                </c:pt>
                <c:pt idx="155">
                  <c:v>13.343999999999999</c:v>
                </c:pt>
                <c:pt idx="156">
                  <c:v>11.7171</c:v>
                </c:pt>
                <c:pt idx="157">
                  <c:v>11.084</c:v>
                </c:pt>
                <c:pt idx="158">
                  <c:v>11.567399999999999</c:v>
                </c:pt>
                <c:pt idx="159">
                  <c:v>11.505000000000001</c:v>
                </c:pt>
                <c:pt idx="160">
                  <c:v>11.073</c:v>
                </c:pt>
                <c:pt idx="161">
                  <c:v>11.208600000000001</c:v>
                </c:pt>
                <c:pt idx="162">
                  <c:v>11.3452</c:v>
                </c:pt>
                <c:pt idx="163">
                  <c:v>11.197800000000001</c:v>
                </c:pt>
                <c:pt idx="164">
                  <c:v>11.8223</c:v>
                </c:pt>
                <c:pt idx="165">
                  <c:v>11.543900000000001</c:v>
                </c:pt>
                <c:pt idx="166">
                  <c:v>11.1251</c:v>
                </c:pt>
                <c:pt idx="167">
                  <c:v>11.169600000000001</c:v>
                </c:pt>
                <c:pt idx="168">
                  <c:v>11.687799999999999</c:v>
                </c:pt>
                <c:pt idx="169">
                  <c:v>11.8118</c:v>
                </c:pt>
                <c:pt idx="170">
                  <c:v>12.525</c:v>
                </c:pt>
                <c:pt idx="171">
                  <c:v>14.077299999999999</c:v>
                </c:pt>
                <c:pt idx="172">
                  <c:v>14.961499999999999</c:v>
                </c:pt>
                <c:pt idx="173">
                  <c:v>14.3901</c:v>
                </c:pt>
                <c:pt idx="174">
                  <c:v>14.4192</c:v>
                </c:pt>
                <c:pt idx="175">
                  <c:v>15.122</c:v>
                </c:pt>
                <c:pt idx="176">
                  <c:v>15.6226</c:v>
                </c:pt>
                <c:pt idx="177">
                  <c:v>12.1478</c:v>
                </c:pt>
                <c:pt idx="178">
                  <c:v>12.0876</c:v>
                </c:pt>
                <c:pt idx="179">
                  <c:v>13.659000000000001</c:v>
                </c:pt>
                <c:pt idx="180">
                  <c:v>12.688599999999999</c:v>
                </c:pt>
                <c:pt idx="181">
                  <c:v>13.1881</c:v>
                </c:pt>
                <c:pt idx="182">
                  <c:v>13.1671</c:v>
                </c:pt>
                <c:pt idx="183">
                  <c:v>12.395799999999999</c:v>
                </c:pt>
                <c:pt idx="184">
                  <c:v>12.6656</c:v>
                </c:pt>
                <c:pt idx="185">
                  <c:v>12.8452</c:v>
                </c:pt>
                <c:pt idx="186">
                  <c:v>12.9893</c:v>
                </c:pt>
                <c:pt idx="187">
                  <c:v>13.014099999999999</c:v>
                </c:pt>
                <c:pt idx="188">
                  <c:v>13.3277</c:v>
                </c:pt>
                <c:pt idx="189">
                  <c:v>12.505699999999999</c:v>
                </c:pt>
                <c:pt idx="190">
                  <c:v>12.9717</c:v>
                </c:pt>
                <c:pt idx="191">
                  <c:v>12.207100000000001</c:v>
                </c:pt>
                <c:pt idx="192">
                  <c:v>10.132</c:v>
                </c:pt>
                <c:pt idx="193">
                  <c:v>10.7098</c:v>
                </c:pt>
                <c:pt idx="194">
                  <c:v>11.5624</c:v>
                </c:pt>
                <c:pt idx="195">
                  <c:v>10.995200000000001</c:v>
                </c:pt>
                <c:pt idx="196">
                  <c:v>11.0115</c:v>
                </c:pt>
                <c:pt idx="197">
                  <c:v>10.5692</c:v>
                </c:pt>
                <c:pt idx="198">
                  <c:v>10.216100000000001</c:v>
                </c:pt>
                <c:pt idx="199">
                  <c:v>11.426299999999999</c:v>
                </c:pt>
                <c:pt idx="200">
                  <c:v>11.361499999999999</c:v>
                </c:pt>
                <c:pt idx="201">
                  <c:v>12.2925</c:v>
                </c:pt>
                <c:pt idx="202">
                  <c:v>12.4491</c:v>
                </c:pt>
                <c:pt idx="203">
                  <c:v>12.882</c:v>
                </c:pt>
                <c:pt idx="204">
                  <c:v>11.4451</c:v>
                </c:pt>
                <c:pt idx="205">
                  <c:v>11.081200000000001</c:v>
                </c:pt>
                <c:pt idx="206">
                  <c:v>11.1693</c:v>
                </c:pt>
                <c:pt idx="207">
                  <c:v>11.420400000000001</c:v>
                </c:pt>
                <c:pt idx="208">
                  <c:v>11.218299999999999</c:v>
                </c:pt>
                <c:pt idx="209">
                  <c:v>11.2883</c:v>
                </c:pt>
                <c:pt idx="210">
                  <c:v>11.144600000000001</c:v>
                </c:pt>
                <c:pt idx="211">
                  <c:v>11.308199999999999</c:v>
                </c:pt>
                <c:pt idx="212">
                  <c:v>11.247400000000001</c:v>
                </c:pt>
                <c:pt idx="213">
                  <c:v>10.7624</c:v>
                </c:pt>
                <c:pt idx="214">
                  <c:v>11.7453</c:v>
                </c:pt>
                <c:pt idx="215">
                  <c:v>12.7455</c:v>
                </c:pt>
                <c:pt idx="216">
                  <c:v>11.2613</c:v>
                </c:pt>
                <c:pt idx="217">
                  <c:v>11.3872</c:v>
                </c:pt>
                <c:pt idx="218">
                  <c:v>11.093</c:v>
                </c:pt>
                <c:pt idx="219">
                  <c:v>11.0787</c:v>
                </c:pt>
                <c:pt idx="220">
                  <c:v>11.2194</c:v>
                </c:pt>
                <c:pt idx="221">
                  <c:v>13.3558</c:v>
                </c:pt>
              </c:numCache>
            </c:numRef>
          </c:val>
          <c:smooth val="0"/>
          <c:extLst>
            <c:ext xmlns:c16="http://schemas.microsoft.com/office/drawing/2014/chart" uri="{C3380CC4-5D6E-409C-BE32-E72D297353CC}">
              <c16:uniqueId val="{00000000-D323-4A07-93CD-B5CC0C229A30}"/>
            </c:ext>
          </c:extLst>
        </c:ser>
        <c:dLbls>
          <c:showLegendKey val="0"/>
          <c:showVal val="0"/>
          <c:showCatName val="0"/>
          <c:showSerName val="0"/>
          <c:showPercent val="0"/>
          <c:showBubbleSize val="0"/>
        </c:dLbls>
        <c:smooth val="0"/>
        <c:axId val="1240820031"/>
        <c:axId val="1240820991"/>
      </c:lineChart>
      <c:dateAx>
        <c:axId val="1240820031"/>
        <c:scaling>
          <c:orientation val="minMax"/>
        </c:scaling>
        <c:delete val="0"/>
        <c:axPos val="b"/>
        <c:numFmt formatCode="yyyy" sourceLinked="0"/>
        <c:majorTickMark val="none"/>
        <c:minorTickMark val="none"/>
        <c:tickLblPos val="low"/>
        <c:spPr>
          <a:noFill/>
          <a:ln w="12700" cap="flat" cmpd="sng" algn="ctr">
            <a:solidFill>
              <a:schemeClr val="accent1"/>
            </a:solidFill>
            <a:round/>
          </a:ln>
          <a:effectLst/>
        </c:spPr>
        <c:txPr>
          <a:bodyPr rot="-60000000" spcFirstLastPara="1" vertOverflow="ellipsis" vert="horz" wrap="square" anchor="ctr" anchorCtr="1"/>
          <a:lstStyle/>
          <a:p>
            <a:pPr>
              <a:defRPr sz="20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240820991"/>
        <c:crosses val="autoZero"/>
        <c:auto val="1"/>
        <c:lblOffset val="100"/>
        <c:baseTimeUnit val="months"/>
        <c:majorUnit val="2"/>
        <c:majorTimeUnit val="years"/>
      </c:dateAx>
      <c:valAx>
        <c:axId val="1240820991"/>
        <c:scaling>
          <c:orientation val="minMax"/>
          <c:min val="0"/>
        </c:scaling>
        <c:delete val="0"/>
        <c:axPos val="l"/>
        <c:majorGridlines>
          <c:spPr>
            <a:ln w="9525" cap="flat" cmpd="sng" algn="ctr">
              <a:solidFill>
                <a:schemeClr val="accent3"/>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2408200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2000">
          <a:solidFill>
            <a:sysClr val="windowText" lastClr="000000"/>
          </a:solidFill>
          <a:latin typeface="Roboto Condensed" panose="02000000000000000000" pitchFamily="2" charset="0"/>
          <a:ea typeface="Roboto Condensed" panose="02000000000000000000" pitchFamily="2" charset="0"/>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1"/>
          <c:order val="1"/>
          <c:tx>
            <c:strRef>
              <c:f>'Mkt Share US Imports'!$C$5</c:f>
              <c:strCache>
                <c:ptCount val="1"/>
                <c:pt idx="0">
                  <c:v>China</c:v>
                </c:pt>
              </c:strCache>
            </c:strRef>
          </c:tx>
          <c:spPr>
            <a:ln w="38100" cap="rnd">
              <a:solidFill>
                <a:schemeClr val="bg2"/>
              </a:solidFill>
              <a:round/>
            </a:ln>
            <a:effectLst/>
          </c:spPr>
          <c:marker>
            <c:symbol val="none"/>
          </c:marker>
          <c:cat>
            <c:strRef>
              <c:f>'Mkt Share US Imports'!$A$6:$A$38</c:f>
              <c:strCache>
                <c:ptCount val="33"/>
                <c:pt idx="0">
                  <c:v>1992</c:v>
                </c:pt>
                <c:pt idx="1">
                  <c:v>1993</c:v>
                </c:pt>
                <c:pt idx="2">
                  <c:v>1994</c:v>
                </c:pt>
                <c:pt idx="3">
                  <c:v>1995</c:v>
                </c:pt>
                <c:pt idx="4">
                  <c:v>1996</c:v>
                </c:pt>
                <c:pt idx="5">
                  <c:v>1997</c:v>
                </c:pt>
                <c:pt idx="6">
                  <c:v>1998</c:v>
                </c:pt>
                <c:pt idx="7">
                  <c:v>1999</c:v>
                </c:pt>
                <c:pt idx="8">
                  <c:v>2000</c:v>
                </c:pt>
                <c:pt idx="9">
                  <c:v>2001</c:v>
                </c:pt>
                <c:pt idx="10">
                  <c:v>2002</c:v>
                </c:pt>
                <c:pt idx="11">
                  <c:v>2003</c:v>
                </c:pt>
                <c:pt idx="12">
                  <c:v>2004</c:v>
                </c:pt>
                <c:pt idx="13">
                  <c:v>2005</c:v>
                </c:pt>
                <c:pt idx="14">
                  <c:v>2006</c:v>
                </c:pt>
                <c:pt idx="15">
                  <c:v>2007</c:v>
                </c:pt>
                <c:pt idx="16">
                  <c:v>2008</c:v>
                </c:pt>
                <c:pt idx="17">
                  <c:v>2009</c:v>
                </c:pt>
                <c:pt idx="18">
                  <c:v>2010</c:v>
                </c:pt>
                <c:pt idx="19">
                  <c:v>2011</c:v>
                </c:pt>
                <c:pt idx="20">
                  <c:v>2012</c:v>
                </c:pt>
                <c:pt idx="21">
                  <c:v>2013</c:v>
                </c:pt>
                <c:pt idx="22">
                  <c:v>2014</c:v>
                </c:pt>
                <c:pt idx="23">
                  <c:v>2015</c:v>
                </c:pt>
                <c:pt idx="24">
                  <c:v>2016</c:v>
                </c:pt>
                <c:pt idx="25">
                  <c:v>2017</c:v>
                </c:pt>
                <c:pt idx="26">
                  <c:v>2018</c:v>
                </c:pt>
                <c:pt idx="27">
                  <c:v>2019</c:v>
                </c:pt>
                <c:pt idx="28">
                  <c:v>2020</c:v>
                </c:pt>
                <c:pt idx="29">
                  <c:v>2021</c:v>
                </c:pt>
                <c:pt idx="30">
                  <c:v>2022</c:v>
                </c:pt>
                <c:pt idx="31">
                  <c:v>2023</c:v>
                </c:pt>
                <c:pt idx="32">
                  <c:v>2024</c:v>
                </c:pt>
              </c:strCache>
            </c:strRef>
          </c:cat>
          <c:val>
            <c:numRef>
              <c:f>'Mkt Share US Imports'!$C$6:$C$38</c:f>
              <c:numCache>
                <c:formatCode>0%</c:formatCode>
                <c:ptCount val="33"/>
                <c:pt idx="0">
                  <c:v>4.8299642326387872E-2</c:v>
                </c:pt>
                <c:pt idx="1">
                  <c:v>5.4317422101439902E-2</c:v>
                </c:pt>
                <c:pt idx="2">
                  <c:v>5.8479556851522951E-2</c:v>
                </c:pt>
                <c:pt idx="3">
                  <c:v>6.1251602126575065E-2</c:v>
                </c:pt>
                <c:pt idx="4">
                  <c:v>6.4772347194105295E-2</c:v>
                </c:pt>
                <c:pt idx="5">
                  <c:v>7.1929957698202707E-2</c:v>
                </c:pt>
                <c:pt idx="6">
                  <c:v>7.8044645442024094E-2</c:v>
                </c:pt>
                <c:pt idx="7">
                  <c:v>7.9823114565623479E-2</c:v>
                </c:pt>
                <c:pt idx="8">
                  <c:v>8.2115332986869696E-2</c:v>
                </c:pt>
                <c:pt idx="9">
                  <c:v>8.9639342365768954E-2</c:v>
                </c:pt>
                <c:pt idx="10">
                  <c:v>0.10779771407118859</c:v>
                </c:pt>
                <c:pt idx="11">
                  <c:v>0.12125809440618684</c:v>
                </c:pt>
                <c:pt idx="12">
                  <c:v>0.13382433997549165</c:v>
                </c:pt>
                <c:pt idx="13">
                  <c:v>0.14548939726828788</c:v>
                </c:pt>
                <c:pt idx="14">
                  <c:v>0.15522320454556487</c:v>
                </c:pt>
                <c:pt idx="15">
                  <c:v>0.16425605961383002</c:v>
                </c:pt>
                <c:pt idx="16">
                  <c:v>0.16056571811587625</c:v>
                </c:pt>
                <c:pt idx="17">
                  <c:v>0.19002893867949028</c:v>
                </c:pt>
                <c:pt idx="18">
                  <c:v>0.19068950444338087</c:v>
                </c:pt>
                <c:pt idx="19">
                  <c:v>0.18087842076012453</c:v>
                </c:pt>
                <c:pt idx="20">
                  <c:v>0.186981164825374</c:v>
                </c:pt>
                <c:pt idx="21">
                  <c:v>0.19419426624627048</c:v>
                </c:pt>
                <c:pt idx="22">
                  <c:v>0.19881328647703089</c:v>
                </c:pt>
                <c:pt idx="23">
                  <c:v>0.21486980441212217</c:v>
                </c:pt>
                <c:pt idx="24">
                  <c:v>0.21146111373683282</c:v>
                </c:pt>
                <c:pt idx="25">
                  <c:v>0.21592022998867644</c:v>
                </c:pt>
                <c:pt idx="26">
                  <c:v>0.21233569074890937</c:v>
                </c:pt>
                <c:pt idx="27">
                  <c:v>0.18024270763785211</c:v>
                </c:pt>
                <c:pt idx="28">
                  <c:v>0.18552530653484595</c:v>
                </c:pt>
                <c:pt idx="29">
                  <c:v>0.17826388778228236</c:v>
                </c:pt>
                <c:pt idx="30">
                  <c:v>0.16539773302302954</c:v>
                </c:pt>
                <c:pt idx="31">
                  <c:v>0.13852675760098088</c:v>
                </c:pt>
                <c:pt idx="32">
                  <c:v>0.1265598275876326</c:v>
                </c:pt>
              </c:numCache>
            </c:numRef>
          </c:val>
          <c:smooth val="0"/>
          <c:extLst>
            <c:ext xmlns:c16="http://schemas.microsoft.com/office/drawing/2014/chart" uri="{C3380CC4-5D6E-409C-BE32-E72D297353CC}">
              <c16:uniqueId val="{00000000-64A4-4FB7-AA7F-EC75E6C9E7BD}"/>
            </c:ext>
          </c:extLst>
        </c:ser>
        <c:dLbls>
          <c:showLegendKey val="0"/>
          <c:showVal val="0"/>
          <c:showCatName val="0"/>
          <c:showSerName val="0"/>
          <c:showPercent val="0"/>
          <c:showBubbleSize val="0"/>
        </c:dLbls>
        <c:smooth val="0"/>
        <c:axId val="1240820031"/>
        <c:axId val="1240820991"/>
        <c:extLst>
          <c:ext xmlns:c15="http://schemas.microsoft.com/office/drawing/2012/chart" uri="{02D57815-91ED-43cb-92C2-25804820EDAC}">
            <c15:filteredLineSeries>
              <c15:ser>
                <c:idx val="0"/>
                <c:order val="0"/>
                <c:tx>
                  <c:strRef>
                    <c:extLst>
                      <c:ext uri="{02D57815-91ED-43cb-92C2-25804820EDAC}">
                        <c15:formulaRef>
                          <c15:sqref>'Mkt Share US Imports'!$B$5</c15:sqref>
                        </c15:formulaRef>
                      </c:ext>
                    </c:extLst>
                    <c:strCache>
                      <c:ptCount val="1"/>
                      <c:pt idx="0">
                        <c:v>India</c:v>
                      </c:pt>
                    </c:strCache>
                  </c:strRef>
                </c:tx>
                <c:spPr>
                  <a:ln w="38100" cap="rnd">
                    <a:solidFill>
                      <a:schemeClr val="accent1"/>
                    </a:solidFill>
                    <a:round/>
                  </a:ln>
                  <a:effectLst/>
                </c:spPr>
                <c:marker>
                  <c:symbol val="none"/>
                </c:marker>
                <c:cat>
                  <c:strRef>
                    <c:extLst>
                      <c:ext uri="{02D57815-91ED-43cb-92C2-25804820EDAC}">
                        <c15:formulaRef>
                          <c15:sqref>'Mkt Share US Imports'!$A$6:$A$38</c15:sqref>
                        </c15:formulaRef>
                      </c:ext>
                    </c:extLst>
                    <c:strCache>
                      <c:ptCount val="33"/>
                      <c:pt idx="0">
                        <c:v>1992</c:v>
                      </c:pt>
                      <c:pt idx="1">
                        <c:v>1993</c:v>
                      </c:pt>
                      <c:pt idx="2">
                        <c:v>1994</c:v>
                      </c:pt>
                      <c:pt idx="3">
                        <c:v>1995</c:v>
                      </c:pt>
                      <c:pt idx="4">
                        <c:v>1996</c:v>
                      </c:pt>
                      <c:pt idx="5">
                        <c:v>1997</c:v>
                      </c:pt>
                      <c:pt idx="6">
                        <c:v>1998</c:v>
                      </c:pt>
                      <c:pt idx="7">
                        <c:v>1999</c:v>
                      </c:pt>
                      <c:pt idx="8">
                        <c:v>2000</c:v>
                      </c:pt>
                      <c:pt idx="9">
                        <c:v>2001</c:v>
                      </c:pt>
                      <c:pt idx="10">
                        <c:v>2002</c:v>
                      </c:pt>
                      <c:pt idx="11">
                        <c:v>2003</c:v>
                      </c:pt>
                      <c:pt idx="12">
                        <c:v>2004</c:v>
                      </c:pt>
                      <c:pt idx="13">
                        <c:v>2005</c:v>
                      </c:pt>
                      <c:pt idx="14">
                        <c:v>2006</c:v>
                      </c:pt>
                      <c:pt idx="15">
                        <c:v>2007</c:v>
                      </c:pt>
                      <c:pt idx="16">
                        <c:v>2008</c:v>
                      </c:pt>
                      <c:pt idx="17">
                        <c:v>2009</c:v>
                      </c:pt>
                      <c:pt idx="18">
                        <c:v>2010</c:v>
                      </c:pt>
                      <c:pt idx="19">
                        <c:v>2011</c:v>
                      </c:pt>
                      <c:pt idx="20">
                        <c:v>2012</c:v>
                      </c:pt>
                      <c:pt idx="21">
                        <c:v>2013</c:v>
                      </c:pt>
                      <c:pt idx="22">
                        <c:v>2014</c:v>
                      </c:pt>
                      <c:pt idx="23">
                        <c:v>2015</c:v>
                      </c:pt>
                      <c:pt idx="24">
                        <c:v>2016</c:v>
                      </c:pt>
                      <c:pt idx="25">
                        <c:v>2017</c:v>
                      </c:pt>
                      <c:pt idx="26">
                        <c:v>2018</c:v>
                      </c:pt>
                      <c:pt idx="27">
                        <c:v>2019</c:v>
                      </c:pt>
                      <c:pt idx="28">
                        <c:v>2020</c:v>
                      </c:pt>
                      <c:pt idx="29">
                        <c:v>2021</c:v>
                      </c:pt>
                      <c:pt idx="30">
                        <c:v>2022</c:v>
                      </c:pt>
                      <c:pt idx="31">
                        <c:v>2023</c:v>
                      </c:pt>
                      <c:pt idx="32">
                        <c:v>2024</c:v>
                      </c:pt>
                    </c:strCache>
                  </c:strRef>
                </c:cat>
                <c:val>
                  <c:numRef>
                    <c:extLst>
                      <c:ext uri="{02D57815-91ED-43cb-92C2-25804820EDAC}">
                        <c15:formulaRef>
                          <c15:sqref>'Mkt Share US Imports'!$B$6:$B$38</c15:sqref>
                        </c15:formulaRef>
                      </c:ext>
                    </c:extLst>
                    <c:numCache>
                      <c:formatCode>0.0%</c:formatCode>
                      <c:ptCount val="33"/>
                      <c:pt idx="0">
                        <c:v>7.0958374541268384E-3</c:v>
                      </c:pt>
                      <c:pt idx="1">
                        <c:v>7.8421242071508405E-3</c:v>
                      </c:pt>
                      <c:pt idx="2">
                        <c:v>8.0053795378542767E-3</c:v>
                      </c:pt>
                      <c:pt idx="3">
                        <c:v>7.7013703309694263E-3</c:v>
                      </c:pt>
                      <c:pt idx="4">
                        <c:v>7.7575475612669583E-3</c:v>
                      </c:pt>
                      <c:pt idx="5">
                        <c:v>8.419540923740634E-3</c:v>
                      </c:pt>
                      <c:pt idx="6">
                        <c:v>9.0330476282383075E-3</c:v>
                      </c:pt>
                      <c:pt idx="7">
                        <c:v>8.8528602854917645E-3</c:v>
                      </c:pt>
                      <c:pt idx="8">
                        <c:v>8.7737403542303468E-3</c:v>
                      </c:pt>
                      <c:pt idx="9">
                        <c:v>8.5340127379603305E-3</c:v>
                      </c:pt>
                      <c:pt idx="10">
                        <c:v>1.0176292400500789E-2</c:v>
                      </c:pt>
                      <c:pt idx="11">
                        <c:v>1.0385070834867923E-2</c:v>
                      </c:pt>
                      <c:pt idx="12">
                        <c:v>1.0595362763769279E-2</c:v>
                      </c:pt>
                      <c:pt idx="13">
                        <c:v>1.1236727857798471E-2</c:v>
                      </c:pt>
                      <c:pt idx="14">
                        <c:v>1.1775372003609612E-2</c:v>
                      </c:pt>
                      <c:pt idx="15">
                        <c:v>1.2301344779305882E-2</c:v>
                      </c:pt>
                      <c:pt idx="16">
                        <c:v>1.2218996765607818E-2</c:v>
                      </c:pt>
                      <c:pt idx="17">
                        <c:v>1.3571189207662097E-2</c:v>
                      </c:pt>
                      <c:pt idx="18">
                        <c:v>1.5431102519100163E-2</c:v>
                      </c:pt>
                      <c:pt idx="19">
                        <c:v>1.6374659815376592E-2</c:v>
                      </c:pt>
                      <c:pt idx="20">
                        <c:v>1.7797842440353172E-2</c:v>
                      </c:pt>
                      <c:pt idx="21">
                        <c:v>1.8434847140939396E-2</c:v>
                      </c:pt>
                      <c:pt idx="22">
                        <c:v>1.9249205476645929E-2</c:v>
                      </c:pt>
                      <c:pt idx="23">
                        <c:v>1.9913923112390979E-2</c:v>
                      </c:pt>
                      <c:pt idx="24">
                        <c:v>2.1046535771463589E-2</c:v>
                      </c:pt>
                      <c:pt idx="25">
                        <c:v>2.0751249052810637E-2</c:v>
                      </c:pt>
                      <c:pt idx="26">
                        <c:v>2.1390557587549208E-2</c:v>
                      </c:pt>
                      <c:pt idx="27">
                        <c:v>2.3228716026074559E-2</c:v>
                      </c:pt>
                      <c:pt idx="28">
                        <c:v>2.1983740005951661E-2</c:v>
                      </c:pt>
                      <c:pt idx="29">
                        <c:v>2.5914042143046656E-2</c:v>
                      </c:pt>
                      <c:pt idx="30">
                        <c:v>2.6379567272092449E-2</c:v>
                      </c:pt>
                      <c:pt idx="31">
                        <c:v>2.7161223851912591E-2</c:v>
                      </c:pt>
                      <c:pt idx="32">
                        <c:v>2.8522831427620216E-2</c:v>
                      </c:pt>
                    </c:numCache>
                  </c:numRef>
                </c:val>
                <c:smooth val="0"/>
                <c:extLst>
                  <c:ext xmlns:c16="http://schemas.microsoft.com/office/drawing/2014/chart" uri="{C3380CC4-5D6E-409C-BE32-E72D297353CC}">
                    <c16:uniqueId val="{00000002-64A4-4FB7-AA7F-EC75E6C9E7BD}"/>
                  </c:ext>
                </c:extLst>
              </c15:ser>
            </c15:filteredLineSeries>
            <c15:filteredLineSeries>
              <c15:ser>
                <c:idx val="3"/>
                <c:order val="2"/>
                <c:tx>
                  <c:strRef>
                    <c:extLst xmlns:c15="http://schemas.microsoft.com/office/drawing/2012/chart">
                      <c:ext xmlns:c15="http://schemas.microsoft.com/office/drawing/2012/chart" uri="{02D57815-91ED-43cb-92C2-25804820EDAC}">
                        <c15:formulaRef>
                          <c15:sqref>'Mkt Share US Imports'!$E$5</c15:sqref>
                        </c15:formulaRef>
                      </c:ext>
                    </c:extLst>
                    <c:strCache>
                      <c:ptCount val="1"/>
                      <c:pt idx="0">
                        <c:v>ASEAN (excl Singapore)</c:v>
                      </c:pt>
                    </c:strCache>
                  </c:strRef>
                </c:tx>
                <c:spPr>
                  <a:ln w="38100" cap="rnd">
                    <a:solidFill>
                      <a:schemeClr val="accent1"/>
                    </a:solidFill>
                    <a:round/>
                  </a:ln>
                  <a:effectLst/>
                </c:spPr>
                <c:marker>
                  <c:symbol val="none"/>
                </c:marker>
                <c:cat>
                  <c:strRef>
                    <c:extLst xmlns:c15="http://schemas.microsoft.com/office/drawing/2012/chart">
                      <c:ext xmlns:c15="http://schemas.microsoft.com/office/drawing/2012/chart" uri="{02D57815-91ED-43cb-92C2-25804820EDAC}">
                        <c15:formulaRef>
                          <c15:sqref>'Mkt Share US Imports'!$A$6:$A$38</c15:sqref>
                        </c15:formulaRef>
                      </c:ext>
                    </c:extLst>
                    <c:strCache>
                      <c:ptCount val="33"/>
                      <c:pt idx="0">
                        <c:v>1992</c:v>
                      </c:pt>
                      <c:pt idx="1">
                        <c:v>1993</c:v>
                      </c:pt>
                      <c:pt idx="2">
                        <c:v>1994</c:v>
                      </c:pt>
                      <c:pt idx="3">
                        <c:v>1995</c:v>
                      </c:pt>
                      <c:pt idx="4">
                        <c:v>1996</c:v>
                      </c:pt>
                      <c:pt idx="5">
                        <c:v>1997</c:v>
                      </c:pt>
                      <c:pt idx="6">
                        <c:v>1998</c:v>
                      </c:pt>
                      <c:pt idx="7">
                        <c:v>1999</c:v>
                      </c:pt>
                      <c:pt idx="8">
                        <c:v>2000</c:v>
                      </c:pt>
                      <c:pt idx="9">
                        <c:v>2001</c:v>
                      </c:pt>
                      <c:pt idx="10">
                        <c:v>2002</c:v>
                      </c:pt>
                      <c:pt idx="11">
                        <c:v>2003</c:v>
                      </c:pt>
                      <c:pt idx="12">
                        <c:v>2004</c:v>
                      </c:pt>
                      <c:pt idx="13">
                        <c:v>2005</c:v>
                      </c:pt>
                      <c:pt idx="14">
                        <c:v>2006</c:v>
                      </c:pt>
                      <c:pt idx="15">
                        <c:v>2007</c:v>
                      </c:pt>
                      <c:pt idx="16">
                        <c:v>2008</c:v>
                      </c:pt>
                      <c:pt idx="17">
                        <c:v>2009</c:v>
                      </c:pt>
                      <c:pt idx="18">
                        <c:v>2010</c:v>
                      </c:pt>
                      <c:pt idx="19">
                        <c:v>2011</c:v>
                      </c:pt>
                      <c:pt idx="20">
                        <c:v>2012</c:v>
                      </c:pt>
                      <c:pt idx="21">
                        <c:v>2013</c:v>
                      </c:pt>
                      <c:pt idx="22">
                        <c:v>2014</c:v>
                      </c:pt>
                      <c:pt idx="23">
                        <c:v>2015</c:v>
                      </c:pt>
                      <c:pt idx="24">
                        <c:v>2016</c:v>
                      </c:pt>
                      <c:pt idx="25">
                        <c:v>2017</c:v>
                      </c:pt>
                      <c:pt idx="26">
                        <c:v>2018</c:v>
                      </c:pt>
                      <c:pt idx="27">
                        <c:v>2019</c:v>
                      </c:pt>
                      <c:pt idx="28">
                        <c:v>2020</c:v>
                      </c:pt>
                      <c:pt idx="29">
                        <c:v>2021</c:v>
                      </c:pt>
                      <c:pt idx="30">
                        <c:v>2022</c:v>
                      </c:pt>
                      <c:pt idx="31">
                        <c:v>2023</c:v>
                      </c:pt>
                      <c:pt idx="32">
                        <c:v>2024</c:v>
                      </c:pt>
                    </c:strCache>
                  </c:strRef>
                </c:cat>
                <c:val>
                  <c:numRef>
                    <c:extLst xmlns:c15="http://schemas.microsoft.com/office/drawing/2012/chart">
                      <c:ext xmlns:c15="http://schemas.microsoft.com/office/drawing/2012/chart" uri="{02D57815-91ED-43cb-92C2-25804820EDAC}">
                        <c15:formulaRef>
                          <c15:sqref>'Mkt Share US Imports'!$E$6:$E$38</c15:sqref>
                        </c15:formulaRef>
                      </c:ext>
                    </c:extLst>
                    <c:numCache>
                      <c:formatCode>0%</c:formatCode>
                      <c:ptCount val="33"/>
                      <c:pt idx="0">
                        <c:v>4.6450635709839067E-2</c:v>
                      </c:pt>
                      <c:pt idx="1">
                        <c:v>5.0757501390661298E-2</c:v>
                      </c:pt>
                      <c:pt idx="2">
                        <c:v>5.5271736016669328E-2</c:v>
                      </c:pt>
                      <c:pt idx="3">
                        <c:v>5.8500315381894527E-2</c:v>
                      </c:pt>
                      <c:pt idx="4">
                        <c:v>5.7811364407951822E-2</c:v>
                      </c:pt>
                      <c:pt idx="5">
                        <c:v>5.8437190627145134E-2</c:v>
                      </c:pt>
                      <c:pt idx="6">
                        <c:v>6.0177366717257236E-2</c:v>
                      </c:pt>
                      <c:pt idx="7">
                        <c:v>5.7811984564003369E-2</c:v>
                      </c:pt>
                      <c:pt idx="8">
                        <c:v>5.6070790240890761E-2</c:v>
                      </c:pt>
                      <c:pt idx="9">
                        <c:v>5.3386988069227058E-2</c:v>
                      </c:pt>
                      <c:pt idx="10">
                        <c:v>5.4402143682525564E-2</c:v>
                      </c:pt>
                      <c:pt idx="11">
                        <c:v>5.2848055540397454E-2</c:v>
                      </c:pt>
                      <c:pt idx="12">
                        <c:v>4.9592954405073678E-2</c:v>
                      </c:pt>
                      <c:pt idx="13">
                        <c:v>5.0078829145194133E-2</c:v>
                      </c:pt>
                      <c:pt idx="14">
                        <c:v>5.039670004460773E-2</c:v>
                      </c:pt>
                      <c:pt idx="15">
                        <c:v>4.7325094104535503E-2</c:v>
                      </c:pt>
                      <c:pt idx="16">
                        <c:v>4.4806187042846189E-2</c:v>
                      </c:pt>
                      <c:pt idx="17">
                        <c:v>4.8982792716197786E-2</c:v>
                      </c:pt>
                      <c:pt idx="18">
                        <c:v>4.7179334093229476E-2</c:v>
                      </c:pt>
                      <c:pt idx="19">
                        <c:v>4.4904337863469972E-2</c:v>
                      </c:pt>
                      <c:pt idx="20">
                        <c:v>4.5097872707656105E-2</c:v>
                      </c:pt>
                      <c:pt idx="21">
                        <c:v>4.8090444200181194E-2</c:v>
                      </c:pt>
                      <c:pt idx="22">
                        <c:v>5.1309348237386698E-2</c:v>
                      </c:pt>
                      <c:pt idx="23">
                        <c:v>5.9381055335850155E-2</c:v>
                      </c:pt>
                      <c:pt idx="24">
                        <c:v>6.4151769590974878E-2</c:v>
                      </c:pt>
                      <c:pt idx="25">
                        <c:v>6.4098062728692964E-2</c:v>
                      </c:pt>
                      <c:pt idx="26">
                        <c:v>6.222388331451556E-2</c:v>
                      </c:pt>
                      <c:pt idx="27">
                        <c:v>7.1711020910948289E-2</c:v>
                      </c:pt>
                      <c:pt idx="28">
                        <c:v>8.5480398885883616E-2</c:v>
                      </c:pt>
                      <c:pt idx="29">
                        <c:v>9.0268835059540531E-2</c:v>
                      </c:pt>
                      <c:pt idx="30">
                        <c:v>9.3632430453686771E-2</c:v>
                      </c:pt>
                      <c:pt idx="31">
                        <c:v>8.7266952783133331E-2</c:v>
                      </c:pt>
                      <c:pt idx="32">
                        <c:v>8.9509461456796266E-2</c:v>
                      </c:pt>
                    </c:numCache>
                  </c:numRef>
                </c:val>
                <c:smooth val="0"/>
                <c:extLst xmlns:c15="http://schemas.microsoft.com/office/drawing/2012/chart">
                  <c:ext xmlns:c16="http://schemas.microsoft.com/office/drawing/2014/chart" uri="{C3380CC4-5D6E-409C-BE32-E72D297353CC}">
                    <c16:uniqueId val="{00000003-64A4-4FB7-AA7F-EC75E6C9E7BD}"/>
                  </c:ext>
                </c:extLst>
              </c15:ser>
            </c15:filteredLineSeries>
            <c15:filteredLineSeries>
              <c15:ser>
                <c:idx val="4"/>
                <c:order val="3"/>
                <c:tx>
                  <c:strRef>
                    <c:extLst xmlns:c15="http://schemas.microsoft.com/office/drawing/2012/chart">
                      <c:ext xmlns:c15="http://schemas.microsoft.com/office/drawing/2012/chart" uri="{02D57815-91ED-43cb-92C2-25804820EDAC}">
                        <c15:formulaRef>
                          <c15:sqref>'Mkt Share US Imports'!$F$5</c15:sqref>
                        </c15:formulaRef>
                      </c:ext>
                    </c:extLst>
                    <c:strCache>
                      <c:ptCount val="1"/>
                      <c:pt idx="0">
                        <c:v>LATAM</c:v>
                      </c:pt>
                    </c:strCache>
                  </c:strRef>
                </c:tx>
                <c:spPr>
                  <a:ln w="38100" cap="rnd">
                    <a:solidFill>
                      <a:schemeClr val="accent2"/>
                    </a:solidFill>
                    <a:round/>
                  </a:ln>
                  <a:effectLst/>
                </c:spPr>
                <c:marker>
                  <c:symbol val="none"/>
                </c:marker>
                <c:cat>
                  <c:strRef>
                    <c:extLst xmlns:c15="http://schemas.microsoft.com/office/drawing/2012/chart">
                      <c:ext xmlns:c15="http://schemas.microsoft.com/office/drawing/2012/chart" uri="{02D57815-91ED-43cb-92C2-25804820EDAC}">
                        <c15:formulaRef>
                          <c15:sqref>'Mkt Share US Imports'!$A$6:$A$38</c15:sqref>
                        </c15:formulaRef>
                      </c:ext>
                    </c:extLst>
                    <c:strCache>
                      <c:ptCount val="33"/>
                      <c:pt idx="0">
                        <c:v>1992</c:v>
                      </c:pt>
                      <c:pt idx="1">
                        <c:v>1993</c:v>
                      </c:pt>
                      <c:pt idx="2">
                        <c:v>1994</c:v>
                      </c:pt>
                      <c:pt idx="3">
                        <c:v>1995</c:v>
                      </c:pt>
                      <c:pt idx="4">
                        <c:v>1996</c:v>
                      </c:pt>
                      <c:pt idx="5">
                        <c:v>1997</c:v>
                      </c:pt>
                      <c:pt idx="6">
                        <c:v>1998</c:v>
                      </c:pt>
                      <c:pt idx="7">
                        <c:v>1999</c:v>
                      </c:pt>
                      <c:pt idx="8">
                        <c:v>2000</c:v>
                      </c:pt>
                      <c:pt idx="9">
                        <c:v>2001</c:v>
                      </c:pt>
                      <c:pt idx="10">
                        <c:v>2002</c:v>
                      </c:pt>
                      <c:pt idx="11">
                        <c:v>2003</c:v>
                      </c:pt>
                      <c:pt idx="12">
                        <c:v>2004</c:v>
                      </c:pt>
                      <c:pt idx="13">
                        <c:v>2005</c:v>
                      </c:pt>
                      <c:pt idx="14">
                        <c:v>2006</c:v>
                      </c:pt>
                      <c:pt idx="15">
                        <c:v>2007</c:v>
                      </c:pt>
                      <c:pt idx="16">
                        <c:v>2008</c:v>
                      </c:pt>
                      <c:pt idx="17">
                        <c:v>2009</c:v>
                      </c:pt>
                      <c:pt idx="18">
                        <c:v>2010</c:v>
                      </c:pt>
                      <c:pt idx="19">
                        <c:v>2011</c:v>
                      </c:pt>
                      <c:pt idx="20">
                        <c:v>2012</c:v>
                      </c:pt>
                      <c:pt idx="21">
                        <c:v>2013</c:v>
                      </c:pt>
                      <c:pt idx="22">
                        <c:v>2014</c:v>
                      </c:pt>
                      <c:pt idx="23">
                        <c:v>2015</c:v>
                      </c:pt>
                      <c:pt idx="24">
                        <c:v>2016</c:v>
                      </c:pt>
                      <c:pt idx="25">
                        <c:v>2017</c:v>
                      </c:pt>
                      <c:pt idx="26">
                        <c:v>2018</c:v>
                      </c:pt>
                      <c:pt idx="27">
                        <c:v>2019</c:v>
                      </c:pt>
                      <c:pt idx="28">
                        <c:v>2020</c:v>
                      </c:pt>
                      <c:pt idx="29">
                        <c:v>2021</c:v>
                      </c:pt>
                      <c:pt idx="30">
                        <c:v>2022</c:v>
                      </c:pt>
                      <c:pt idx="31">
                        <c:v>2023</c:v>
                      </c:pt>
                      <c:pt idx="32">
                        <c:v>2024</c:v>
                      </c:pt>
                    </c:strCache>
                  </c:strRef>
                </c:cat>
                <c:val>
                  <c:numRef>
                    <c:extLst xmlns:c15="http://schemas.microsoft.com/office/drawing/2012/chart">
                      <c:ext xmlns:c15="http://schemas.microsoft.com/office/drawing/2012/chart" uri="{02D57815-91ED-43cb-92C2-25804820EDAC}">
                        <c15:formulaRef>
                          <c15:sqref>'Mkt Share US Imports'!$F$6:$F$38</c15:sqref>
                        </c15:formulaRef>
                      </c:ext>
                    </c:extLst>
                    <c:numCache>
                      <c:formatCode>0%</c:formatCode>
                      <c:ptCount val="33"/>
                      <c:pt idx="0">
                        <c:v>8.6739417914919792E-2</c:v>
                      </c:pt>
                      <c:pt idx="1">
                        <c:v>8.7517803047916246E-2</c:v>
                      </c:pt>
                      <c:pt idx="2">
                        <c:v>9.4327512536675248E-2</c:v>
                      </c:pt>
                      <c:pt idx="3">
                        <c:v>0.10175511032986659</c:v>
                      </c:pt>
                      <c:pt idx="4">
                        <c:v>0.11174879603666586</c:v>
                      </c:pt>
                      <c:pt idx="5">
                        <c:v>0.11711664786714543</c:v>
                      </c:pt>
                      <c:pt idx="6">
                        <c:v>0.12215153921061175</c:v>
                      </c:pt>
                      <c:pt idx="7">
                        <c:v>0.12542674440620796</c:v>
                      </c:pt>
                      <c:pt idx="8">
                        <c:v>0.12983552828727912</c:v>
                      </c:pt>
                      <c:pt idx="9">
                        <c:v>0.1351067792346882</c:v>
                      </c:pt>
                      <c:pt idx="10">
                        <c:v>0.13717260536299497</c:v>
                      </c:pt>
                      <c:pt idx="11">
                        <c:v>0.13145454725519659</c:v>
                      </c:pt>
                      <c:pt idx="12">
                        <c:v>0.12876124582925938</c:v>
                      </c:pt>
                      <c:pt idx="13">
                        <c:v>0.12603333244136686</c:v>
                      </c:pt>
                      <c:pt idx="14">
                        <c:v>0.13163560686624534</c:v>
                      </c:pt>
                      <c:pt idx="15">
                        <c:v>0.13036303204661101</c:v>
                      </c:pt>
                      <c:pt idx="16">
                        <c:v>0.12655441291218414</c:v>
                      </c:pt>
                      <c:pt idx="17">
                        <c:v>0.13515213986567284</c:v>
                      </c:pt>
                      <c:pt idx="18">
                        <c:v>0.14108006629645459</c:v>
                      </c:pt>
                      <c:pt idx="19">
                        <c:v>0.14257274034649273</c:v>
                      </c:pt>
                      <c:pt idx="20">
                        <c:v>0.1449093033771941</c:v>
                      </c:pt>
                      <c:pt idx="21">
                        <c:v>0.14605508852161073</c:v>
                      </c:pt>
                      <c:pt idx="22">
                        <c:v>0.14664849019397544</c:v>
                      </c:pt>
                      <c:pt idx="23">
                        <c:v>0.15194259191510875</c:v>
                      </c:pt>
                      <c:pt idx="24">
                        <c:v>0.15513542017848123</c:v>
                      </c:pt>
                      <c:pt idx="25">
                        <c:v>0.15589778453837655</c:v>
                      </c:pt>
                      <c:pt idx="26">
                        <c:v>0.15732082703936512</c:v>
                      </c:pt>
                      <c:pt idx="27">
                        <c:v>0.16394090100549383</c:v>
                      </c:pt>
                      <c:pt idx="28">
                        <c:v>0.15726284322874218</c:v>
                      </c:pt>
                      <c:pt idx="29">
                        <c:v>0.1558541451927892</c:v>
                      </c:pt>
                      <c:pt idx="30">
                        <c:v>0.16184890857571529</c:v>
                      </c:pt>
                      <c:pt idx="31">
                        <c:v>0.17685734315227492</c:v>
                      </c:pt>
                      <c:pt idx="32">
                        <c:v>0.18149746358312935</c:v>
                      </c:pt>
                    </c:numCache>
                  </c:numRef>
                </c:val>
                <c:smooth val="0"/>
                <c:extLst xmlns:c15="http://schemas.microsoft.com/office/drawing/2012/chart">
                  <c:ext xmlns:c16="http://schemas.microsoft.com/office/drawing/2014/chart" uri="{C3380CC4-5D6E-409C-BE32-E72D297353CC}">
                    <c16:uniqueId val="{00000004-64A4-4FB7-AA7F-EC75E6C9E7BD}"/>
                  </c:ext>
                </c:extLst>
              </c15:ser>
            </c15:filteredLineSeries>
          </c:ext>
        </c:extLst>
      </c:lineChart>
      <c:catAx>
        <c:axId val="1240820031"/>
        <c:scaling>
          <c:orientation val="minMax"/>
        </c:scaling>
        <c:delete val="0"/>
        <c:axPos val="b"/>
        <c:numFmt formatCode="yyyy" sourceLinked="0"/>
        <c:majorTickMark val="none"/>
        <c:minorTickMark val="none"/>
        <c:tickLblPos val="low"/>
        <c:spPr>
          <a:noFill/>
          <a:ln w="12700" cap="flat" cmpd="sng" algn="ctr">
            <a:solidFill>
              <a:schemeClr val="accent1"/>
            </a:solidFill>
            <a:round/>
          </a:ln>
          <a:effectLst/>
        </c:spPr>
        <c:txPr>
          <a:bodyPr rot="-60000000" spcFirstLastPara="1" vertOverflow="ellipsis" vert="horz" wrap="square" anchor="ctr" anchorCtr="1"/>
          <a:lstStyle/>
          <a:p>
            <a:pPr>
              <a:defRPr sz="18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240820991"/>
        <c:crosses val="autoZero"/>
        <c:auto val="1"/>
        <c:lblAlgn val="ctr"/>
        <c:lblOffset val="100"/>
        <c:tickLblSkip val="2"/>
        <c:noMultiLvlLbl val="0"/>
      </c:catAx>
      <c:valAx>
        <c:axId val="1240820991"/>
        <c:scaling>
          <c:orientation val="minMax"/>
          <c:min val="0"/>
        </c:scaling>
        <c:delete val="0"/>
        <c:axPos val="l"/>
        <c:majorGridlines>
          <c:spPr>
            <a:ln w="9525" cap="flat" cmpd="sng" algn="ctr">
              <a:solidFill>
                <a:schemeClr val="accent3"/>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2408200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800">
          <a:solidFill>
            <a:sysClr val="windowText" lastClr="000000"/>
          </a:solidFill>
          <a:latin typeface="Roboto Condensed" panose="02000000000000000000" pitchFamily="2" charset="0"/>
          <a:ea typeface="Roboto Condensed" panose="02000000000000000000" pitchFamily="2" charset="0"/>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3264539100001928E-2"/>
          <c:y val="4.3895888013998248E-2"/>
          <c:w val="0.94364455944196968"/>
          <c:h val="0.84080314960629932"/>
        </c:manualLayout>
      </c:layout>
      <c:lineChart>
        <c:grouping val="standard"/>
        <c:varyColors val="0"/>
        <c:ser>
          <c:idx val="0"/>
          <c:order val="0"/>
          <c:spPr>
            <a:ln w="38100" cap="rnd">
              <a:solidFill>
                <a:schemeClr val="accent1"/>
              </a:solidFill>
              <a:round/>
            </a:ln>
            <a:effectLst/>
          </c:spPr>
          <c:marker>
            <c:symbol val="none"/>
          </c:marker>
          <c:cat>
            <c:numRef>
              <c:f>'Onshoring Is Booming'!$A$6:$A$135</c:f>
              <c:numCache>
                <c:formatCode>yyyy\-mm\-dd</c:formatCode>
                <c:ptCount val="130"/>
                <c:pt idx="0">
                  <c:v>33604</c:v>
                </c:pt>
                <c:pt idx="1">
                  <c:v>33695</c:v>
                </c:pt>
                <c:pt idx="2">
                  <c:v>33786</c:v>
                </c:pt>
                <c:pt idx="3">
                  <c:v>33878</c:v>
                </c:pt>
                <c:pt idx="4">
                  <c:v>33970</c:v>
                </c:pt>
                <c:pt idx="5">
                  <c:v>34060</c:v>
                </c:pt>
                <c:pt idx="6">
                  <c:v>34151</c:v>
                </c:pt>
                <c:pt idx="7">
                  <c:v>34243</c:v>
                </c:pt>
                <c:pt idx="8">
                  <c:v>34335</c:v>
                </c:pt>
                <c:pt idx="9">
                  <c:v>34425</c:v>
                </c:pt>
                <c:pt idx="10">
                  <c:v>34516</c:v>
                </c:pt>
                <c:pt idx="11">
                  <c:v>34608</c:v>
                </c:pt>
                <c:pt idx="12">
                  <c:v>34700</c:v>
                </c:pt>
                <c:pt idx="13">
                  <c:v>34790</c:v>
                </c:pt>
                <c:pt idx="14">
                  <c:v>34881</c:v>
                </c:pt>
                <c:pt idx="15">
                  <c:v>34973</c:v>
                </c:pt>
                <c:pt idx="16">
                  <c:v>35065</c:v>
                </c:pt>
                <c:pt idx="17">
                  <c:v>35156</c:v>
                </c:pt>
                <c:pt idx="18">
                  <c:v>35247</c:v>
                </c:pt>
                <c:pt idx="19">
                  <c:v>35339</c:v>
                </c:pt>
                <c:pt idx="20">
                  <c:v>35431</c:v>
                </c:pt>
                <c:pt idx="21">
                  <c:v>35521</c:v>
                </c:pt>
                <c:pt idx="22">
                  <c:v>35612</c:v>
                </c:pt>
                <c:pt idx="23">
                  <c:v>35704</c:v>
                </c:pt>
                <c:pt idx="24">
                  <c:v>35796</c:v>
                </c:pt>
                <c:pt idx="25">
                  <c:v>35886</c:v>
                </c:pt>
                <c:pt idx="26">
                  <c:v>35977</c:v>
                </c:pt>
                <c:pt idx="27">
                  <c:v>36069</c:v>
                </c:pt>
                <c:pt idx="28">
                  <c:v>36161</c:v>
                </c:pt>
                <c:pt idx="29">
                  <c:v>36251</c:v>
                </c:pt>
                <c:pt idx="30">
                  <c:v>36342</c:v>
                </c:pt>
                <c:pt idx="31">
                  <c:v>36434</c:v>
                </c:pt>
                <c:pt idx="32">
                  <c:v>36526</c:v>
                </c:pt>
                <c:pt idx="33">
                  <c:v>36617</c:v>
                </c:pt>
                <c:pt idx="34">
                  <c:v>36708</c:v>
                </c:pt>
                <c:pt idx="35">
                  <c:v>36800</c:v>
                </c:pt>
                <c:pt idx="36">
                  <c:v>36892</c:v>
                </c:pt>
                <c:pt idx="37">
                  <c:v>36982</c:v>
                </c:pt>
                <c:pt idx="38">
                  <c:v>37073</c:v>
                </c:pt>
                <c:pt idx="39">
                  <c:v>37165</c:v>
                </c:pt>
                <c:pt idx="40">
                  <c:v>37257</c:v>
                </c:pt>
                <c:pt idx="41">
                  <c:v>37347</c:v>
                </c:pt>
                <c:pt idx="42">
                  <c:v>37438</c:v>
                </c:pt>
                <c:pt idx="43">
                  <c:v>37530</c:v>
                </c:pt>
                <c:pt idx="44">
                  <c:v>37622</c:v>
                </c:pt>
                <c:pt idx="45">
                  <c:v>37712</c:v>
                </c:pt>
                <c:pt idx="46">
                  <c:v>37803</c:v>
                </c:pt>
                <c:pt idx="47">
                  <c:v>37895</c:v>
                </c:pt>
                <c:pt idx="48">
                  <c:v>37987</c:v>
                </c:pt>
                <c:pt idx="49">
                  <c:v>38078</c:v>
                </c:pt>
                <c:pt idx="50">
                  <c:v>38169</c:v>
                </c:pt>
                <c:pt idx="51">
                  <c:v>38261</c:v>
                </c:pt>
                <c:pt idx="52">
                  <c:v>38353</c:v>
                </c:pt>
                <c:pt idx="53">
                  <c:v>38443</c:v>
                </c:pt>
                <c:pt idx="54">
                  <c:v>38534</c:v>
                </c:pt>
                <c:pt idx="55">
                  <c:v>38626</c:v>
                </c:pt>
                <c:pt idx="56">
                  <c:v>38718</c:v>
                </c:pt>
                <c:pt idx="57">
                  <c:v>38808</c:v>
                </c:pt>
                <c:pt idx="58">
                  <c:v>38899</c:v>
                </c:pt>
                <c:pt idx="59">
                  <c:v>38991</c:v>
                </c:pt>
                <c:pt idx="60">
                  <c:v>39083</c:v>
                </c:pt>
                <c:pt idx="61">
                  <c:v>39173</c:v>
                </c:pt>
                <c:pt idx="62">
                  <c:v>39264</c:v>
                </c:pt>
                <c:pt idx="63">
                  <c:v>39356</c:v>
                </c:pt>
                <c:pt idx="64">
                  <c:v>39448</c:v>
                </c:pt>
                <c:pt idx="65">
                  <c:v>39539</c:v>
                </c:pt>
                <c:pt idx="66">
                  <c:v>39630</c:v>
                </c:pt>
                <c:pt idx="67">
                  <c:v>39722</c:v>
                </c:pt>
                <c:pt idx="68">
                  <c:v>39814</c:v>
                </c:pt>
                <c:pt idx="69">
                  <c:v>39904</c:v>
                </c:pt>
                <c:pt idx="70">
                  <c:v>39995</c:v>
                </c:pt>
                <c:pt idx="71">
                  <c:v>40087</c:v>
                </c:pt>
                <c:pt idx="72">
                  <c:v>40179</c:v>
                </c:pt>
                <c:pt idx="73">
                  <c:v>40269</c:v>
                </c:pt>
                <c:pt idx="74">
                  <c:v>40360</c:v>
                </c:pt>
                <c:pt idx="75">
                  <c:v>40452</c:v>
                </c:pt>
                <c:pt idx="76">
                  <c:v>40544</c:v>
                </c:pt>
                <c:pt idx="77">
                  <c:v>40634</c:v>
                </c:pt>
                <c:pt idx="78">
                  <c:v>40725</c:v>
                </c:pt>
                <c:pt idx="79">
                  <c:v>40817</c:v>
                </c:pt>
                <c:pt idx="80">
                  <c:v>40909</c:v>
                </c:pt>
                <c:pt idx="81">
                  <c:v>41000</c:v>
                </c:pt>
                <c:pt idx="82">
                  <c:v>41091</c:v>
                </c:pt>
                <c:pt idx="83">
                  <c:v>41183</c:v>
                </c:pt>
                <c:pt idx="84">
                  <c:v>41275</c:v>
                </c:pt>
                <c:pt idx="85">
                  <c:v>41365</c:v>
                </c:pt>
                <c:pt idx="86">
                  <c:v>41456</c:v>
                </c:pt>
                <c:pt idx="87">
                  <c:v>41548</c:v>
                </c:pt>
                <c:pt idx="88">
                  <c:v>41640</c:v>
                </c:pt>
                <c:pt idx="89">
                  <c:v>41730</c:v>
                </c:pt>
                <c:pt idx="90">
                  <c:v>41821</c:v>
                </c:pt>
                <c:pt idx="91">
                  <c:v>41913</c:v>
                </c:pt>
                <c:pt idx="92">
                  <c:v>42005</c:v>
                </c:pt>
                <c:pt idx="93">
                  <c:v>42095</c:v>
                </c:pt>
                <c:pt idx="94">
                  <c:v>42186</c:v>
                </c:pt>
                <c:pt idx="95">
                  <c:v>42278</c:v>
                </c:pt>
                <c:pt idx="96">
                  <c:v>42370</c:v>
                </c:pt>
                <c:pt idx="97">
                  <c:v>42461</c:v>
                </c:pt>
                <c:pt idx="98">
                  <c:v>42552</c:v>
                </c:pt>
                <c:pt idx="99">
                  <c:v>42644</c:v>
                </c:pt>
                <c:pt idx="100">
                  <c:v>42736</c:v>
                </c:pt>
                <c:pt idx="101">
                  <c:v>42826</c:v>
                </c:pt>
                <c:pt idx="102">
                  <c:v>42917</c:v>
                </c:pt>
                <c:pt idx="103">
                  <c:v>43009</c:v>
                </c:pt>
                <c:pt idx="104">
                  <c:v>43101</c:v>
                </c:pt>
                <c:pt idx="105">
                  <c:v>43191</c:v>
                </c:pt>
                <c:pt idx="106">
                  <c:v>43282</c:v>
                </c:pt>
                <c:pt idx="107">
                  <c:v>43374</c:v>
                </c:pt>
                <c:pt idx="108">
                  <c:v>43466</c:v>
                </c:pt>
                <c:pt idx="109">
                  <c:v>43556</c:v>
                </c:pt>
                <c:pt idx="110">
                  <c:v>43647</c:v>
                </c:pt>
                <c:pt idx="111">
                  <c:v>43739</c:v>
                </c:pt>
                <c:pt idx="112">
                  <c:v>43831</c:v>
                </c:pt>
                <c:pt idx="113">
                  <c:v>43922</c:v>
                </c:pt>
                <c:pt idx="114">
                  <c:v>44013</c:v>
                </c:pt>
                <c:pt idx="115">
                  <c:v>44105</c:v>
                </c:pt>
                <c:pt idx="116">
                  <c:v>44197</c:v>
                </c:pt>
                <c:pt idx="117">
                  <c:v>44287</c:v>
                </c:pt>
                <c:pt idx="118">
                  <c:v>44378</c:v>
                </c:pt>
                <c:pt idx="119">
                  <c:v>44470</c:v>
                </c:pt>
                <c:pt idx="120">
                  <c:v>44562</c:v>
                </c:pt>
                <c:pt idx="121">
                  <c:v>44652</c:v>
                </c:pt>
                <c:pt idx="122">
                  <c:v>44743</c:v>
                </c:pt>
                <c:pt idx="123">
                  <c:v>44835</c:v>
                </c:pt>
                <c:pt idx="124">
                  <c:v>44927</c:v>
                </c:pt>
                <c:pt idx="125">
                  <c:v>45017</c:v>
                </c:pt>
                <c:pt idx="126">
                  <c:v>45108</c:v>
                </c:pt>
                <c:pt idx="127">
                  <c:v>45200</c:v>
                </c:pt>
                <c:pt idx="128">
                  <c:v>45292</c:v>
                </c:pt>
                <c:pt idx="129">
                  <c:v>45383</c:v>
                </c:pt>
              </c:numCache>
            </c:numRef>
          </c:cat>
          <c:val>
            <c:numRef>
              <c:f>'Onshoring Is Booming'!$B$6:$B$135</c:f>
              <c:numCache>
                <c:formatCode>0.00000</c:formatCode>
                <c:ptCount val="130"/>
                <c:pt idx="0">
                  <c:v>-1.2509600000000001</c:v>
                </c:pt>
                <c:pt idx="1">
                  <c:v>-1.5170999999999999</c:v>
                </c:pt>
                <c:pt idx="2">
                  <c:v>-1.5350900000000001</c:v>
                </c:pt>
                <c:pt idx="3">
                  <c:v>-1.6317200000000001</c:v>
                </c:pt>
                <c:pt idx="4">
                  <c:v>-1.7969900000000001</c:v>
                </c:pt>
                <c:pt idx="5">
                  <c:v>-1.9705299999999999</c:v>
                </c:pt>
                <c:pt idx="6">
                  <c:v>-2.0215299999999998</c:v>
                </c:pt>
                <c:pt idx="7">
                  <c:v>-1.93306</c:v>
                </c:pt>
                <c:pt idx="8">
                  <c:v>-2.1063999999999998</c:v>
                </c:pt>
                <c:pt idx="9">
                  <c:v>-2.2602699999999998</c:v>
                </c:pt>
                <c:pt idx="10">
                  <c:v>-2.31311</c:v>
                </c:pt>
                <c:pt idx="11">
                  <c:v>-2.4153099999999998</c:v>
                </c:pt>
                <c:pt idx="12">
                  <c:v>-2.4245800000000002</c:v>
                </c:pt>
                <c:pt idx="13">
                  <c:v>-2.50041</c:v>
                </c:pt>
                <c:pt idx="14">
                  <c:v>-2.14236</c:v>
                </c:pt>
                <c:pt idx="15">
                  <c:v>-2.0603199999999999</c:v>
                </c:pt>
                <c:pt idx="16">
                  <c:v>-2.2313399999999999</c:v>
                </c:pt>
                <c:pt idx="17">
                  <c:v>-2.3508</c:v>
                </c:pt>
                <c:pt idx="18">
                  <c:v>-2.4847800000000002</c:v>
                </c:pt>
                <c:pt idx="19">
                  <c:v>-2.3916400000000002</c:v>
                </c:pt>
                <c:pt idx="20">
                  <c:v>-2.4651999999999998</c:v>
                </c:pt>
                <c:pt idx="21">
                  <c:v>-2.2090800000000002</c:v>
                </c:pt>
                <c:pt idx="22">
                  <c:v>-2.2080600000000001</c:v>
                </c:pt>
                <c:pt idx="23">
                  <c:v>-2.37392</c:v>
                </c:pt>
                <c:pt idx="24">
                  <c:v>-2.5537100000000001</c:v>
                </c:pt>
                <c:pt idx="25">
                  <c:v>-2.8066900000000001</c:v>
                </c:pt>
                <c:pt idx="26">
                  <c:v>-2.7979500000000002</c:v>
                </c:pt>
                <c:pt idx="27">
                  <c:v>-2.7921299999999998</c:v>
                </c:pt>
                <c:pt idx="28">
                  <c:v>-3.0581100000000001</c:v>
                </c:pt>
                <c:pt idx="29">
                  <c:v>-3.4008500000000002</c:v>
                </c:pt>
                <c:pt idx="30">
                  <c:v>-3.6966800000000002</c:v>
                </c:pt>
                <c:pt idx="31">
                  <c:v>-3.82212</c:v>
                </c:pt>
                <c:pt idx="32">
                  <c:v>-4.2750700000000004</c:v>
                </c:pt>
                <c:pt idx="33">
                  <c:v>-4.2475399999999999</c:v>
                </c:pt>
                <c:pt idx="34">
                  <c:v>-4.3710100000000001</c:v>
                </c:pt>
                <c:pt idx="35">
                  <c:v>-4.5347999999999997</c:v>
                </c:pt>
                <c:pt idx="36">
                  <c:v>-4.37805</c:v>
                </c:pt>
                <c:pt idx="37">
                  <c:v>-3.90848</c:v>
                </c:pt>
                <c:pt idx="38">
                  <c:v>-3.9216799999999998</c:v>
                </c:pt>
                <c:pt idx="39">
                  <c:v>-3.7635100000000001</c:v>
                </c:pt>
                <c:pt idx="40">
                  <c:v>-3.9366099999999999</c:v>
                </c:pt>
                <c:pt idx="41">
                  <c:v>-4.3182200000000002</c:v>
                </c:pt>
                <c:pt idx="42">
                  <c:v>-4.4065399999999997</c:v>
                </c:pt>
                <c:pt idx="43">
                  <c:v>-4.7219199999999999</c:v>
                </c:pt>
                <c:pt idx="44">
                  <c:v>-4.8404699999999998</c:v>
                </c:pt>
                <c:pt idx="45">
                  <c:v>-4.76166</c:v>
                </c:pt>
                <c:pt idx="46">
                  <c:v>-4.6396800000000002</c:v>
                </c:pt>
                <c:pt idx="47">
                  <c:v>-4.6750699999999998</c:v>
                </c:pt>
                <c:pt idx="48">
                  <c:v>-5.0132099999999999</c:v>
                </c:pt>
                <c:pt idx="49">
                  <c:v>-5.4052800000000003</c:v>
                </c:pt>
                <c:pt idx="50">
                  <c:v>-5.4914199999999997</c:v>
                </c:pt>
                <c:pt idx="51">
                  <c:v>-5.8340800000000002</c:v>
                </c:pt>
                <c:pt idx="52">
                  <c:v>-5.7514500000000002</c:v>
                </c:pt>
                <c:pt idx="53">
                  <c:v>-5.8163600000000004</c:v>
                </c:pt>
                <c:pt idx="54">
                  <c:v>-6.0201599999999997</c:v>
                </c:pt>
                <c:pt idx="55">
                  <c:v>-6.4099000000000004</c:v>
                </c:pt>
                <c:pt idx="56">
                  <c:v>-6.1292299999999997</c:v>
                </c:pt>
                <c:pt idx="57">
                  <c:v>-6.0993700000000004</c:v>
                </c:pt>
                <c:pt idx="58">
                  <c:v>-6.2920600000000002</c:v>
                </c:pt>
                <c:pt idx="59">
                  <c:v>-5.7269300000000003</c:v>
                </c:pt>
                <c:pt idx="60">
                  <c:v>-5.7063899999999999</c:v>
                </c:pt>
                <c:pt idx="61">
                  <c:v>-5.7019500000000001</c:v>
                </c:pt>
                <c:pt idx="62">
                  <c:v>-5.6020399999999997</c:v>
                </c:pt>
                <c:pt idx="63">
                  <c:v>-5.6846300000000003</c:v>
                </c:pt>
                <c:pt idx="64">
                  <c:v>-5.8933499999999999</c:v>
                </c:pt>
                <c:pt idx="65">
                  <c:v>-5.9322900000000001</c:v>
                </c:pt>
                <c:pt idx="66">
                  <c:v>-5.8963400000000004</c:v>
                </c:pt>
                <c:pt idx="67">
                  <c:v>-4.8116000000000003</c:v>
                </c:pt>
                <c:pt idx="68">
                  <c:v>-3.4231799999999999</c:v>
                </c:pt>
                <c:pt idx="69">
                  <c:v>-3.1147</c:v>
                </c:pt>
                <c:pt idx="70">
                  <c:v>-3.5975100000000002</c:v>
                </c:pt>
                <c:pt idx="71">
                  <c:v>-3.9385599999999998</c:v>
                </c:pt>
                <c:pt idx="72">
                  <c:v>-4.1354300000000004</c:v>
                </c:pt>
                <c:pt idx="73">
                  <c:v>-4.4092099999999999</c:v>
                </c:pt>
                <c:pt idx="74">
                  <c:v>-4.4603200000000003</c:v>
                </c:pt>
                <c:pt idx="75">
                  <c:v>-4.2341899999999999</c:v>
                </c:pt>
                <c:pt idx="76">
                  <c:v>-4.7439400000000003</c:v>
                </c:pt>
                <c:pt idx="77">
                  <c:v>-4.7947899999999999</c:v>
                </c:pt>
                <c:pt idx="78">
                  <c:v>-4.6990999999999996</c:v>
                </c:pt>
                <c:pt idx="79">
                  <c:v>-4.76248</c:v>
                </c:pt>
                <c:pt idx="80">
                  <c:v>-4.8267699999999998</c:v>
                </c:pt>
                <c:pt idx="81">
                  <c:v>-4.6172599999999999</c:v>
                </c:pt>
                <c:pt idx="82">
                  <c:v>-4.3689499999999999</c:v>
                </c:pt>
                <c:pt idx="83">
                  <c:v>-4.4308500000000004</c:v>
                </c:pt>
                <c:pt idx="84">
                  <c:v>-4.27982</c:v>
                </c:pt>
                <c:pt idx="85">
                  <c:v>-4.2119</c:v>
                </c:pt>
                <c:pt idx="86">
                  <c:v>-4.1908399999999997</c:v>
                </c:pt>
                <c:pt idx="87">
                  <c:v>-3.9235600000000002</c:v>
                </c:pt>
                <c:pt idx="88">
                  <c:v>-4.3102600000000004</c:v>
                </c:pt>
                <c:pt idx="89">
                  <c:v>-4.3464200000000002</c:v>
                </c:pt>
                <c:pt idx="90">
                  <c:v>-4.1580199999999996</c:v>
                </c:pt>
                <c:pt idx="91">
                  <c:v>-4.2243399999999998</c:v>
                </c:pt>
                <c:pt idx="92">
                  <c:v>-4.2505499999999996</c:v>
                </c:pt>
                <c:pt idx="93">
                  <c:v>-4.1503800000000002</c:v>
                </c:pt>
                <c:pt idx="94">
                  <c:v>-4.1966099999999997</c:v>
                </c:pt>
                <c:pt idx="95">
                  <c:v>-4.0615300000000003</c:v>
                </c:pt>
                <c:pt idx="96">
                  <c:v>-3.9780099999999998</c:v>
                </c:pt>
                <c:pt idx="97">
                  <c:v>-3.9975399999999999</c:v>
                </c:pt>
                <c:pt idx="98">
                  <c:v>-3.9566699999999999</c:v>
                </c:pt>
                <c:pt idx="99">
                  <c:v>-4.01647</c:v>
                </c:pt>
                <c:pt idx="100">
                  <c:v>-4.0465999999999998</c:v>
                </c:pt>
                <c:pt idx="101">
                  <c:v>-4.1480300000000003</c:v>
                </c:pt>
                <c:pt idx="102">
                  <c:v>-3.9563299999999999</c:v>
                </c:pt>
                <c:pt idx="103">
                  <c:v>-4.1510999999999996</c:v>
                </c:pt>
                <c:pt idx="104">
                  <c:v>-4.2888400000000004</c:v>
                </c:pt>
                <c:pt idx="105">
                  <c:v>-4.0218800000000003</c:v>
                </c:pt>
                <c:pt idx="106">
                  <c:v>-4.3352599999999999</c:v>
                </c:pt>
                <c:pt idx="107">
                  <c:v>-4.3680700000000003</c:v>
                </c:pt>
                <c:pt idx="108">
                  <c:v>-4.0768300000000002</c:v>
                </c:pt>
                <c:pt idx="109">
                  <c:v>-4.2141000000000002</c:v>
                </c:pt>
                <c:pt idx="110">
                  <c:v>-3.9948399999999999</c:v>
                </c:pt>
                <c:pt idx="111">
                  <c:v>-3.65639</c:v>
                </c:pt>
                <c:pt idx="112">
                  <c:v>-3.6002100000000001</c:v>
                </c:pt>
                <c:pt idx="113">
                  <c:v>-4.4915500000000002</c:v>
                </c:pt>
                <c:pt idx="114">
                  <c:v>-4.4834399999999999</c:v>
                </c:pt>
                <c:pt idx="115">
                  <c:v>-4.5633400000000002</c:v>
                </c:pt>
                <c:pt idx="116">
                  <c:v>-4.6101599999999996</c:v>
                </c:pt>
                <c:pt idx="117">
                  <c:v>-4.5812299999999997</c:v>
                </c:pt>
                <c:pt idx="118">
                  <c:v>-4.5605200000000004</c:v>
                </c:pt>
                <c:pt idx="119">
                  <c:v>-4.6119300000000001</c:v>
                </c:pt>
                <c:pt idx="120">
                  <c:v>-5.3057999999999996</c:v>
                </c:pt>
                <c:pt idx="121">
                  <c:v>-4.8399000000000001</c:v>
                </c:pt>
                <c:pt idx="122">
                  <c:v>-4.0936599999999999</c:v>
                </c:pt>
                <c:pt idx="123">
                  <c:v>-4.1324899999999998</c:v>
                </c:pt>
                <c:pt idx="124">
                  <c:v>-3.9808300000000001</c:v>
                </c:pt>
                <c:pt idx="125">
                  <c:v>-4.04969</c:v>
                </c:pt>
                <c:pt idx="126">
                  <c:v>-3.7352799999999999</c:v>
                </c:pt>
                <c:pt idx="127">
                  <c:v>-3.78606</c:v>
                </c:pt>
                <c:pt idx="128">
                  <c:v>-3.9187099999999999</c:v>
                </c:pt>
                <c:pt idx="129">
                  <c:v>-4.1482999999999999</c:v>
                </c:pt>
              </c:numCache>
            </c:numRef>
          </c:val>
          <c:smooth val="0"/>
          <c:extLst>
            <c:ext xmlns:c16="http://schemas.microsoft.com/office/drawing/2014/chart" uri="{C3380CC4-5D6E-409C-BE32-E72D297353CC}">
              <c16:uniqueId val="{00000000-1DE0-4FC7-9F09-4F5E1E84227C}"/>
            </c:ext>
          </c:extLst>
        </c:ser>
        <c:dLbls>
          <c:showLegendKey val="0"/>
          <c:showVal val="0"/>
          <c:showCatName val="0"/>
          <c:showSerName val="0"/>
          <c:showPercent val="0"/>
          <c:showBubbleSize val="0"/>
        </c:dLbls>
        <c:smooth val="0"/>
        <c:axId val="1240820031"/>
        <c:axId val="1240820991"/>
      </c:lineChart>
      <c:dateAx>
        <c:axId val="1240820031"/>
        <c:scaling>
          <c:orientation val="minMax"/>
        </c:scaling>
        <c:delete val="0"/>
        <c:axPos val="b"/>
        <c:numFmt formatCode="yyyy" sourceLinked="0"/>
        <c:majorTickMark val="none"/>
        <c:minorTickMark val="none"/>
        <c:tickLblPos val="low"/>
        <c:spPr>
          <a:noFill/>
          <a:ln w="12700" cap="flat" cmpd="sng" algn="ctr">
            <a:solidFill>
              <a:schemeClr val="accent1"/>
            </a:solidFill>
            <a:round/>
          </a:ln>
          <a:effectLst/>
        </c:spPr>
        <c:txPr>
          <a:bodyPr rot="-60000000" spcFirstLastPara="1" vertOverflow="ellipsis" vert="horz" wrap="square" anchor="ctr" anchorCtr="1"/>
          <a:lstStyle/>
          <a:p>
            <a:pPr>
              <a:defRPr sz="18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240820991"/>
        <c:crosses val="autoZero"/>
        <c:auto val="1"/>
        <c:lblOffset val="100"/>
        <c:baseTimeUnit val="months"/>
        <c:majorUnit val="2"/>
        <c:majorTimeUnit val="years"/>
      </c:dateAx>
      <c:valAx>
        <c:axId val="1240820991"/>
        <c:scaling>
          <c:orientation val="minMax"/>
          <c:max val="0"/>
          <c:min val="-7"/>
        </c:scaling>
        <c:delete val="0"/>
        <c:axPos val="l"/>
        <c:majorGridlines>
          <c:spPr>
            <a:ln w="9525" cap="flat" cmpd="sng" algn="ctr">
              <a:solidFill>
                <a:schemeClr val="accent3"/>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solidFill>
                  <a:sysClr val="windowText" lastClr="000000"/>
                </a:solidFill>
                <a:latin typeface="Roboto Condensed" panose="02000000000000000000" pitchFamily="2" charset="0"/>
                <a:ea typeface="Roboto Condensed" panose="02000000000000000000" pitchFamily="2" charset="0"/>
                <a:cs typeface="+mn-cs"/>
              </a:defRPr>
            </a:pPr>
            <a:endParaRPr lang="en-US"/>
          </a:p>
        </c:txPr>
        <c:crossAx val="124082003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800">
          <a:solidFill>
            <a:sysClr val="windowText" lastClr="000000"/>
          </a:solidFill>
          <a:latin typeface="Roboto Condensed" panose="02000000000000000000" pitchFamily="2" charset="0"/>
          <a:ea typeface="Roboto Condensed" panose="02000000000000000000" pitchFamily="2"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47" tIns="48324" rIns="96647" bIns="48324"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6647" tIns="48324" rIns="96647" bIns="48324" rtlCol="0"/>
          <a:lstStyle>
            <a:lvl1pPr algn="r">
              <a:defRPr sz="1300"/>
            </a:lvl1pPr>
          </a:lstStyle>
          <a:p>
            <a:fld id="{D86C2774-84AD-441B-8EB2-C5C374A3CF3C}" type="datetimeFigureOut">
              <a:rPr lang="en-US" smtClean="0"/>
              <a:t>10/18/24</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6647" tIns="48324" rIns="96647" bIns="48324"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6647" tIns="48324" rIns="96647" bIns="48324" rtlCol="0" anchor="b"/>
          <a:lstStyle>
            <a:lvl1pPr algn="r">
              <a:defRPr sz="1300"/>
            </a:lvl1pPr>
          </a:lstStyle>
          <a:p>
            <a:fld id="{263B06A1-9882-4BD1-A7AE-5E4EB298F1AA}" type="slidenum">
              <a:rPr lang="en-US" smtClean="0"/>
              <a:t>‹#›</a:t>
            </a:fld>
            <a:endParaRPr lang="en-US"/>
          </a:p>
        </p:txBody>
      </p:sp>
    </p:spTree>
    <p:extLst>
      <p:ext uri="{BB962C8B-B14F-4D97-AF65-F5344CB8AC3E}">
        <p14:creationId xmlns:p14="http://schemas.microsoft.com/office/powerpoint/2010/main" val="246652060"/>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jpg>
</file>

<file path=ppt/media/image13.png>
</file>

<file path=ppt/media/image14.png>
</file>

<file path=ppt/media/image15.png>
</file>

<file path=ppt/media/image16.png>
</file>

<file path=ppt/media/image17.svg>
</file>

<file path=ppt/media/image19.png>
</file>

<file path=ppt/media/image2.png>
</file>

<file path=ppt/media/image20.jpg>
</file>

<file path=ppt/media/image4.png>
</file>

<file path=ppt/media/image5.svg>
</file>

<file path=ppt/media/image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1727"/>
          </a:xfrm>
          <a:prstGeom prst="rect">
            <a:avLst/>
          </a:prstGeom>
        </p:spPr>
        <p:txBody>
          <a:bodyPr vert="horz" lIns="96647" tIns="48324" rIns="96647" bIns="48324" rtlCol="0"/>
          <a:lstStyle>
            <a:lvl1pPr algn="l">
              <a:defRPr sz="1300"/>
            </a:lvl1pPr>
          </a:lstStyle>
          <a:p>
            <a:endParaRPr lang="en-US"/>
          </a:p>
        </p:txBody>
      </p:sp>
      <p:sp>
        <p:nvSpPr>
          <p:cNvPr id="3" name="Date Placeholder 2"/>
          <p:cNvSpPr>
            <a:spLocks noGrp="1"/>
          </p:cNvSpPr>
          <p:nvPr>
            <p:ph type="dt" idx="1"/>
          </p:nvPr>
        </p:nvSpPr>
        <p:spPr>
          <a:xfrm>
            <a:off x="4143587" y="1"/>
            <a:ext cx="3169920" cy="481727"/>
          </a:xfrm>
          <a:prstGeom prst="rect">
            <a:avLst/>
          </a:prstGeom>
        </p:spPr>
        <p:txBody>
          <a:bodyPr vert="horz" lIns="96647" tIns="48324" rIns="96647" bIns="48324" rtlCol="0"/>
          <a:lstStyle>
            <a:lvl1pPr algn="r">
              <a:defRPr sz="1300"/>
            </a:lvl1pPr>
          </a:lstStyle>
          <a:p>
            <a:fld id="{414C3AAC-2DD5-F941-9159-101C2E4A2AB6}" type="datetimeFigureOut">
              <a:rPr lang="en-US" smtClean="0"/>
              <a:t>10/18/24</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47" tIns="48324" rIns="96647" bIns="48324" rtlCol="0" anchor="ctr"/>
          <a:lstStyle/>
          <a:p>
            <a:endParaRPr lang="en-US"/>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47" tIns="48324" rIns="96647" bIns="483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1726"/>
          </a:xfrm>
          <a:prstGeom prst="rect">
            <a:avLst/>
          </a:prstGeom>
        </p:spPr>
        <p:txBody>
          <a:bodyPr vert="horz" lIns="96647" tIns="48324" rIns="96647" bIns="48324"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1726"/>
          </a:xfrm>
          <a:prstGeom prst="rect">
            <a:avLst/>
          </a:prstGeom>
        </p:spPr>
        <p:txBody>
          <a:bodyPr vert="horz" lIns="96647" tIns="48324" rIns="96647" bIns="48324" rtlCol="0" anchor="b"/>
          <a:lstStyle>
            <a:lvl1pPr algn="r">
              <a:defRPr sz="1300"/>
            </a:lvl1pPr>
          </a:lstStyle>
          <a:p>
            <a:fld id="{8DFC1A26-7119-3E42-A3FA-DCCA3EB9AAC5}" type="slidenum">
              <a:rPr lang="en-US" smtClean="0"/>
              <a:t>‹#›</a:t>
            </a:fld>
            <a:endParaRPr lang="en-US"/>
          </a:p>
        </p:txBody>
      </p:sp>
    </p:spTree>
    <p:extLst>
      <p:ext uri="{BB962C8B-B14F-4D97-AF65-F5344CB8AC3E}">
        <p14:creationId xmlns:p14="http://schemas.microsoft.com/office/powerpoint/2010/main" val="6052735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0</a:t>
            </a:fld>
            <a:endParaRPr lang="en-US"/>
          </a:p>
        </p:txBody>
      </p:sp>
    </p:spTree>
    <p:extLst>
      <p:ext uri="{BB962C8B-B14F-4D97-AF65-F5344CB8AC3E}">
        <p14:creationId xmlns:p14="http://schemas.microsoft.com/office/powerpoint/2010/main" val="42907063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9</a:t>
            </a:fld>
            <a:endParaRPr lang="en-US"/>
          </a:p>
        </p:txBody>
      </p:sp>
    </p:spTree>
    <p:extLst>
      <p:ext uri="{BB962C8B-B14F-4D97-AF65-F5344CB8AC3E}">
        <p14:creationId xmlns:p14="http://schemas.microsoft.com/office/powerpoint/2010/main" val="31920994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10</a:t>
            </a:fld>
            <a:endParaRPr lang="en-US"/>
          </a:p>
        </p:txBody>
      </p:sp>
    </p:spTree>
    <p:extLst>
      <p:ext uri="{BB962C8B-B14F-4D97-AF65-F5344CB8AC3E}">
        <p14:creationId xmlns:p14="http://schemas.microsoft.com/office/powerpoint/2010/main" val="17418048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11</a:t>
            </a:fld>
            <a:endParaRPr lang="en-US"/>
          </a:p>
        </p:txBody>
      </p:sp>
    </p:spTree>
    <p:extLst>
      <p:ext uri="{BB962C8B-B14F-4D97-AF65-F5344CB8AC3E}">
        <p14:creationId xmlns:p14="http://schemas.microsoft.com/office/powerpoint/2010/main" val="11479391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12</a:t>
            </a:fld>
            <a:endParaRPr lang="en-US"/>
          </a:p>
        </p:txBody>
      </p:sp>
    </p:spTree>
    <p:extLst>
      <p:ext uri="{BB962C8B-B14F-4D97-AF65-F5344CB8AC3E}">
        <p14:creationId xmlns:p14="http://schemas.microsoft.com/office/powerpoint/2010/main" val="10695150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13</a:t>
            </a:fld>
            <a:endParaRPr lang="en-US"/>
          </a:p>
        </p:txBody>
      </p:sp>
    </p:spTree>
    <p:extLst>
      <p:ext uri="{BB962C8B-B14F-4D97-AF65-F5344CB8AC3E}">
        <p14:creationId xmlns:p14="http://schemas.microsoft.com/office/powerpoint/2010/main" val="32525594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14</a:t>
            </a:fld>
            <a:endParaRPr lang="en-US"/>
          </a:p>
        </p:txBody>
      </p:sp>
    </p:spTree>
    <p:extLst>
      <p:ext uri="{BB962C8B-B14F-4D97-AF65-F5344CB8AC3E}">
        <p14:creationId xmlns:p14="http://schemas.microsoft.com/office/powerpoint/2010/main" val="6273269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15</a:t>
            </a:fld>
            <a:endParaRPr lang="en-US"/>
          </a:p>
        </p:txBody>
      </p:sp>
    </p:spTree>
    <p:extLst>
      <p:ext uri="{BB962C8B-B14F-4D97-AF65-F5344CB8AC3E}">
        <p14:creationId xmlns:p14="http://schemas.microsoft.com/office/powerpoint/2010/main" val="11579898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16</a:t>
            </a:fld>
            <a:endParaRPr lang="en-US"/>
          </a:p>
        </p:txBody>
      </p:sp>
    </p:spTree>
    <p:extLst>
      <p:ext uri="{BB962C8B-B14F-4D97-AF65-F5344CB8AC3E}">
        <p14:creationId xmlns:p14="http://schemas.microsoft.com/office/powerpoint/2010/main" val="38601063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17</a:t>
            </a:fld>
            <a:endParaRPr lang="en-US"/>
          </a:p>
        </p:txBody>
      </p:sp>
    </p:spTree>
    <p:extLst>
      <p:ext uri="{BB962C8B-B14F-4D97-AF65-F5344CB8AC3E}">
        <p14:creationId xmlns:p14="http://schemas.microsoft.com/office/powerpoint/2010/main" val="34369029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18</a:t>
            </a:fld>
            <a:endParaRPr lang="en-US"/>
          </a:p>
        </p:txBody>
      </p:sp>
    </p:spTree>
    <p:extLst>
      <p:ext uri="{BB962C8B-B14F-4D97-AF65-F5344CB8AC3E}">
        <p14:creationId xmlns:p14="http://schemas.microsoft.com/office/powerpoint/2010/main" val="39901439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1</a:t>
            </a:fld>
            <a:endParaRPr lang="en-US"/>
          </a:p>
        </p:txBody>
      </p:sp>
    </p:spTree>
    <p:extLst>
      <p:ext uri="{BB962C8B-B14F-4D97-AF65-F5344CB8AC3E}">
        <p14:creationId xmlns:p14="http://schemas.microsoft.com/office/powerpoint/2010/main" val="9166940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19</a:t>
            </a:fld>
            <a:endParaRPr lang="en-US"/>
          </a:p>
        </p:txBody>
      </p:sp>
    </p:spTree>
    <p:extLst>
      <p:ext uri="{BB962C8B-B14F-4D97-AF65-F5344CB8AC3E}">
        <p14:creationId xmlns:p14="http://schemas.microsoft.com/office/powerpoint/2010/main" val="34769181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20</a:t>
            </a:fld>
            <a:endParaRPr lang="en-US"/>
          </a:p>
        </p:txBody>
      </p:sp>
    </p:spTree>
    <p:extLst>
      <p:ext uri="{BB962C8B-B14F-4D97-AF65-F5344CB8AC3E}">
        <p14:creationId xmlns:p14="http://schemas.microsoft.com/office/powerpoint/2010/main" val="3222620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21</a:t>
            </a:fld>
            <a:endParaRPr lang="en-US"/>
          </a:p>
        </p:txBody>
      </p:sp>
    </p:spTree>
    <p:extLst>
      <p:ext uri="{BB962C8B-B14F-4D97-AF65-F5344CB8AC3E}">
        <p14:creationId xmlns:p14="http://schemas.microsoft.com/office/powerpoint/2010/main" val="24883950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22</a:t>
            </a:fld>
            <a:endParaRPr lang="en-US"/>
          </a:p>
        </p:txBody>
      </p:sp>
    </p:spTree>
    <p:extLst>
      <p:ext uri="{BB962C8B-B14F-4D97-AF65-F5344CB8AC3E}">
        <p14:creationId xmlns:p14="http://schemas.microsoft.com/office/powerpoint/2010/main" val="39571194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1E2A9B-1379-7032-C37B-EEF858E9B00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94DD48-DED9-E99E-1754-2FBA446CBC7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0F3E0A1-6D58-3F3A-7542-1A6C34DC4EA1}"/>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657CC3AC-F5D3-F9AF-CD5F-5FCCDBE8E432}"/>
              </a:ext>
            </a:extLst>
          </p:cNvPr>
          <p:cNvSpPr>
            <a:spLocks noGrp="1"/>
          </p:cNvSpPr>
          <p:nvPr>
            <p:ph type="sldNum" sz="quarter" idx="5"/>
          </p:nvPr>
        </p:nvSpPr>
        <p:spPr/>
        <p:txBody>
          <a:bodyPr/>
          <a:lstStyle/>
          <a:p>
            <a:fld id="{8DFC1A26-7119-3E42-A3FA-DCCA3EB9AAC5}" type="slidenum">
              <a:rPr lang="en-US" smtClean="0"/>
              <a:t>23</a:t>
            </a:fld>
            <a:endParaRPr lang="en-US"/>
          </a:p>
        </p:txBody>
      </p:sp>
    </p:spTree>
    <p:extLst>
      <p:ext uri="{BB962C8B-B14F-4D97-AF65-F5344CB8AC3E}">
        <p14:creationId xmlns:p14="http://schemas.microsoft.com/office/powerpoint/2010/main" val="10908884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24</a:t>
            </a:fld>
            <a:endParaRPr lang="en-US"/>
          </a:p>
        </p:txBody>
      </p:sp>
    </p:spTree>
    <p:extLst>
      <p:ext uri="{BB962C8B-B14F-4D97-AF65-F5344CB8AC3E}">
        <p14:creationId xmlns:p14="http://schemas.microsoft.com/office/powerpoint/2010/main" val="30404575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25</a:t>
            </a:fld>
            <a:endParaRPr lang="en-US"/>
          </a:p>
        </p:txBody>
      </p:sp>
    </p:spTree>
    <p:extLst>
      <p:ext uri="{BB962C8B-B14F-4D97-AF65-F5344CB8AC3E}">
        <p14:creationId xmlns:p14="http://schemas.microsoft.com/office/powerpoint/2010/main" val="331640008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26</a:t>
            </a:fld>
            <a:endParaRPr lang="en-US"/>
          </a:p>
        </p:txBody>
      </p:sp>
    </p:spTree>
    <p:extLst>
      <p:ext uri="{BB962C8B-B14F-4D97-AF65-F5344CB8AC3E}">
        <p14:creationId xmlns:p14="http://schemas.microsoft.com/office/powerpoint/2010/main" val="1409667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27</a:t>
            </a:fld>
            <a:endParaRPr lang="en-US"/>
          </a:p>
        </p:txBody>
      </p:sp>
    </p:spTree>
    <p:extLst>
      <p:ext uri="{BB962C8B-B14F-4D97-AF65-F5344CB8AC3E}">
        <p14:creationId xmlns:p14="http://schemas.microsoft.com/office/powerpoint/2010/main" val="14561220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28</a:t>
            </a:fld>
            <a:endParaRPr lang="en-US"/>
          </a:p>
        </p:txBody>
      </p:sp>
    </p:spTree>
    <p:extLst>
      <p:ext uri="{BB962C8B-B14F-4D97-AF65-F5344CB8AC3E}">
        <p14:creationId xmlns:p14="http://schemas.microsoft.com/office/powerpoint/2010/main" val="14956412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2</a:t>
            </a:fld>
            <a:endParaRPr lang="en-US"/>
          </a:p>
        </p:txBody>
      </p:sp>
    </p:spTree>
    <p:extLst>
      <p:ext uri="{BB962C8B-B14F-4D97-AF65-F5344CB8AC3E}">
        <p14:creationId xmlns:p14="http://schemas.microsoft.com/office/powerpoint/2010/main" val="32879974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29</a:t>
            </a:fld>
            <a:endParaRPr lang="en-US"/>
          </a:p>
        </p:txBody>
      </p:sp>
    </p:spTree>
    <p:extLst>
      <p:ext uri="{BB962C8B-B14F-4D97-AF65-F5344CB8AC3E}">
        <p14:creationId xmlns:p14="http://schemas.microsoft.com/office/powerpoint/2010/main" val="27441163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30</a:t>
            </a:fld>
            <a:endParaRPr lang="en-US"/>
          </a:p>
        </p:txBody>
      </p:sp>
    </p:spTree>
    <p:extLst>
      <p:ext uri="{BB962C8B-B14F-4D97-AF65-F5344CB8AC3E}">
        <p14:creationId xmlns:p14="http://schemas.microsoft.com/office/powerpoint/2010/main" val="192632902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31</a:t>
            </a:fld>
            <a:endParaRPr lang="en-US"/>
          </a:p>
        </p:txBody>
      </p:sp>
    </p:spTree>
    <p:extLst>
      <p:ext uri="{BB962C8B-B14F-4D97-AF65-F5344CB8AC3E}">
        <p14:creationId xmlns:p14="http://schemas.microsoft.com/office/powerpoint/2010/main" val="36810635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32</a:t>
            </a:fld>
            <a:endParaRPr lang="en-US"/>
          </a:p>
        </p:txBody>
      </p:sp>
    </p:spTree>
    <p:extLst>
      <p:ext uri="{BB962C8B-B14F-4D97-AF65-F5344CB8AC3E}">
        <p14:creationId xmlns:p14="http://schemas.microsoft.com/office/powerpoint/2010/main" val="355204096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33</a:t>
            </a:fld>
            <a:endParaRPr lang="en-US"/>
          </a:p>
        </p:txBody>
      </p:sp>
    </p:spTree>
    <p:extLst>
      <p:ext uri="{BB962C8B-B14F-4D97-AF65-F5344CB8AC3E}">
        <p14:creationId xmlns:p14="http://schemas.microsoft.com/office/powerpoint/2010/main" val="302605268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34</a:t>
            </a:fld>
            <a:endParaRPr lang="en-US"/>
          </a:p>
        </p:txBody>
      </p:sp>
    </p:spTree>
    <p:extLst>
      <p:ext uri="{BB962C8B-B14F-4D97-AF65-F5344CB8AC3E}">
        <p14:creationId xmlns:p14="http://schemas.microsoft.com/office/powerpoint/2010/main" val="109331175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35</a:t>
            </a:fld>
            <a:endParaRPr lang="en-US"/>
          </a:p>
        </p:txBody>
      </p:sp>
    </p:spTree>
    <p:extLst>
      <p:ext uri="{BB962C8B-B14F-4D97-AF65-F5344CB8AC3E}">
        <p14:creationId xmlns:p14="http://schemas.microsoft.com/office/powerpoint/2010/main" val="154608458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296DE7-F6CE-7225-899E-D306DE43FA0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D64745D-E9C3-6F47-62E9-82688E3DAA3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B45D94-CF48-B7CE-9890-F7855AC0A42B}"/>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D8BD795-D73A-5049-2D34-84B4A5A6918F}"/>
              </a:ext>
            </a:extLst>
          </p:cNvPr>
          <p:cNvSpPr>
            <a:spLocks noGrp="1"/>
          </p:cNvSpPr>
          <p:nvPr>
            <p:ph type="sldNum" sz="quarter" idx="5"/>
          </p:nvPr>
        </p:nvSpPr>
        <p:spPr/>
        <p:txBody>
          <a:bodyPr/>
          <a:lstStyle/>
          <a:p>
            <a:fld id="{8DFC1A26-7119-3E42-A3FA-DCCA3EB9AAC5}" type="slidenum">
              <a:rPr lang="en-US" smtClean="0"/>
              <a:t>36</a:t>
            </a:fld>
            <a:endParaRPr lang="en-US"/>
          </a:p>
        </p:txBody>
      </p:sp>
    </p:spTree>
    <p:extLst>
      <p:ext uri="{BB962C8B-B14F-4D97-AF65-F5344CB8AC3E}">
        <p14:creationId xmlns:p14="http://schemas.microsoft.com/office/powerpoint/2010/main" val="262306671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37</a:t>
            </a:fld>
            <a:endParaRPr lang="en-US"/>
          </a:p>
        </p:txBody>
      </p:sp>
    </p:spTree>
    <p:extLst>
      <p:ext uri="{BB962C8B-B14F-4D97-AF65-F5344CB8AC3E}">
        <p14:creationId xmlns:p14="http://schemas.microsoft.com/office/powerpoint/2010/main" val="16785947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38</a:t>
            </a:fld>
            <a:endParaRPr lang="en-US"/>
          </a:p>
        </p:txBody>
      </p:sp>
    </p:spTree>
    <p:extLst>
      <p:ext uri="{BB962C8B-B14F-4D97-AF65-F5344CB8AC3E}">
        <p14:creationId xmlns:p14="http://schemas.microsoft.com/office/powerpoint/2010/main" val="9490638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3</a:t>
            </a:fld>
            <a:endParaRPr lang="en-US"/>
          </a:p>
        </p:txBody>
      </p:sp>
    </p:spTree>
    <p:extLst>
      <p:ext uri="{BB962C8B-B14F-4D97-AF65-F5344CB8AC3E}">
        <p14:creationId xmlns:p14="http://schemas.microsoft.com/office/powerpoint/2010/main" val="315890747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FC1A26-7119-3E42-A3FA-DCCA3EB9AAC5}" type="slidenum">
              <a:rPr kumimoji="0" lang="en-US" sz="13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3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3268162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FC1A26-7119-3E42-A3FA-DCCA3EB9AAC5}" type="slidenum">
              <a:rPr kumimoji="0" lang="en-US" sz="13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3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9162733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FC1A26-7119-3E42-A3FA-DCCA3EB9AAC5}" type="slidenum">
              <a:rPr kumimoji="0" lang="en-US" sz="13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3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193406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4</a:t>
            </a:fld>
            <a:endParaRPr lang="en-US"/>
          </a:p>
        </p:txBody>
      </p:sp>
    </p:spTree>
    <p:extLst>
      <p:ext uri="{BB962C8B-B14F-4D97-AF65-F5344CB8AC3E}">
        <p14:creationId xmlns:p14="http://schemas.microsoft.com/office/powerpoint/2010/main" val="17237185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5</a:t>
            </a:fld>
            <a:endParaRPr lang="en-US"/>
          </a:p>
        </p:txBody>
      </p:sp>
    </p:spTree>
    <p:extLst>
      <p:ext uri="{BB962C8B-B14F-4D97-AF65-F5344CB8AC3E}">
        <p14:creationId xmlns:p14="http://schemas.microsoft.com/office/powerpoint/2010/main" val="30336223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6</a:t>
            </a:fld>
            <a:endParaRPr lang="en-US"/>
          </a:p>
        </p:txBody>
      </p:sp>
    </p:spTree>
    <p:extLst>
      <p:ext uri="{BB962C8B-B14F-4D97-AF65-F5344CB8AC3E}">
        <p14:creationId xmlns:p14="http://schemas.microsoft.com/office/powerpoint/2010/main" val="29960207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7</a:t>
            </a:fld>
            <a:endParaRPr lang="en-US"/>
          </a:p>
        </p:txBody>
      </p:sp>
    </p:spTree>
    <p:extLst>
      <p:ext uri="{BB962C8B-B14F-4D97-AF65-F5344CB8AC3E}">
        <p14:creationId xmlns:p14="http://schemas.microsoft.com/office/powerpoint/2010/main" val="20104321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DFC1A26-7119-3E42-A3FA-DCCA3EB9AAC5}" type="slidenum">
              <a:rPr lang="en-US" smtClean="0"/>
              <a:t>8</a:t>
            </a:fld>
            <a:endParaRPr lang="en-US"/>
          </a:p>
        </p:txBody>
      </p:sp>
    </p:spTree>
    <p:extLst>
      <p:ext uri="{BB962C8B-B14F-4D97-AF65-F5344CB8AC3E}">
        <p14:creationId xmlns:p14="http://schemas.microsoft.com/office/powerpoint/2010/main" val="89642638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1.xml"/><Relationship Id="rId4" Type="http://schemas.openxmlformats.org/officeDocument/2006/relationships/image" Target="../media/image5.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pic>
        <p:nvPicPr>
          <p:cNvPr id="3" name="Picture 2" descr="A blue background with many squares&#10;&#10;Description automatically generated">
            <a:extLst>
              <a:ext uri="{FF2B5EF4-FFF2-40B4-BE49-F238E27FC236}">
                <a16:creationId xmlns:a16="http://schemas.microsoft.com/office/drawing/2014/main" id="{E8FB2FE4-F3B4-8829-7D8E-4173CAE096BE}"/>
              </a:ext>
            </a:extLst>
          </p:cNvPr>
          <p:cNvPicPr>
            <a:picLocks noChangeAspect="1"/>
          </p:cNvPicPr>
          <p:nvPr userDrawn="1"/>
        </p:nvPicPr>
        <p:blipFill>
          <a:blip r:embed="rId2"/>
          <a:stretch>
            <a:fillRect/>
          </a:stretch>
        </p:blipFill>
        <p:spPr>
          <a:xfrm>
            <a:off x="0" y="0"/>
            <a:ext cx="13817600" cy="7772400"/>
          </a:xfrm>
          <a:prstGeom prst="rect">
            <a:avLst/>
          </a:prstGeom>
        </p:spPr>
      </p:pic>
      <p:sp>
        <p:nvSpPr>
          <p:cNvPr id="4" name="Title 1">
            <a:extLst>
              <a:ext uri="{FF2B5EF4-FFF2-40B4-BE49-F238E27FC236}">
                <a16:creationId xmlns:a16="http://schemas.microsoft.com/office/drawing/2014/main" id="{9713F6E0-475D-E636-70EB-EAFDCE1AF5AC}"/>
              </a:ext>
            </a:extLst>
          </p:cNvPr>
          <p:cNvSpPr>
            <a:spLocks noGrp="1"/>
          </p:cNvSpPr>
          <p:nvPr>
            <p:ph type="ctrTitle"/>
          </p:nvPr>
        </p:nvSpPr>
        <p:spPr>
          <a:xfrm>
            <a:off x="4299225" y="2658725"/>
            <a:ext cx="8550000" cy="1234758"/>
          </a:xfrm>
        </p:spPr>
        <p:txBody>
          <a:bodyPr anchor="b"/>
          <a:lstStyle>
            <a:lvl1pPr algn="l">
              <a:lnSpc>
                <a:spcPct val="100000"/>
              </a:lnSpc>
              <a:defRPr sz="4800">
                <a:solidFill>
                  <a:schemeClr val="bg1"/>
                </a:solidFill>
                <a:latin typeface="Roboto Condensed" panose="02000000000000000000" pitchFamily="2" charset="0"/>
                <a:ea typeface="Roboto Condensed" panose="02000000000000000000" pitchFamily="2" charset="0"/>
              </a:defRPr>
            </a:lvl1pPr>
          </a:lstStyle>
          <a:p>
            <a:r>
              <a:rPr lang="en-US"/>
              <a:t>Click to edit Master title style</a:t>
            </a:r>
            <a:endParaRPr lang="en-US" dirty="0"/>
          </a:p>
        </p:txBody>
      </p:sp>
      <p:sp>
        <p:nvSpPr>
          <p:cNvPr id="5" name="Text Placeholder 16">
            <a:extLst>
              <a:ext uri="{FF2B5EF4-FFF2-40B4-BE49-F238E27FC236}">
                <a16:creationId xmlns:a16="http://schemas.microsoft.com/office/drawing/2014/main" id="{850250C1-4F8C-9CFB-8B60-3B39362F173D}"/>
              </a:ext>
            </a:extLst>
          </p:cNvPr>
          <p:cNvSpPr>
            <a:spLocks noGrp="1"/>
          </p:cNvSpPr>
          <p:nvPr>
            <p:ph type="body" sz="quarter" idx="12"/>
          </p:nvPr>
        </p:nvSpPr>
        <p:spPr>
          <a:xfrm>
            <a:off x="4299225" y="4361804"/>
            <a:ext cx="8550000" cy="701708"/>
          </a:xfrm>
        </p:spPr>
        <p:txBody>
          <a:bodyPr/>
          <a:lstStyle>
            <a:lvl1pPr>
              <a:defRPr sz="2600" b="0" i="0">
                <a:solidFill>
                  <a:schemeClr val="bg1"/>
                </a:solidFill>
                <a:latin typeface="Roboto Condensed Medium" panose="02000000000000000000" pitchFamily="2" charset="0"/>
                <a:ea typeface="Roboto Condensed Medium" panose="02000000000000000000" pitchFamily="2" charset="0"/>
                <a:cs typeface="Roboto Condensed Medium" panose="02000000000000000000" pitchFamily="2" charset="0"/>
              </a:defRPr>
            </a:lvl1pPr>
          </a:lstStyle>
          <a:p>
            <a:pPr lvl="0"/>
            <a:r>
              <a:rPr lang="en-US"/>
              <a:t>Click to edit Master text styles</a:t>
            </a:r>
          </a:p>
        </p:txBody>
      </p:sp>
      <p:sp>
        <p:nvSpPr>
          <p:cNvPr id="7" name="Footer Placeholder 4">
            <a:extLst>
              <a:ext uri="{FF2B5EF4-FFF2-40B4-BE49-F238E27FC236}">
                <a16:creationId xmlns:a16="http://schemas.microsoft.com/office/drawing/2014/main" id="{1ACD2209-28D5-61B8-A3F2-DDB9BA117517}"/>
              </a:ext>
            </a:extLst>
          </p:cNvPr>
          <p:cNvSpPr txBox="1">
            <a:spLocks/>
          </p:cNvSpPr>
          <p:nvPr userDrawn="1"/>
        </p:nvSpPr>
        <p:spPr>
          <a:xfrm>
            <a:off x="4299225" y="7270011"/>
            <a:ext cx="6490085" cy="140758"/>
          </a:xfrm>
          <a:prstGeom prst="rect">
            <a:avLst/>
          </a:prstGeom>
        </p:spPr>
        <p:txBody>
          <a:bodyPr vert="horz" lIns="0" tIns="0" rIns="0" bIns="0" rtlCol="0" anchor="b"/>
          <a:lstStyle>
            <a:defPPr>
              <a:defRPr lang="en-US"/>
            </a:defPPr>
            <a:lvl1pPr marL="0" algn="l" defTabSz="914400" rtl="0" eaLnBrk="1" latinLnBrk="0" hangingPunct="1">
              <a:defRPr sz="7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solidFill>
              </a:rPr>
              <a:t>Copyright © 2024 by GMO LLC. All rights reserved. For Institutional Use Only</a:t>
            </a:r>
          </a:p>
        </p:txBody>
      </p:sp>
      <p:cxnSp>
        <p:nvCxnSpPr>
          <p:cNvPr id="8" name="Straight Connector 7">
            <a:extLst>
              <a:ext uri="{FF2B5EF4-FFF2-40B4-BE49-F238E27FC236}">
                <a16:creationId xmlns:a16="http://schemas.microsoft.com/office/drawing/2014/main" id="{B30ABC79-826A-E848-55F7-4C466C2B3A6A}"/>
              </a:ext>
            </a:extLst>
          </p:cNvPr>
          <p:cNvCxnSpPr>
            <a:cxnSpLocks/>
          </p:cNvCxnSpPr>
          <p:nvPr userDrawn="1"/>
        </p:nvCxnSpPr>
        <p:spPr>
          <a:xfrm>
            <a:off x="4299225" y="4108485"/>
            <a:ext cx="8554763" cy="0"/>
          </a:xfrm>
          <a:prstGeom prst="line">
            <a:avLst/>
          </a:prstGeom>
          <a:ln w="9525">
            <a:solidFill>
              <a:srgbClr val="006C9A"/>
            </a:solidFill>
          </a:ln>
        </p:spPr>
        <p:style>
          <a:lnRef idx="1">
            <a:schemeClr val="accent1"/>
          </a:lnRef>
          <a:fillRef idx="0">
            <a:schemeClr val="accent1"/>
          </a:fillRef>
          <a:effectRef idx="0">
            <a:schemeClr val="accent1"/>
          </a:effectRef>
          <a:fontRef idx="minor">
            <a:schemeClr val="tx1"/>
          </a:fontRef>
        </p:style>
      </p:cxnSp>
      <p:pic>
        <p:nvPicPr>
          <p:cNvPr id="9" name="Picture 8" descr="Logo&#10;&#10;Description automatically generated">
            <a:extLst>
              <a:ext uri="{FF2B5EF4-FFF2-40B4-BE49-F238E27FC236}">
                <a16:creationId xmlns:a16="http://schemas.microsoft.com/office/drawing/2014/main" id="{042DFE98-06AE-0BB4-B058-3F404EEB636A}"/>
              </a:ext>
            </a:extLst>
          </p:cNvPr>
          <p:cNvPicPr>
            <a:picLocks noChangeAspect="1"/>
          </p:cNvPicPr>
          <p:nvPr userDrawn="1"/>
        </p:nvPicPr>
        <p:blipFill>
          <a:blip r:embed="rId3"/>
          <a:stretch>
            <a:fillRect/>
          </a:stretch>
        </p:blipFill>
        <p:spPr>
          <a:xfrm>
            <a:off x="11285220" y="6944223"/>
            <a:ext cx="1577340" cy="458925"/>
          </a:xfrm>
          <a:prstGeom prst="rect">
            <a:avLst/>
          </a:prstGeom>
        </p:spPr>
      </p:pic>
    </p:spTree>
    <p:extLst>
      <p:ext uri="{BB962C8B-B14F-4D97-AF65-F5344CB8AC3E}">
        <p14:creationId xmlns:p14="http://schemas.microsoft.com/office/powerpoint/2010/main" val="18688639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ubtitle, and Content | 2 column B">
    <p:spTree>
      <p:nvGrpSpPr>
        <p:cNvPr id="1" name=""/>
        <p:cNvGrpSpPr/>
        <p:nvPr/>
      </p:nvGrpSpPr>
      <p:grpSpPr>
        <a:xfrm>
          <a:off x="0" y="0"/>
          <a:ext cx="0" cy="0"/>
          <a:chOff x="0" y="0"/>
          <a:chExt cx="0" cy="0"/>
        </a:xfrm>
      </p:grpSpPr>
      <p:sp>
        <p:nvSpPr>
          <p:cNvPr id="12" name="Text Placeholder 8"/>
          <p:cNvSpPr>
            <a:spLocks noGrp="1"/>
          </p:cNvSpPr>
          <p:nvPr>
            <p:ph type="body" sz="quarter" idx="14" hasCustomPrompt="1"/>
          </p:nvPr>
        </p:nvSpPr>
        <p:spPr>
          <a:xfrm>
            <a:off x="628074" y="6654197"/>
            <a:ext cx="12561455" cy="469792"/>
          </a:xfrm>
        </p:spPr>
        <p:txBody>
          <a:bodyPr anchor="b">
            <a:noAutofit/>
          </a:bodyPr>
          <a:lstStyle>
            <a:lvl1pPr marL="0" indent="0">
              <a:spcBef>
                <a:spcPts val="0"/>
              </a:spcBef>
              <a:spcAft>
                <a:spcPts val="0"/>
              </a:spcAft>
              <a:buNone/>
              <a:defRPr lang="en-US" sz="900" b="0" i="0" kern="1200" cap="none" spc="0" baseline="0" dirty="0" smtClean="0">
                <a:solidFill>
                  <a:schemeClr val="tx1">
                    <a:lumMod val="65000"/>
                    <a:lumOff val="35000"/>
                  </a:schemeClr>
                </a:solidFill>
                <a:latin typeface="Roboto Condensed" panose="02000000000000000000" pitchFamily="2" charset="0"/>
                <a:ea typeface="Roboto Condensed" panose="02000000000000000000" pitchFamily="2" charset="0"/>
                <a:cs typeface="Roboto Condensed" panose="02000000000000000000" pitchFamily="2" charset="0"/>
              </a:defRPr>
            </a:lvl1pPr>
          </a:lstStyle>
          <a:p>
            <a:pPr lvl="0"/>
            <a:r>
              <a:rPr lang="en-US"/>
              <a:t>Footnotes and / or disclosure info for charts and graphs</a:t>
            </a:r>
          </a:p>
        </p:txBody>
      </p:sp>
      <p:sp>
        <p:nvSpPr>
          <p:cNvPr id="15" name="Content Placeholder 2"/>
          <p:cNvSpPr>
            <a:spLocks noGrp="1"/>
          </p:cNvSpPr>
          <p:nvPr>
            <p:ph idx="15"/>
          </p:nvPr>
        </p:nvSpPr>
        <p:spPr>
          <a:xfrm>
            <a:off x="628074" y="2058988"/>
            <a:ext cx="3994543" cy="411480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16" name="Content Placeholder 2"/>
          <p:cNvSpPr>
            <a:spLocks noGrp="1"/>
          </p:cNvSpPr>
          <p:nvPr>
            <p:ph idx="19"/>
          </p:nvPr>
        </p:nvSpPr>
        <p:spPr>
          <a:xfrm>
            <a:off x="4911530" y="2058988"/>
            <a:ext cx="8277999" cy="411480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33" name="Slide Number Placeholder 5"/>
          <p:cNvSpPr txBox="1">
            <a:spLocks/>
          </p:cNvSpPr>
          <p:nvPr userDrawn="1"/>
        </p:nvSpPr>
        <p:spPr>
          <a:xfrm>
            <a:off x="12875492" y="7270013"/>
            <a:ext cx="104679"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accent2"/>
                </a:solidFill>
              </a:rPr>
              <a:t> |</a:t>
            </a:r>
            <a:endParaRPr lang="en-US" sz="1000"/>
          </a:p>
        </p:txBody>
      </p:sp>
      <p:sp>
        <p:nvSpPr>
          <p:cNvPr id="34" name="Slide Number Placeholder 5"/>
          <p:cNvSpPr txBox="1">
            <a:spLocks/>
          </p:cNvSpPr>
          <p:nvPr userDrawn="1"/>
        </p:nvSpPr>
        <p:spPr>
          <a:xfrm>
            <a:off x="10080567" y="7270015"/>
            <a:ext cx="3108960"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457ECB3-A005-674B-8D47-1AD9B25F4884}" type="slidenum">
              <a:rPr lang="en-US" sz="1000" smtClean="0"/>
              <a:pPr/>
              <a:t>‹#›</a:t>
            </a:fld>
            <a:endParaRPr lang="en-US" sz="1000"/>
          </a:p>
        </p:txBody>
      </p:sp>
      <p:sp>
        <p:nvSpPr>
          <p:cNvPr id="13" name="Title 1"/>
          <p:cNvSpPr>
            <a:spLocks noGrp="1"/>
          </p:cNvSpPr>
          <p:nvPr>
            <p:ph type="title"/>
          </p:nvPr>
        </p:nvSpPr>
        <p:spPr>
          <a:xfrm>
            <a:off x="628074" y="457205"/>
            <a:ext cx="12561455" cy="773115"/>
          </a:xfrm>
        </p:spPr>
        <p:txBody>
          <a:bodyPr/>
          <a:lstStyle>
            <a:lvl1pPr>
              <a:defRPr>
                <a:latin typeface="Roboto Condensed" panose="02000000000000000000" pitchFamily="2" charset="0"/>
                <a:ea typeface="Roboto Condensed" panose="02000000000000000000" pitchFamily="2" charset="0"/>
              </a:defRPr>
            </a:lvl1pPr>
          </a:lstStyle>
          <a:p>
            <a:r>
              <a:rPr lang="en-US"/>
              <a:t>Click to edit Master title style</a:t>
            </a:r>
          </a:p>
        </p:txBody>
      </p:sp>
      <p:cxnSp>
        <p:nvCxnSpPr>
          <p:cNvPr id="10" name="Straight Connector 9">
            <a:extLst>
              <a:ext uri="{FF2B5EF4-FFF2-40B4-BE49-F238E27FC236}">
                <a16:creationId xmlns:a16="http://schemas.microsoft.com/office/drawing/2014/main" id="{FD96C2FB-DD21-4C29-B0E7-0D933596852C}"/>
              </a:ext>
            </a:extLst>
          </p:cNvPr>
          <p:cNvCxnSpPr/>
          <p:nvPr userDrawn="1"/>
        </p:nvCxnSpPr>
        <p:spPr>
          <a:xfrm flipV="1">
            <a:off x="628074" y="7204504"/>
            <a:ext cx="12561455" cy="551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1FF8CA7-A2A5-4F14-858D-472C59F13F32}"/>
              </a:ext>
            </a:extLst>
          </p:cNvPr>
          <p:cNvCxnSpPr/>
          <p:nvPr userDrawn="1"/>
        </p:nvCxnSpPr>
        <p:spPr>
          <a:xfrm flipV="1">
            <a:off x="628074" y="1349375"/>
            <a:ext cx="12561455" cy="551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6FA522A4-1E87-4263-A36B-EA71F23FE30F}"/>
              </a:ext>
            </a:extLst>
          </p:cNvPr>
          <p:cNvPicPr>
            <a:picLocks noChangeAspect="1"/>
          </p:cNvPicPr>
          <p:nvPr userDrawn="1"/>
        </p:nvPicPr>
        <p:blipFill>
          <a:blip r:embed="rId2"/>
          <a:stretch>
            <a:fillRect/>
          </a:stretch>
        </p:blipFill>
        <p:spPr>
          <a:xfrm>
            <a:off x="12390120" y="7285296"/>
            <a:ext cx="464594" cy="140334"/>
          </a:xfrm>
          <a:prstGeom prst="rect">
            <a:avLst/>
          </a:prstGeom>
        </p:spPr>
      </p:pic>
      <p:sp>
        <p:nvSpPr>
          <p:cNvPr id="3" name="Text Placeholder 13">
            <a:extLst>
              <a:ext uri="{FF2B5EF4-FFF2-40B4-BE49-F238E27FC236}">
                <a16:creationId xmlns:a16="http://schemas.microsoft.com/office/drawing/2014/main" id="{FFC580FF-8CF7-CB00-92B3-5B4B97C40CB4}"/>
              </a:ext>
            </a:extLst>
          </p:cNvPr>
          <p:cNvSpPr>
            <a:spLocks noGrp="1"/>
          </p:cNvSpPr>
          <p:nvPr>
            <p:ph type="body" sz="quarter" idx="13"/>
          </p:nvPr>
        </p:nvSpPr>
        <p:spPr>
          <a:xfrm>
            <a:off x="628074" y="1457325"/>
            <a:ext cx="12561455" cy="242468"/>
          </a:xfrm>
        </p:spPr>
        <p:txBody>
          <a:bodyPr>
            <a:noAutofit/>
          </a:bodyPr>
          <a:lstStyle>
            <a:lvl1pPr>
              <a:defRPr sz="2600" b="0" i="0" cap="none" spc="0" baseline="0">
                <a:solidFill>
                  <a:schemeClr val="accent1"/>
                </a:solidFill>
                <a:latin typeface="Roboto Condensed Medium" panose="02000000000000000000" pitchFamily="2" charset="0"/>
                <a:ea typeface="Roboto Condensed Medium" panose="02000000000000000000" pitchFamily="2" charset="0"/>
                <a:cs typeface="Roboto Condensed Medium" panose="02000000000000000000" pitchFamily="2" charset="0"/>
              </a:defRPr>
            </a:lvl1pPr>
          </a:lstStyle>
          <a:p>
            <a:pPr lvl="0"/>
            <a:r>
              <a:rPr lang="en-US" dirty="0"/>
              <a:t>Click to edit Master text styles</a:t>
            </a:r>
          </a:p>
        </p:txBody>
      </p:sp>
    </p:spTree>
    <p:extLst>
      <p:ext uri="{BB962C8B-B14F-4D97-AF65-F5344CB8AC3E}">
        <p14:creationId xmlns:p14="http://schemas.microsoft.com/office/powerpoint/2010/main" val="15471373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 2 column B">
    <p:spTree>
      <p:nvGrpSpPr>
        <p:cNvPr id="1" name=""/>
        <p:cNvGrpSpPr/>
        <p:nvPr/>
      </p:nvGrpSpPr>
      <p:grpSpPr>
        <a:xfrm>
          <a:off x="0" y="0"/>
          <a:ext cx="0" cy="0"/>
          <a:chOff x="0" y="0"/>
          <a:chExt cx="0" cy="0"/>
        </a:xfrm>
      </p:grpSpPr>
      <p:sp>
        <p:nvSpPr>
          <p:cNvPr id="18" name="Text Placeholder 8"/>
          <p:cNvSpPr>
            <a:spLocks noGrp="1"/>
          </p:cNvSpPr>
          <p:nvPr>
            <p:ph type="body" sz="quarter" idx="13" hasCustomPrompt="1"/>
          </p:nvPr>
        </p:nvSpPr>
        <p:spPr>
          <a:xfrm>
            <a:off x="628074" y="6642941"/>
            <a:ext cx="12561455" cy="481048"/>
          </a:xfrm>
        </p:spPr>
        <p:txBody>
          <a:bodyPr anchor="b">
            <a:noAutofit/>
          </a:bodyPr>
          <a:lstStyle>
            <a:lvl1pPr marL="0" indent="0">
              <a:spcBef>
                <a:spcPts val="0"/>
              </a:spcBef>
              <a:spcAft>
                <a:spcPts val="0"/>
              </a:spcAft>
              <a:buNone/>
              <a:defRPr lang="en-US" sz="900" b="0" i="0" kern="1200" cap="none" spc="0" baseline="0" dirty="0" smtClean="0">
                <a:solidFill>
                  <a:schemeClr val="tx1">
                    <a:lumMod val="65000"/>
                    <a:lumOff val="35000"/>
                  </a:schemeClr>
                </a:solidFill>
                <a:latin typeface="Roboto Condensed" panose="02000000000000000000" pitchFamily="2" charset="0"/>
                <a:ea typeface="Roboto Condensed" panose="02000000000000000000" pitchFamily="2" charset="0"/>
                <a:cs typeface="Roboto Condensed" panose="02000000000000000000" pitchFamily="2" charset="0"/>
              </a:defRPr>
            </a:lvl1pPr>
          </a:lstStyle>
          <a:p>
            <a:pPr lvl="0"/>
            <a:r>
              <a:rPr lang="en-US"/>
              <a:t>Footnotes and / or disclosure info for charts and graphs</a:t>
            </a:r>
          </a:p>
        </p:txBody>
      </p:sp>
      <p:sp>
        <p:nvSpPr>
          <p:cNvPr id="27" name="Content Placeholder 2"/>
          <p:cNvSpPr>
            <a:spLocks noGrp="1"/>
          </p:cNvSpPr>
          <p:nvPr>
            <p:ph idx="15"/>
          </p:nvPr>
        </p:nvSpPr>
        <p:spPr>
          <a:xfrm>
            <a:off x="628074" y="1824038"/>
            <a:ext cx="3994543" cy="434975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28" name="Content Placeholder 2"/>
          <p:cNvSpPr>
            <a:spLocks noGrp="1"/>
          </p:cNvSpPr>
          <p:nvPr>
            <p:ph idx="16"/>
          </p:nvPr>
        </p:nvSpPr>
        <p:spPr>
          <a:xfrm>
            <a:off x="4911530" y="1824038"/>
            <a:ext cx="8277999" cy="434975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30" name="Slide Number Placeholder 5"/>
          <p:cNvSpPr txBox="1">
            <a:spLocks/>
          </p:cNvSpPr>
          <p:nvPr userDrawn="1"/>
        </p:nvSpPr>
        <p:spPr>
          <a:xfrm>
            <a:off x="12875492" y="7270013"/>
            <a:ext cx="104679"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accent2"/>
                </a:solidFill>
              </a:rPr>
              <a:t> |</a:t>
            </a:r>
            <a:endParaRPr lang="en-US" sz="1000"/>
          </a:p>
        </p:txBody>
      </p:sp>
      <p:sp>
        <p:nvSpPr>
          <p:cNvPr id="31" name="Slide Number Placeholder 5"/>
          <p:cNvSpPr txBox="1">
            <a:spLocks/>
          </p:cNvSpPr>
          <p:nvPr userDrawn="1"/>
        </p:nvSpPr>
        <p:spPr>
          <a:xfrm>
            <a:off x="10080567" y="7270015"/>
            <a:ext cx="3108960"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457ECB3-A005-674B-8D47-1AD9B25F4884}" type="slidenum">
              <a:rPr lang="en-US" sz="1000" smtClean="0"/>
              <a:pPr/>
              <a:t>‹#›</a:t>
            </a:fld>
            <a:endParaRPr lang="en-US" sz="1000"/>
          </a:p>
        </p:txBody>
      </p:sp>
      <p:sp>
        <p:nvSpPr>
          <p:cNvPr id="11" name="Title 1"/>
          <p:cNvSpPr>
            <a:spLocks noGrp="1"/>
          </p:cNvSpPr>
          <p:nvPr>
            <p:ph type="title"/>
          </p:nvPr>
        </p:nvSpPr>
        <p:spPr>
          <a:xfrm>
            <a:off x="628074" y="457205"/>
            <a:ext cx="12561455" cy="773115"/>
          </a:xfrm>
        </p:spPr>
        <p:txBody>
          <a:bodyPr/>
          <a:lstStyle>
            <a:lvl1pPr>
              <a:defRPr>
                <a:latin typeface="Roboto Condensed" panose="02000000000000000000" pitchFamily="2" charset="0"/>
                <a:ea typeface="Roboto Condensed" panose="02000000000000000000" pitchFamily="2" charset="0"/>
              </a:defRPr>
            </a:lvl1pPr>
          </a:lstStyle>
          <a:p>
            <a:r>
              <a:rPr lang="en-US"/>
              <a:t>Click to edit Master title style</a:t>
            </a:r>
          </a:p>
        </p:txBody>
      </p:sp>
      <p:cxnSp>
        <p:nvCxnSpPr>
          <p:cNvPr id="9" name="Straight Connector 8">
            <a:extLst>
              <a:ext uri="{FF2B5EF4-FFF2-40B4-BE49-F238E27FC236}">
                <a16:creationId xmlns:a16="http://schemas.microsoft.com/office/drawing/2014/main" id="{5112756E-9AE6-40A1-9FD0-E1AB311147D3}"/>
              </a:ext>
            </a:extLst>
          </p:cNvPr>
          <p:cNvCxnSpPr/>
          <p:nvPr userDrawn="1"/>
        </p:nvCxnSpPr>
        <p:spPr>
          <a:xfrm flipV="1">
            <a:off x="628074" y="7204504"/>
            <a:ext cx="12561455" cy="551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609BCD4D-A867-44F7-8552-309EADD66AA0}"/>
              </a:ext>
            </a:extLst>
          </p:cNvPr>
          <p:cNvCxnSpPr/>
          <p:nvPr userDrawn="1"/>
        </p:nvCxnSpPr>
        <p:spPr>
          <a:xfrm flipV="1">
            <a:off x="628074" y="1349375"/>
            <a:ext cx="12561455" cy="551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4D519065-7611-4772-80E4-AB8A49DA21BA}"/>
              </a:ext>
            </a:extLst>
          </p:cNvPr>
          <p:cNvPicPr>
            <a:picLocks noChangeAspect="1"/>
          </p:cNvPicPr>
          <p:nvPr userDrawn="1"/>
        </p:nvPicPr>
        <p:blipFill>
          <a:blip r:embed="rId2"/>
          <a:stretch>
            <a:fillRect/>
          </a:stretch>
        </p:blipFill>
        <p:spPr>
          <a:xfrm>
            <a:off x="12390120" y="7285296"/>
            <a:ext cx="464594" cy="140334"/>
          </a:xfrm>
          <a:prstGeom prst="rect">
            <a:avLst/>
          </a:prstGeom>
        </p:spPr>
      </p:pic>
    </p:spTree>
    <p:extLst>
      <p:ext uri="{BB962C8B-B14F-4D97-AF65-F5344CB8AC3E}">
        <p14:creationId xmlns:p14="http://schemas.microsoft.com/office/powerpoint/2010/main" val="1610476610"/>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ubtitle, and Content | 2 column C">
    <p:spTree>
      <p:nvGrpSpPr>
        <p:cNvPr id="1" name=""/>
        <p:cNvGrpSpPr/>
        <p:nvPr/>
      </p:nvGrpSpPr>
      <p:grpSpPr>
        <a:xfrm>
          <a:off x="0" y="0"/>
          <a:ext cx="0" cy="0"/>
          <a:chOff x="0" y="0"/>
          <a:chExt cx="0" cy="0"/>
        </a:xfrm>
      </p:grpSpPr>
      <p:sp>
        <p:nvSpPr>
          <p:cNvPr id="13" name="Text Placeholder 8"/>
          <p:cNvSpPr>
            <a:spLocks noGrp="1"/>
          </p:cNvSpPr>
          <p:nvPr>
            <p:ph type="body" sz="quarter" idx="14" hasCustomPrompt="1"/>
          </p:nvPr>
        </p:nvSpPr>
        <p:spPr>
          <a:xfrm>
            <a:off x="628074" y="6637667"/>
            <a:ext cx="12561455" cy="486322"/>
          </a:xfrm>
        </p:spPr>
        <p:txBody>
          <a:bodyPr anchor="b">
            <a:noAutofit/>
          </a:bodyPr>
          <a:lstStyle>
            <a:lvl1pPr marL="0" indent="0">
              <a:spcBef>
                <a:spcPts val="0"/>
              </a:spcBef>
              <a:spcAft>
                <a:spcPts val="0"/>
              </a:spcAft>
              <a:buNone/>
              <a:defRPr lang="en-US" sz="900" b="0" i="0" kern="1200" cap="none" spc="0" baseline="0" dirty="0" smtClean="0">
                <a:solidFill>
                  <a:schemeClr val="tx1">
                    <a:lumMod val="65000"/>
                    <a:lumOff val="35000"/>
                  </a:schemeClr>
                </a:solidFill>
                <a:latin typeface="Roboto Condensed" panose="02000000000000000000" pitchFamily="2" charset="0"/>
                <a:ea typeface="Roboto Condensed" panose="02000000000000000000" pitchFamily="2" charset="0"/>
                <a:cs typeface="Roboto Condensed" panose="02000000000000000000" pitchFamily="2" charset="0"/>
              </a:defRPr>
            </a:lvl1pPr>
          </a:lstStyle>
          <a:p>
            <a:pPr lvl="0"/>
            <a:r>
              <a:rPr lang="en-US"/>
              <a:t>Footnotes and / or disclosure info for charts and graphs</a:t>
            </a:r>
          </a:p>
        </p:txBody>
      </p:sp>
      <p:sp>
        <p:nvSpPr>
          <p:cNvPr id="22" name="Content Placeholder 2"/>
          <p:cNvSpPr>
            <a:spLocks noGrp="1"/>
          </p:cNvSpPr>
          <p:nvPr>
            <p:ph idx="15"/>
          </p:nvPr>
        </p:nvSpPr>
        <p:spPr>
          <a:xfrm>
            <a:off x="628074" y="2058988"/>
            <a:ext cx="8277999" cy="411480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24" name="Content Placeholder 2"/>
          <p:cNvSpPr>
            <a:spLocks noGrp="1"/>
          </p:cNvSpPr>
          <p:nvPr>
            <p:ph idx="20"/>
          </p:nvPr>
        </p:nvSpPr>
        <p:spPr>
          <a:xfrm>
            <a:off x="9194986" y="2058988"/>
            <a:ext cx="3994543" cy="411480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30" name="Slide Number Placeholder 5"/>
          <p:cNvSpPr txBox="1">
            <a:spLocks/>
          </p:cNvSpPr>
          <p:nvPr userDrawn="1"/>
        </p:nvSpPr>
        <p:spPr>
          <a:xfrm>
            <a:off x="12875492" y="7270013"/>
            <a:ext cx="104679"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accent2"/>
                </a:solidFill>
              </a:rPr>
              <a:t> |</a:t>
            </a:r>
            <a:endParaRPr lang="en-US" sz="1000"/>
          </a:p>
        </p:txBody>
      </p:sp>
      <p:sp>
        <p:nvSpPr>
          <p:cNvPr id="31" name="Slide Number Placeholder 5"/>
          <p:cNvSpPr txBox="1">
            <a:spLocks/>
          </p:cNvSpPr>
          <p:nvPr userDrawn="1"/>
        </p:nvSpPr>
        <p:spPr>
          <a:xfrm>
            <a:off x="10080567" y="7270015"/>
            <a:ext cx="3108960"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457ECB3-A005-674B-8D47-1AD9B25F4884}" type="slidenum">
              <a:rPr lang="en-US" sz="1000" smtClean="0"/>
              <a:pPr/>
              <a:t>‹#›</a:t>
            </a:fld>
            <a:endParaRPr lang="en-US" sz="1000"/>
          </a:p>
        </p:txBody>
      </p:sp>
      <p:sp>
        <p:nvSpPr>
          <p:cNvPr id="12" name="Title 1"/>
          <p:cNvSpPr>
            <a:spLocks noGrp="1"/>
          </p:cNvSpPr>
          <p:nvPr>
            <p:ph type="title"/>
          </p:nvPr>
        </p:nvSpPr>
        <p:spPr>
          <a:xfrm>
            <a:off x="628074" y="457205"/>
            <a:ext cx="12561455" cy="773115"/>
          </a:xfrm>
        </p:spPr>
        <p:txBody>
          <a:bodyPr/>
          <a:lstStyle>
            <a:lvl1pPr>
              <a:defRPr>
                <a:latin typeface="Roboto Condensed" panose="02000000000000000000" pitchFamily="2" charset="0"/>
                <a:ea typeface="Roboto Condensed" panose="02000000000000000000" pitchFamily="2" charset="0"/>
              </a:defRPr>
            </a:lvl1pPr>
          </a:lstStyle>
          <a:p>
            <a:r>
              <a:rPr lang="en-US"/>
              <a:t>Click to edit Master title style</a:t>
            </a:r>
          </a:p>
        </p:txBody>
      </p:sp>
      <p:sp>
        <p:nvSpPr>
          <p:cNvPr id="14" name="Text Placeholder 13"/>
          <p:cNvSpPr>
            <a:spLocks noGrp="1"/>
          </p:cNvSpPr>
          <p:nvPr>
            <p:ph type="body" sz="quarter" idx="13"/>
          </p:nvPr>
        </p:nvSpPr>
        <p:spPr>
          <a:xfrm>
            <a:off x="628074" y="1457325"/>
            <a:ext cx="12561455" cy="242468"/>
          </a:xfrm>
        </p:spPr>
        <p:txBody>
          <a:bodyPr>
            <a:noAutofit/>
          </a:bodyPr>
          <a:lstStyle>
            <a:lvl1pPr>
              <a:defRPr sz="2600" b="0" i="0" cap="none" spc="0" baseline="0">
                <a:solidFill>
                  <a:schemeClr val="accent1"/>
                </a:solidFill>
                <a:latin typeface="Roboto Condensed Medium" panose="02000000000000000000" pitchFamily="2" charset="0"/>
                <a:ea typeface="Roboto Condensed Medium" panose="02000000000000000000" pitchFamily="2" charset="0"/>
                <a:cs typeface="Roboto Condensed Medium" panose="02000000000000000000" pitchFamily="2" charset="0"/>
              </a:defRPr>
            </a:lvl1pPr>
          </a:lstStyle>
          <a:p>
            <a:pPr lvl="0"/>
            <a:r>
              <a:rPr lang="en-US" dirty="0"/>
              <a:t>Click to edit Master text styles</a:t>
            </a:r>
          </a:p>
        </p:txBody>
      </p:sp>
      <p:cxnSp>
        <p:nvCxnSpPr>
          <p:cNvPr id="10" name="Straight Connector 9">
            <a:extLst>
              <a:ext uri="{FF2B5EF4-FFF2-40B4-BE49-F238E27FC236}">
                <a16:creationId xmlns:a16="http://schemas.microsoft.com/office/drawing/2014/main" id="{07E57A84-D510-4157-A47E-8D6302756BEC}"/>
              </a:ext>
            </a:extLst>
          </p:cNvPr>
          <p:cNvCxnSpPr/>
          <p:nvPr userDrawn="1"/>
        </p:nvCxnSpPr>
        <p:spPr>
          <a:xfrm flipV="1">
            <a:off x="628074" y="7204504"/>
            <a:ext cx="12561455" cy="551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CE5410F-6415-44CC-AE29-F46F6B229698}"/>
              </a:ext>
            </a:extLst>
          </p:cNvPr>
          <p:cNvCxnSpPr/>
          <p:nvPr userDrawn="1"/>
        </p:nvCxnSpPr>
        <p:spPr>
          <a:xfrm flipV="1">
            <a:off x="628074" y="1349375"/>
            <a:ext cx="12561455" cy="551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72308A99-6759-4AEF-83F4-0D0075B09CA2}"/>
              </a:ext>
            </a:extLst>
          </p:cNvPr>
          <p:cNvPicPr>
            <a:picLocks noChangeAspect="1"/>
          </p:cNvPicPr>
          <p:nvPr userDrawn="1"/>
        </p:nvPicPr>
        <p:blipFill>
          <a:blip r:embed="rId2"/>
          <a:stretch>
            <a:fillRect/>
          </a:stretch>
        </p:blipFill>
        <p:spPr>
          <a:xfrm>
            <a:off x="12390120" y="7285296"/>
            <a:ext cx="464594" cy="140334"/>
          </a:xfrm>
          <a:prstGeom prst="rect">
            <a:avLst/>
          </a:prstGeom>
        </p:spPr>
      </p:pic>
    </p:spTree>
    <p:extLst>
      <p:ext uri="{BB962C8B-B14F-4D97-AF65-F5344CB8AC3E}">
        <p14:creationId xmlns:p14="http://schemas.microsoft.com/office/powerpoint/2010/main" val="6685522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 2 column C">
    <p:spTree>
      <p:nvGrpSpPr>
        <p:cNvPr id="1" name=""/>
        <p:cNvGrpSpPr/>
        <p:nvPr/>
      </p:nvGrpSpPr>
      <p:grpSpPr>
        <a:xfrm>
          <a:off x="0" y="0"/>
          <a:ext cx="0" cy="0"/>
          <a:chOff x="0" y="0"/>
          <a:chExt cx="0" cy="0"/>
        </a:xfrm>
      </p:grpSpPr>
      <p:sp>
        <p:nvSpPr>
          <p:cNvPr id="11" name="Text Placeholder 8"/>
          <p:cNvSpPr>
            <a:spLocks noGrp="1"/>
          </p:cNvSpPr>
          <p:nvPr>
            <p:ph type="body" sz="quarter" idx="13" hasCustomPrompt="1"/>
          </p:nvPr>
        </p:nvSpPr>
        <p:spPr>
          <a:xfrm>
            <a:off x="628074" y="6642946"/>
            <a:ext cx="12561455" cy="481047"/>
          </a:xfrm>
        </p:spPr>
        <p:txBody>
          <a:bodyPr anchor="b">
            <a:noAutofit/>
          </a:bodyPr>
          <a:lstStyle>
            <a:lvl1pPr marL="0" indent="0">
              <a:spcBef>
                <a:spcPts val="0"/>
              </a:spcBef>
              <a:spcAft>
                <a:spcPts val="0"/>
              </a:spcAft>
              <a:buNone/>
              <a:defRPr lang="en-US" sz="900" b="0" i="0" kern="1200" cap="none" spc="0" baseline="0" dirty="0" smtClean="0">
                <a:solidFill>
                  <a:schemeClr val="tx1">
                    <a:lumMod val="65000"/>
                    <a:lumOff val="35000"/>
                  </a:schemeClr>
                </a:solidFill>
                <a:latin typeface="Roboto Condensed" panose="02000000000000000000" pitchFamily="2" charset="0"/>
                <a:ea typeface="Roboto Condensed" panose="02000000000000000000" pitchFamily="2" charset="0"/>
                <a:cs typeface="Roboto Condensed" panose="02000000000000000000" pitchFamily="2" charset="0"/>
              </a:defRPr>
            </a:lvl1pPr>
          </a:lstStyle>
          <a:p>
            <a:pPr lvl="0"/>
            <a:r>
              <a:rPr lang="en-US"/>
              <a:t>Footnotes and / or disclosure info for charts and graphs</a:t>
            </a:r>
          </a:p>
        </p:txBody>
      </p:sp>
      <p:sp>
        <p:nvSpPr>
          <p:cNvPr id="18" name="Content Placeholder 2"/>
          <p:cNvSpPr>
            <a:spLocks noGrp="1"/>
          </p:cNvSpPr>
          <p:nvPr>
            <p:ph idx="15"/>
          </p:nvPr>
        </p:nvSpPr>
        <p:spPr>
          <a:xfrm>
            <a:off x="628074" y="1824039"/>
            <a:ext cx="8277999" cy="4349749"/>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20" name="Content Placeholder 2"/>
          <p:cNvSpPr>
            <a:spLocks noGrp="1"/>
          </p:cNvSpPr>
          <p:nvPr>
            <p:ph idx="17"/>
          </p:nvPr>
        </p:nvSpPr>
        <p:spPr>
          <a:xfrm>
            <a:off x="9194986" y="1824039"/>
            <a:ext cx="3994543" cy="4349749"/>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24" name="Slide Number Placeholder 5"/>
          <p:cNvSpPr txBox="1">
            <a:spLocks/>
          </p:cNvSpPr>
          <p:nvPr userDrawn="1"/>
        </p:nvSpPr>
        <p:spPr>
          <a:xfrm>
            <a:off x="12875492" y="7270013"/>
            <a:ext cx="104679"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accent2"/>
                </a:solidFill>
              </a:rPr>
              <a:t> |</a:t>
            </a:r>
            <a:endParaRPr lang="en-US" sz="1000"/>
          </a:p>
        </p:txBody>
      </p:sp>
      <p:sp>
        <p:nvSpPr>
          <p:cNvPr id="25" name="Slide Number Placeholder 5"/>
          <p:cNvSpPr txBox="1">
            <a:spLocks/>
          </p:cNvSpPr>
          <p:nvPr userDrawn="1"/>
        </p:nvSpPr>
        <p:spPr>
          <a:xfrm>
            <a:off x="10080567" y="7270015"/>
            <a:ext cx="3108960"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457ECB3-A005-674B-8D47-1AD9B25F4884}" type="slidenum">
              <a:rPr lang="en-US" sz="1000" smtClean="0"/>
              <a:pPr/>
              <a:t>‹#›</a:t>
            </a:fld>
            <a:endParaRPr lang="en-US" sz="1000"/>
          </a:p>
        </p:txBody>
      </p:sp>
      <p:sp>
        <p:nvSpPr>
          <p:cNvPr id="13" name="Title 1"/>
          <p:cNvSpPr>
            <a:spLocks noGrp="1"/>
          </p:cNvSpPr>
          <p:nvPr>
            <p:ph type="title"/>
          </p:nvPr>
        </p:nvSpPr>
        <p:spPr>
          <a:xfrm>
            <a:off x="628074" y="457205"/>
            <a:ext cx="12561455" cy="773115"/>
          </a:xfrm>
        </p:spPr>
        <p:txBody>
          <a:bodyPr/>
          <a:lstStyle>
            <a:lvl1pPr>
              <a:defRPr>
                <a:latin typeface="Roboto Condensed" panose="02000000000000000000" pitchFamily="2" charset="0"/>
                <a:ea typeface="Roboto Condensed" panose="02000000000000000000" pitchFamily="2" charset="0"/>
              </a:defRPr>
            </a:lvl1pPr>
          </a:lstStyle>
          <a:p>
            <a:r>
              <a:rPr lang="en-US"/>
              <a:t>Click to edit Master title style</a:t>
            </a:r>
          </a:p>
        </p:txBody>
      </p:sp>
      <p:cxnSp>
        <p:nvCxnSpPr>
          <p:cNvPr id="9" name="Straight Connector 8">
            <a:extLst>
              <a:ext uri="{FF2B5EF4-FFF2-40B4-BE49-F238E27FC236}">
                <a16:creationId xmlns:a16="http://schemas.microsoft.com/office/drawing/2014/main" id="{6398F58E-7E0C-4DB9-B60B-EDD6496DBF03}"/>
              </a:ext>
            </a:extLst>
          </p:cNvPr>
          <p:cNvCxnSpPr/>
          <p:nvPr userDrawn="1"/>
        </p:nvCxnSpPr>
        <p:spPr>
          <a:xfrm flipV="1">
            <a:off x="628074" y="7204504"/>
            <a:ext cx="12561455" cy="551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4DA1392-B508-461D-B8C3-3C874EB1754E}"/>
              </a:ext>
            </a:extLst>
          </p:cNvPr>
          <p:cNvCxnSpPr/>
          <p:nvPr userDrawn="1"/>
        </p:nvCxnSpPr>
        <p:spPr>
          <a:xfrm flipV="1">
            <a:off x="628074" y="1349375"/>
            <a:ext cx="12561455" cy="551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08ACFBBE-41E0-46C5-8BF8-A71ADDC420F5}"/>
              </a:ext>
            </a:extLst>
          </p:cNvPr>
          <p:cNvPicPr>
            <a:picLocks noChangeAspect="1"/>
          </p:cNvPicPr>
          <p:nvPr userDrawn="1"/>
        </p:nvPicPr>
        <p:blipFill>
          <a:blip r:embed="rId2"/>
          <a:stretch>
            <a:fillRect/>
          </a:stretch>
        </p:blipFill>
        <p:spPr>
          <a:xfrm>
            <a:off x="12390120" y="7285296"/>
            <a:ext cx="464594" cy="140334"/>
          </a:xfrm>
          <a:prstGeom prst="rect">
            <a:avLst/>
          </a:prstGeom>
        </p:spPr>
      </p:pic>
    </p:spTree>
    <p:extLst>
      <p:ext uri="{BB962C8B-B14F-4D97-AF65-F5344CB8AC3E}">
        <p14:creationId xmlns:p14="http://schemas.microsoft.com/office/powerpoint/2010/main" val="500561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ubtitle, and Content | 3 column">
    <p:spTree>
      <p:nvGrpSpPr>
        <p:cNvPr id="1" name=""/>
        <p:cNvGrpSpPr/>
        <p:nvPr/>
      </p:nvGrpSpPr>
      <p:grpSpPr>
        <a:xfrm>
          <a:off x="0" y="0"/>
          <a:ext cx="0" cy="0"/>
          <a:chOff x="0" y="0"/>
          <a:chExt cx="0" cy="0"/>
        </a:xfrm>
      </p:grpSpPr>
      <p:sp>
        <p:nvSpPr>
          <p:cNvPr id="13" name="Text Placeholder 8"/>
          <p:cNvSpPr>
            <a:spLocks noGrp="1"/>
          </p:cNvSpPr>
          <p:nvPr>
            <p:ph type="body" sz="quarter" idx="14" hasCustomPrompt="1"/>
          </p:nvPr>
        </p:nvSpPr>
        <p:spPr>
          <a:xfrm>
            <a:off x="628074" y="6643177"/>
            <a:ext cx="12561455" cy="480812"/>
          </a:xfrm>
        </p:spPr>
        <p:txBody>
          <a:bodyPr anchor="b">
            <a:noAutofit/>
          </a:bodyPr>
          <a:lstStyle>
            <a:lvl1pPr marL="0" indent="0">
              <a:spcBef>
                <a:spcPts val="0"/>
              </a:spcBef>
              <a:spcAft>
                <a:spcPts val="0"/>
              </a:spcAft>
              <a:buNone/>
              <a:defRPr lang="en-US" sz="900" b="0" i="0" kern="1200" cap="none" spc="0" baseline="0" dirty="0" smtClean="0">
                <a:solidFill>
                  <a:schemeClr val="tx1">
                    <a:lumMod val="65000"/>
                    <a:lumOff val="35000"/>
                  </a:schemeClr>
                </a:solidFill>
                <a:latin typeface="Roboto Condensed" panose="02000000000000000000" pitchFamily="2" charset="0"/>
                <a:ea typeface="Roboto Condensed" panose="02000000000000000000" pitchFamily="2" charset="0"/>
                <a:cs typeface="Roboto Condensed" panose="02000000000000000000" pitchFamily="2" charset="0"/>
              </a:defRPr>
            </a:lvl1pPr>
          </a:lstStyle>
          <a:p>
            <a:pPr lvl="0"/>
            <a:r>
              <a:rPr lang="en-US"/>
              <a:t>Footnotes and / or disclosure info for charts and graphs</a:t>
            </a:r>
          </a:p>
        </p:txBody>
      </p:sp>
      <p:sp>
        <p:nvSpPr>
          <p:cNvPr id="22" name="Content Placeholder 2"/>
          <p:cNvSpPr>
            <a:spLocks noGrp="1"/>
          </p:cNvSpPr>
          <p:nvPr>
            <p:ph idx="15"/>
          </p:nvPr>
        </p:nvSpPr>
        <p:spPr>
          <a:xfrm>
            <a:off x="628074" y="2058988"/>
            <a:ext cx="3994543" cy="411480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23" name="Content Placeholder 2"/>
          <p:cNvSpPr>
            <a:spLocks noGrp="1"/>
          </p:cNvSpPr>
          <p:nvPr>
            <p:ph idx="19"/>
          </p:nvPr>
        </p:nvSpPr>
        <p:spPr>
          <a:xfrm>
            <a:off x="4911530" y="2058988"/>
            <a:ext cx="3994543" cy="411480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24" name="Content Placeholder 2"/>
          <p:cNvSpPr>
            <a:spLocks noGrp="1"/>
          </p:cNvSpPr>
          <p:nvPr>
            <p:ph idx="20"/>
          </p:nvPr>
        </p:nvSpPr>
        <p:spPr>
          <a:xfrm>
            <a:off x="9194986" y="2058988"/>
            <a:ext cx="3994543" cy="411480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28" name="Slide Number Placeholder 5"/>
          <p:cNvSpPr txBox="1">
            <a:spLocks/>
          </p:cNvSpPr>
          <p:nvPr userDrawn="1"/>
        </p:nvSpPr>
        <p:spPr>
          <a:xfrm>
            <a:off x="12875492" y="7270013"/>
            <a:ext cx="104679"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accent2"/>
                </a:solidFill>
              </a:rPr>
              <a:t> |</a:t>
            </a:r>
            <a:endParaRPr lang="en-US" sz="1000"/>
          </a:p>
        </p:txBody>
      </p:sp>
      <p:sp>
        <p:nvSpPr>
          <p:cNvPr id="29" name="Slide Number Placeholder 5"/>
          <p:cNvSpPr txBox="1">
            <a:spLocks/>
          </p:cNvSpPr>
          <p:nvPr userDrawn="1"/>
        </p:nvSpPr>
        <p:spPr>
          <a:xfrm>
            <a:off x="10080567" y="7270015"/>
            <a:ext cx="3108960"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457ECB3-A005-674B-8D47-1AD9B25F4884}" type="slidenum">
              <a:rPr lang="en-US" sz="1000" smtClean="0"/>
              <a:pPr/>
              <a:t>‹#›</a:t>
            </a:fld>
            <a:endParaRPr lang="en-US" sz="1000"/>
          </a:p>
        </p:txBody>
      </p:sp>
      <p:sp>
        <p:nvSpPr>
          <p:cNvPr id="14" name="Title 1"/>
          <p:cNvSpPr>
            <a:spLocks noGrp="1"/>
          </p:cNvSpPr>
          <p:nvPr>
            <p:ph type="title"/>
          </p:nvPr>
        </p:nvSpPr>
        <p:spPr>
          <a:xfrm>
            <a:off x="628074" y="457205"/>
            <a:ext cx="12561455" cy="773115"/>
          </a:xfrm>
        </p:spPr>
        <p:txBody>
          <a:bodyPr/>
          <a:lstStyle>
            <a:lvl1pPr>
              <a:defRPr>
                <a:latin typeface="Roboto Condensed" panose="02000000000000000000" pitchFamily="2" charset="0"/>
                <a:ea typeface="Roboto Condensed" panose="02000000000000000000" pitchFamily="2" charset="0"/>
              </a:defRPr>
            </a:lvl1pPr>
          </a:lstStyle>
          <a:p>
            <a:r>
              <a:rPr lang="en-US"/>
              <a:t>Click to edit Master title style</a:t>
            </a:r>
          </a:p>
        </p:txBody>
      </p:sp>
      <p:sp>
        <p:nvSpPr>
          <p:cNvPr id="15" name="Text Placeholder 13"/>
          <p:cNvSpPr>
            <a:spLocks noGrp="1"/>
          </p:cNvSpPr>
          <p:nvPr>
            <p:ph type="body" sz="quarter" idx="13"/>
          </p:nvPr>
        </p:nvSpPr>
        <p:spPr>
          <a:xfrm>
            <a:off x="628074" y="1457325"/>
            <a:ext cx="12561455" cy="242468"/>
          </a:xfrm>
        </p:spPr>
        <p:txBody>
          <a:bodyPr>
            <a:noAutofit/>
          </a:bodyPr>
          <a:lstStyle>
            <a:lvl1pPr>
              <a:defRPr sz="2600" b="0" i="0" cap="none" spc="0" baseline="0">
                <a:solidFill>
                  <a:schemeClr val="accent1"/>
                </a:solidFill>
                <a:latin typeface="Roboto Condensed Medium" panose="02000000000000000000" pitchFamily="2" charset="0"/>
                <a:ea typeface="Roboto Condensed Medium" panose="02000000000000000000" pitchFamily="2" charset="0"/>
                <a:cs typeface="Roboto Condensed Medium" panose="02000000000000000000" pitchFamily="2" charset="0"/>
              </a:defRPr>
            </a:lvl1pPr>
          </a:lstStyle>
          <a:p>
            <a:pPr lvl="0"/>
            <a:r>
              <a:rPr lang="en-US" dirty="0"/>
              <a:t>Click to edit Master text styles</a:t>
            </a:r>
          </a:p>
        </p:txBody>
      </p:sp>
      <p:cxnSp>
        <p:nvCxnSpPr>
          <p:cNvPr id="11" name="Straight Connector 10">
            <a:extLst>
              <a:ext uri="{FF2B5EF4-FFF2-40B4-BE49-F238E27FC236}">
                <a16:creationId xmlns:a16="http://schemas.microsoft.com/office/drawing/2014/main" id="{B8C87386-0D6F-4368-BA7E-478A9967DE9E}"/>
              </a:ext>
            </a:extLst>
          </p:cNvPr>
          <p:cNvCxnSpPr/>
          <p:nvPr userDrawn="1"/>
        </p:nvCxnSpPr>
        <p:spPr>
          <a:xfrm flipV="1">
            <a:off x="628074" y="7204504"/>
            <a:ext cx="12561455" cy="551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BCE263B-1002-4B5A-94EE-C8649C22C6DC}"/>
              </a:ext>
            </a:extLst>
          </p:cNvPr>
          <p:cNvCxnSpPr/>
          <p:nvPr userDrawn="1"/>
        </p:nvCxnSpPr>
        <p:spPr>
          <a:xfrm flipV="1">
            <a:off x="628074" y="1349375"/>
            <a:ext cx="12561455" cy="551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8EDD78C6-9953-4495-BCE7-5F6B09E5083F}"/>
              </a:ext>
            </a:extLst>
          </p:cNvPr>
          <p:cNvPicPr>
            <a:picLocks noChangeAspect="1"/>
          </p:cNvPicPr>
          <p:nvPr userDrawn="1"/>
        </p:nvPicPr>
        <p:blipFill>
          <a:blip r:embed="rId2"/>
          <a:stretch>
            <a:fillRect/>
          </a:stretch>
        </p:blipFill>
        <p:spPr>
          <a:xfrm>
            <a:off x="12390120" y="7285296"/>
            <a:ext cx="464594" cy="140334"/>
          </a:xfrm>
          <a:prstGeom prst="rect">
            <a:avLst/>
          </a:prstGeom>
        </p:spPr>
      </p:pic>
    </p:spTree>
    <p:extLst>
      <p:ext uri="{BB962C8B-B14F-4D97-AF65-F5344CB8AC3E}">
        <p14:creationId xmlns:p14="http://schemas.microsoft.com/office/powerpoint/2010/main" val="113360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 3 column ">
    <p:spTree>
      <p:nvGrpSpPr>
        <p:cNvPr id="1" name=""/>
        <p:cNvGrpSpPr/>
        <p:nvPr/>
      </p:nvGrpSpPr>
      <p:grpSpPr>
        <a:xfrm>
          <a:off x="0" y="0"/>
          <a:ext cx="0" cy="0"/>
          <a:chOff x="0" y="0"/>
          <a:chExt cx="0" cy="0"/>
        </a:xfrm>
      </p:grpSpPr>
      <p:sp>
        <p:nvSpPr>
          <p:cNvPr id="11" name="Text Placeholder 8"/>
          <p:cNvSpPr>
            <a:spLocks noGrp="1"/>
          </p:cNvSpPr>
          <p:nvPr>
            <p:ph type="body" sz="quarter" idx="13" hasCustomPrompt="1"/>
          </p:nvPr>
        </p:nvSpPr>
        <p:spPr>
          <a:xfrm>
            <a:off x="628074" y="6642941"/>
            <a:ext cx="12561455" cy="481048"/>
          </a:xfrm>
        </p:spPr>
        <p:txBody>
          <a:bodyPr anchor="b">
            <a:noAutofit/>
          </a:bodyPr>
          <a:lstStyle>
            <a:lvl1pPr marL="0" indent="0">
              <a:spcBef>
                <a:spcPts val="0"/>
              </a:spcBef>
              <a:spcAft>
                <a:spcPts val="0"/>
              </a:spcAft>
              <a:buNone/>
              <a:defRPr lang="en-US" sz="900" b="0" i="0" kern="1200" cap="none" spc="0" baseline="0" dirty="0" smtClean="0">
                <a:solidFill>
                  <a:schemeClr val="tx1">
                    <a:lumMod val="65000"/>
                    <a:lumOff val="35000"/>
                  </a:schemeClr>
                </a:solidFill>
                <a:latin typeface="Roboto Condensed" panose="02000000000000000000" pitchFamily="2" charset="0"/>
                <a:ea typeface="Roboto Condensed" panose="02000000000000000000" pitchFamily="2" charset="0"/>
                <a:cs typeface="Roboto Condensed" panose="02000000000000000000" pitchFamily="2" charset="0"/>
              </a:defRPr>
            </a:lvl1pPr>
          </a:lstStyle>
          <a:p>
            <a:pPr lvl="0"/>
            <a:r>
              <a:rPr lang="en-US"/>
              <a:t>Footnotes and / or disclosure info for charts and graphs</a:t>
            </a:r>
          </a:p>
        </p:txBody>
      </p:sp>
      <p:sp>
        <p:nvSpPr>
          <p:cNvPr id="18" name="Content Placeholder 2"/>
          <p:cNvSpPr>
            <a:spLocks noGrp="1"/>
          </p:cNvSpPr>
          <p:nvPr>
            <p:ph idx="15"/>
          </p:nvPr>
        </p:nvSpPr>
        <p:spPr>
          <a:xfrm>
            <a:off x="628074" y="1824038"/>
            <a:ext cx="3994543" cy="434975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19" name="Content Placeholder 2"/>
          <p:cNvSpPr>
            <a:spLocks noGrp="1"/>
          </p:cNvSpPr>
          <p:nvPr>
            <p:ph idx="16"/>
          </p:nvPr>
        </p:nvSpPr>
        <p:spPr>
          <a:xfrm>
            <a:off x="4911530" y="1824038"/>
            <a:ext cx="3994543" cy="434975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20" name="Content Placeholder 2"/>
          <p:cNvSpPr>
            <a:spLocks noGrp="1"/>
          </p:cNvSpPr>
          <p:nvPr>
            <p:ph idx="17"/>
          </p:nvPr>
        </p:nvSpPr>
        <p:spPr>
          <a:xfrm>
            <a:off x="9194986" y="1824038"/>
            <a:ext cx="3994543" cy="434975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25" name="Slide Number Placeholder 5"/>
          <p:cNvSpPr txBox="1">
            <a:spLocks/>
          </p:cNvSpPr>
          <p:nvPr userDrawn="1"/>
        </p:nvSpPr>
        <p:spPr>
          <a:xfrm>
            <a:off x="12875492" y="7270013"/>
            <a:ext cx="104679"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accent2"/>
                </a:solidFill>
              </a:rPr>
              <a:t> |</a:t>
            </a:r>
            <a:endParaRPr lang="en-US" sz="1000"/>
          </a:p>
        </p:txBody>
      </p:sp>
      <p:sp>
        <p:nvSpPr>
          <p:cNvPr id="26" name="Slide Number Placeholder 5"/>
          <p:cNvSpPr txBox="1">
            <a:spLocks/>
          </p:cNvSpPr>
          <p:nvPr userDrawn="1"/>
        </p:nvSpPr>
        <p:spPr>
          <a:xfrm>
            <a:off x="10080567" y="7270015"/>
            <a:ext cx="3108960"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457ECB3-A005-674B-8D47-1AD9B25F4884}" type="slidenum">
              <a:rPr lang="en-US" sz="1000" smtClean="0"/>
              <a:pPr/>
              <a:t>‹#›</a:t>
            </a:fld>
            <a:endParaRPr lang="en-US" sz="1000"/>
          </a:p>
        </p:txBody>
      </p:sp>
      <p:sp>
        <p:nvSpPr>
          <p:cNvPr id="13" name="Title 1"/>
          <p:cNvSpPr>
            <a:spLocks noGrp="1"/>
          </p:cNvSpPr>
          <p:nvPr>
            <p:ph type="title"/>
          </p:nvPr>
        </p:nvSpPr>
        <p:spPr>
          <a:xfrm>
            <a:off x="628074" y="457205"/>
            <a:ext cx="12561455" cy="773115"/>
          </a:xfrm>
        </p:spPr>
        <p:txBody>
          <a:bodyPr/>
          <a:lstStyle>
            <a:lvl1pPr>
              <a:defRPr>
                <a:latin typeface="Roboto Condensed" panose="02000000000000000000" pitchFamily="2" charset="0"/>
                <a:ea typeface="Roboto Condensed" panose="02000000000000000000" pitchFamily="2" charset="0"/>
              </a:defRPr>
            </a:lvl1pPr>
          </a:lstStyle>
          <a:p>
            <a:r>
              <a:rPr lang="en-US"/>
              <a:t>Click to edit Master title style</a:t>
            </a:r>
          </a:p>
        </p:txBody>
      </p:sp>
      <p:cxnSp>
        <p:nvCxnSpPr>
          <p:cNvPr id="10" name="Straight Connector 9">
            <a:extLst>
              <a:ext uri="{FF2B5EF4-FFF2-40B4-BE49-F238E27FC236}">
                <a16:creationId xmlns:a16="http://schemas.microsoft.com/office/drawing/2014/main" id="{C9A796F7-9952-47C0-BB09-5A69F01E5403}"/>
              </a:ext>
            </a:extLst>
          </p:cNvPr>
          <p:cNvCxnSpPr/>
          <p:nvPr userDrawn="1"/>
        </p:nvCxnSpPr>
        <p:spPr>
          <a:xfrm flipV="1">
            <a:off x="628074" y="7204504"/>
            <a:ext cx="12561455" cy="551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4DAECA2-9B34-4BD0-83E9-A3336C3088FB}"/>
              </a:ext>
            </a:extLst>
          </p:cNvPr>
          <p:cNvCxnSpPr/>
          <p:nvPr userDrawn="1"/>
        </p:nvCxnSpPr>
        <p:spPr>
          <a:xfrm flipV="1">
            <a:off x="628074" y="1349375"/>
            <a:ext cx="12561455" cy="551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8BA0D135-BB95-4498-BADD-8ED0AF895BC6}"/>
              </a:ext>
            </a:extLst>
          </p:cNvPr>
          <p:cNvPicPr>
            <a:picLocks noChangeAspect="1"/>
          </p:cNvPicPr>
          <p:nvPr userDrawn="1"/>
        </p:nvPicPr>
        <p:blipFill>
          <a:blip r:embed="rId2"/>
          <a:stretch>
            <a:fillRect/>
          </a:stretch>
        </p:blipFill>
        <p:spPr>
          <a:xfrm>
            <a:off x="12390120" y="7285296"/>
            <a:ext cx="464594" cy="140334"/>
          </a:xfrm>
          <a:prstGeom prst="rect">
            <a:avLst/>
          </a:prstGeom>
        </p:spPr>
      </p:pic>
    </p:spTree>
    <p:extLst>
      <p:ext uri="{BB962C8B-B14F-4D97-AF65-F5344CB8AC3E}">
        <p14:creationId xmlns:p14="http://schemas.microsoft.com/office/powerpoint/2010/main" val="9406740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ubtitle, and Content | 4 column">
    <p:spTree>
      <p:nvGrpSpPr>
        <p:cNvPr id="1" name=""/>
        <p:cNvGrpSpPr/>
        <p:nvPr/>
      </p:nvGrpSpPr>
      <p:grpSpPr>
        <a:xfrm>
          <a:off x="0" y="0"/>
          <a:ext cx="0" cy="0"/>
          <a:chOff x="0" y="0"/>
          <a:chExt cx="0" cy="0"/>
        </a:xfrm>
      </p:grpSpPr>
      <p:sp>
        <p:nvSpPr>
          <p:cNvPr id="6" name="Content Placeholder 2"/>
          <p:cNvSpPr>
            <a:spLocks noGrp="1"/>
          </p:cNvSpPr>
          <p:nvPr>
            <p:ph idx="1"/>
          </p:nvPr>
        </p:nvSpPr>
        <p:spPr>
          <a:xfrm>
            <a:off x="628073" y="2058988"/>
            <a:ext cx="2933100" cy="411480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11" name="Text Placeholder 8"/>
          <p:cNvSpPr>
            <a:spLocks noGrp="1"/>
          </p:cNvSpPr>
          <p:nvPr>
            <p:ph type="body" sz="quarter" idx="14" hasCustomPrompt="1"/>
          </p:nvPr>
        </p:nvSpPr>
        <p:spPr>
          <a:xfrm>
            <a:off x="628074" y="6643179"/>
            <a:ext cx="12561455" cy="480810"/>
          </a:xfrm>
        </p:spPr>
        <p:txBody>
          <a:bodyPr anchor="b">
            <a:noAutofit/>
          </a:bodyPr>
          <a:lstStyle>
            <a:lvl1pPr marL="0" indent="0">
              <a:spcBef>
                <a:spcPts val="0"/>
              </a:spcBef>
              <a:spcAft>
                <a:spcPts val="0"/>
              </a:spcAft>
              <a:buNone/>
              <a:defRPr lang="en-US" sz="900" b="0" i="0" kern="1200" cap="none" spc="0" baseline="0" dirty="0" smtClean="0">
                <a:solidFill>
                  <a:schemeClr val="tx1">
                    <a:lumMod val="65000"/>
                    <a:lumOff val="35000"/>
                  </a:schemeClr>
                </a:solidFill>
                <a:latin typeface="Roboto Condensed" panose="02000000000000000000" pitchFamily="2" charset="0"/>
                <a:ea typeface="Roboto Condensed" panose="02000000000000000000" pitchFamily="2" charset="0"/>
                <a:cs typeface="Roboto Condensed" panose="02000000000000000000" pitchFamily="2" charset="0"/>
              </a:defRPr>
            </a:lvl1pPr>
          </a:lstStyle>
          <a:p>
            <a:pPr lvl="0"/>
            <a:r>
              <a:rPr lang="en-US"/>
              <a:t>Footnotes and / or disclosure info for charts and graphs</a:t>
            </a:r>
          </a:p>
        </p:txBody>
      </p:sp>
      <p:sp>
        <p:nvSpPr>
          <p:cNvPr id="17" name="Content Placeholder 2"/>
          <p:cNvSpPr>
            <a:spLocks noGrp="1"/>
          </p:cNvSpPr>
          <p:nvPr>
            <p:ph idx="16"/>
          </p:nvPr>
        </p:nvSpPr>
        <p:spPr>
          <a:xfrm>
            <a:off x="3838383" y="2058988"/>
            <a:ext cx="2933100" cy="411480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20" name="Content Placeholder 2"/>
          <p:cNvSpPr>
            <a:spLocks noGrp="1"/>
          </p:cNvSpPr>
          <p:nvPr>
            <p:ph idx="17"/>
          </p:nvPr>
        </p:nvSpPr>
        <p:spPr>
          <a:xfrm>
            <a:off x="7048693" y="2058988"/>
            <a:ext cx="2933100" cy="411480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21" name="Content Placeholder 2"/>
          <p:cNvSpPr>
            <a:spLocks noGrp="1"/>
          </p:cNvSpPr>
          <p:nvPr>
            <p:ph idx="18"/>
          </p:nvPr>
        </p:nvSpPr>
        <p:spPr>
          <a:xfrm>
            <a:off x="10259002" y="2058988"/>
            <a:ext cx="2933100" cy="411480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30" name="Slide Number Placeholder 5"/>
          <p:cNvSpPr txBox="1">
            <a:spLocks/>
          </p:cNvSpPr>
          <p:nvPr userDrawn="1"/>
        </p:nvSpPr>
        <p:spPr>
          <a:xfrm>
            <a:off x="12875492" y="7270013"/>
            <a:ext cx="104679"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accent2"/>
                </a:solidFill>
              </a:rPr>
              <a:t> |</a:t>
            </a:r>
            <a:endParaRPr lang="en-US" sz="1000"/>
          </a:p>
        </p:txBody>
      </p:sp>
      <p:sp>
        <p:nvSpPr>
          <p:cNvPr id="31" name="Slide Number Placeholder 5"/>
          <p:cNvSpPr txBox="1">
            <a:spLocks/>
          </p:cNvSpPr>
          <p:nvPr userDrawn="1"/>
        </p:nvSpPr>
        <p:spPr>
          <a:xfrm>
            <a:off x="10080567" y="7270015"/>
            <a:ext cx="3108960"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457ECB3-A005-674B-8D47-1AD9B25F4884}" type="slidenum">
              <a:rPr lang="en-US" sz="1000" smtClean="0"/>
              <a:pPr/>
              <a:t>‹#›</a:t>
            </a:fld>
            <a:endParaRPr lang="en-US" sz="1000"/>
          </a:p>
        </p:txBody>
      </p:sp>
      <p:sp>
        <p:nvSpPr>
          <p:cNvPr id="14" name="Title 1"/>
          <p:cNvSpPr>
            <a:spLocks noGrp="1"/>
          </p:cNvSpPr>
          <p:nvPr>
            <p:ph type="title"/>
          </p:nvPr>
        </p:nvSpPr>
        <p:spPr>
          <a:xfrm>
            <a:off x="628074" y="457205"/>
            <a:ext cx="12561455" cy="773115"/>
          </a:xfrm>
        </p:spPr>
        <p:txBody>
          <a:bodyPr/>
          <a:lstStyle>
            <a:lvl1pPr>
              <a:defRPr>
                <a:latin typeface="Roboto Condensed" panose="02000000000000000000" pitchFamily="2" charset="0"/>
                <a:ea typeface="Roboto Condensed" panose="02000000000000000000" pitchFamily="2" charset="0"/>
              </a:defRPr>
            </a:lvl1pPr>
          </a:lstStyle>
          <a:p>
            <a:r>
              <a:rPr lang="en-US"/>
              <a:t>Click to edit Master title style</a:t>
            </a:r>
          </a:p>
        </p:txBody>
      </p:sp>
      <p:sp>
        <p:nvSpPr>
          <p:cNvPr id="16" name="Text Placeholder 13"/>
          <p:cNvSpPr>
            <a:spLocks noGrp="1"/>
          </p:cNvSpPr>
          <p:nvPr>
            <p:ph type="body" sz="quarter" idx="13"/>
          </p:nvPr>
        </p:nvSpPr>
        <p:spPr>
          <a:xfrm>
            <a:off x="628074" y="1457325"/>
            <a:ext cx="12561455" cy="242468"/>
          </a:xfrm>
        </p:spPr>
        <p:txBody>
          <a:bodyPr>
            <a:noAutofit/>
          </a:bodyPr>
          <a:lstStyle>
            <a:lvl1pPr>
              <a:defRPr sz="2600" b="0" i="0" cap="none" spc="0" baseline="0">
                <a:solidFill>
                  <a:schemeClr val="accent1"/>
                </a:solidFill>
                <a:latin typeface="Roboto Condensed Medium" panose="02000000000000000000" pitchFamily="2" charset="0"/>
                <a:ea typeface="Roboto Condensed Medium" panose="02000000000000000000" pitchFamily="2" charset="0"/>
                <a:cs typeface="Roboto Condensed Medium" panose="02000000000000000000" pitchFamily="2" charset="0"/>
              </a:defRPr>
            </a:lvl1pPr>
          </a:lstStyle>
          <a:p>
            <a:pPr lvl="0"/>
            <a:r>
              <a:rPr lang="en-US" dirty="0"/>
              <a:t>Click to edit Master text styles</a:t>
            </a:r>
          </a:p>
        </p:txBody>
      </p:sp>
      <p:cxnSp>
        <p:nvCxnSpPr>
          <p:cNvPr id="12" name="Straight Connector 11">
            <a:extLst>
              <a:ext uri="{FF2B5EF4-FFF2-40B4-BE49-F238E27FC236}">
                <a16:creationId xmlns:a16="http://schemas.microsoft.com/office/drawing/2014/main" id="{B677B991-4CDD-42E2-AF93-971CC6205FD0}"/>
              </a:ext>
            </a:extLst>
          </p:cNvPr>
          <p:cNvCxnSpPr/>
          <p:nvPr userDrawn="1"/>
        </p:nvCxnSpPr>
        <p:spPr>
          <a:xfrm flipV="1">
            <a:off x="628074" y="7204504"/>
            <a:ext cx="12561455" cy="551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B04D2EF-2D23-4233-996C-18BDC1155CDC}"/>
              </a:ext>
            </a:extLst>
          </p:cNvPr>
          <p:cNvCxnSpPr/>
          <p:nvPr userDrawn="1"/>
        </p:nvCxnSpPr>
        <p:spPr>
          <a:xfrm flipV="1">
            <a:off x="628074" y="1349375"/>
            <a:ext cx="12561455" cy="551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E281FCB1-BB45-4262-BF58-58D933669FAF}"/>
              </a:ext>
            </a:extLst>
          </p:cNvPr>
          <p:cNvPicPr>
            <a:picLocks noChangeAspect="1"/>
          </p:cNvPicPr>
          <p:nvPr userDrawn="1"/>
        </p:nvPicPr>
        <p:blipFill>
          <a:blip r:embed="rId2"/>
          <a:stretch>
            <a:fillRect/>
          </a:stretch>
        </p:blipFill>
        <p:spPr>
          <a:xfrm>
            <a:off x="12390120" y="7285296"/>
            <a:ext cx="464594" cy="140334"/>
          </a:xfrm>
          <a:prstGeom prst="rect">
            <a:avLst/>
          </a:prstGeom>
        </p:spPr>
      </p:pic>
    </p:spTree>
    <p:extLst>
      <p:ext uri="{BB962C8B-B14F-4D97-AF65-F5344CB8AC3E}">
        <p14:creationId xmlns:p14="http://schemas.microsoft.com/office/powerpoint/2010/main" val="19512800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 4 column">
    <p:spTree>
      <p:nvGrpSpPr>
        <p:cNvPr id="1" name=""/>
        <p:cNvGrpSpPr/>
        <p:nvPr/>
      </p:nvGrpSpPr>
      <p:grpSpPr>
        <a:xfrm>
          <a:off x="0" y="0"/>
          <a:ext cx="0" cy="0"/>
          <a:chOff x="0" y="0"/>
          <a:chExt cx="0" cy="0"/>
        </a:xfrm>
      </p:grpSpPr>
      <p:sp>
        <p:nvSpPr>
          <p:cNvPr id="9" name="Content Placeholder 2"/>
          <p:cNvSpPr>
            <a:spLocks noGrp="1"/>
          </p:cNvSpPr>
          <p:nvPr>
            <p:ph idx="1"/>
          </p:nvPr>
        </p:nvSpPr>
        <p:spPr>
          <a:xfrm>
            <a:off x="628073" y="1824039"/>
            <a:ext cx="2933100" cy="434975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14" name="Text Placeholder 8"/>
          <p:cNvSpPr>
            <a:spLocks noGrp="1"/>
          </p:cNvSpPr>
          <p:nvPr>
            <p:ph type="body" sz="quarter" idx="14" hasCustomPrompt="1"/>
          </p:nvPr>
        </p:nvSpPr>
        <p:spPr>
          <a:xfrm>
            <a:off x="628074" y="6642943"/>
            <a:ext cx="12561455" cy="481046"/>
          </a:xfrm>
        </p:spPr>
        <p:txBody>
          <a:bodyPr anchor="b">
            <a:noAutofit/>
          </a:bodyPr>
          <a:lstStyle>
            <a:lvl1pPr marL="0" indent="0">
              <a:spcBef>
                <a:spcPts val="0"/>
              </a:spcBef>
              <a:spcAft>
                <a:spcPts val="0"/>
              </a:spcAft>
              <a:buNone/>
              <a:defRPr lang="en-US" sz="900" b="0" i="0" kern="1200" cap="none" spc="0" baseline="0" dirty="0" smtClean="0">
                <a:solidFill>
                  <a:schemeClr val="tx1">
                    <a:lumMod val="65000"/>
                    <a:lumOff val="35000"/>
                  </a:schemeClr>
                </a:solidFill>
                <a:latin typeface="Roboto Condensed" panose="02000000000000000000" pitchFamily="2" charset="0"/>
                <a:ea typeface="Roboto Condensed" panose="02000000000000000000" pitchFamily="2" charset="0"/>
                <a:cs typeface="Roboto Condensed" panose="02000000000000000000" pitchFamily="2" charset="0"/>
              </a:defRPr>
            </a:lvl1pPr>
          </a:lstStyle>
          <a:p>
            <a:pPr lvl="0"/>
            <a:r>
              <a:rPr lang="en-US"/>
              <a:t>Footnotes and / or disclosure info for charts and graphs</a:t>
            </a:r>
          </a:p>
        </p:txBody>
      </p:sp>
      <p:sp>
        <p:nvSpPr>
          <p:cNvPr id="17" name="Content Placeholder 2"/>
          <p:cNvSpPr>
            <a:spLocks noGrp="1"/>
          </p:cNvSpPr>
          <p:nvPr>
            <p:ph idx="16"/>
          </p:nvPr>
        </p:nvSpPr>
        <p:spPr>
          <a:xfrm>
            <a:off x="3838383" y="1824039"/>
            <a:ext cx="2933100" cy="434975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18" name="Content Placeholder 2"/>
          <p:cNvSpPr>
            <a:spLocks noGrp="1"/>
          </p:cNvSpPr>
          <p:nvPr>
            <p:ph idx="17"/>
          </p:nvPr>
        </p:nvSpPr>
        <p:spPr>
          <a:xfrm>
            <a:off x="7048693" y="1824039"/>
            <a:ext cx="2933100" cy="4349750"/>
          </a:xfrm>
        </p:spPr>
        <p:txBody>
          <a:bodyPr/>
          <a:lstStyle>
            <a:lvl1pPr>
              <a:defRPr>
                <a:latin typeface="Roboto Condensed" panose="02000000000000000000" pitchFamily="2" charset="0"/>
                <a:ea typeface="Roboto Condensed" panose="02000000000000000000" pitchFamily="2" charset="0"/>
              </a:defRPr>
            </a:lvl1pPr>
            <a:lvl2pPr>
              <a:defRPr>
                <a:latin typeface="Roboto Condensed" panose="02000000000000000000" pitchFamily="2" charset="0"/>
                <a:ea typeface="Roboto Condensed" panose="02000000000000000000" pitchFamily="2" charset="0"/>
              </a:defRPr>
            </a:lvl2pPr>
            <a:lvl3pPr>
              <a:defRPr>
                <a:latin typeface="Roboto Condensed" panose="02000000000000000000" pitchFamily="2" charset="0"/>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19" name="Content Placeholder 2"/>
          <p:cNvSpPr>
            <a:spLocks noGrp="1"/>
          </p:cNvSpPr>
          <p:nvPr>
            <p:ph idx="18"/>
          </p:nvPr>
        </p:nvSpPr>
        <p:spPr>
          <a:xfrm>
            <a:off x="10259002" y="1824039"/>
            <a:ext cx="2933100" cy="4349750"/>
          </a:xfrm>
        </p:spPr>
        <p:txBody>
          <a:bodyPr/>
          <a:lstStyle>
            <a:lvl1pPr>
              <a:defRPr>
                <a:latin typeface="Roboto Condensed" panose="02000000000000000000" pitchFamily="2" charset="0"/>
                <a:ea typeface="Roboto Condensed" panose="02000000000000000000" pitchFamily="2" charset="0"/>
              </a:defRPr>
            </a:lvl1pPr>
            <a:lvl2pPr>
              <a:defRPr>
                <a:latin typeface="Roboto Condensed" panose="02000000000000000000" pitchFamily="2" charset="0"/>
                <a:ea typeface="Roboto Condensed" panose="02000000000000000000" pitchFamily="2" charset="0"/>
              </a:defRPr>
            </a:lvl2pPr>
            <a:lvl3pPr>
              <a:defRPr>
                <a:latin typeface="Roboto Condensed" panose="02000000000000000000" pitchFamily="2" charset="0"/>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26" name="Slide Number Placeholder 5"/>
          <p:cNvSpPr txBox="1">
            <a:spLocks/>
          </p:cNvSpPr>
          <p:nvPr userDrawn="1"/>
        </p:nvSpPr>
        <p:spPr>
          <a:xfrm>
            <a:off x="12875492" y="7270013"/>
            <a:ext cx="104679"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accent2"/>
                </a:solidFill>
              </a:rPr>
              <a:t> |</a:t>
            </a:r>
            <a:endParaRPr lang="en-US" sz="1000"/>
          </a:p>
        </p:txBody>
      </p:sp>
      <p:sp>
        <p:nvSpPr>
          <p:cNvPr id="27" name="Slide Number Placeholder 5"/>
          <p:cNvSpPr txBox="1">
            <a:spLocks/>
          </p:cNvSpPr>
          <p:nvPr userDrawn="1"/>
        </p:nvSpPr>
        <p:spPr>
          <a:xfrm>
            <a:off x="10080567" y="7270015"/>
            <a:ext cx="3108960"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457ECB3-A005-674B-8D47-1AD9B25F4884}" type="slidenum">
              <a:rPr lang="en-US" sz="1000" smtClean="0"/>
              <a:pPr/>
              <a:t>‹#›</a:t>
            </a:fld>
            <a:endParaRPr lang="en-US" sz="1000"/>
          </a:p>
        </p:txBody>
      </p:sp>
      <p:sp>
        <p:nvSpPr>
          <p:cNvPr id="13" name="Title 1"/>
          <p:cNvSpPr>
            <a:spLocks noGrp="1"/>
          </p:cNvSpPr>
          <p:nvPr>
            <p:ph type="title"/>
          </p:nvPr>
        </p:nvSpPr>
        <p:spPr>
          <a:xfrm>
            <a:off x="628074" y="457205"/>
            <a:ext cx="12561455" cy="773115"/>
          </a:xfrm>
        </p:spPr>
        <p:txBody>
          <a:bodyPr/>
          <a:lstStyle>
            <a:lvl1pPr>
              <a:defRPr>
                <a:latin typeface="Roboto Condensed" panose="02000000000000000000" pitchFamily="2" charset="0"/>
                <a:ea typeface="Roboto Condensed" panose="02000000000000000000" pitchFamily="2" charset="0"/>
              </a:defRPr>
            </a:lvl1pPr>
          </a:lstStyle>
          <a:p>
            <a:r>
              <a:rPr lang="en-US"/>
              <a:t>Click to edit Master title style</a:t>
            </a:r>
          </a:p>
        </p:txBody>
      </p:sp>
      <p:cxnSp>
        <p:nvCxnSpPr>
          <p:cNvPr id="11" name="Straight Connector 10">
            <a:extLst>
              <a:ext uri="{FF2B5EF4-FFF2-40B4-BE49-F238E27FC236}">
                <a16:creationId xmlns:a16="http://schemas.microsoft.com/office/drawing/2014/main" id="{551EFC84-1264-41C1-ADC8-96752C664233}"/>
              </a:ext>
            </a:extLst>
          </p:cNvPr>
          <p:cNvCxnSpPr/>
          <p:nvPr userDrawn="1"/>
        </p:nvCxnSpPr>
        <p:spPr>
          <a:xfrm flipV="1">
            <a:off x="628074" y="7204504"/>
            <a:ext cx="12561455" cy="551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EB2F9A06-6238-4A7D-B0FD-36B0834E7929}"/>
              </a:ext>
            </a:extLst>
          </p:cNvPr>
          <p:cNvCxnSpPr/>
          <p:nvPr userDrawn="1"/>
        </p:nvCxnSpPr>
        <p:spPr>
          <a:xfrm flipV="1">
            <a:off x="628074" y="1349375"/>
            <a:ext cx="12561455" cy="551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34AD6BEC-905E-4E5C-AB96-BF5E20F84432}"/>
              </a:ext>
            </a:extLst>
          </p:cNvPr>
          <p:cNvPicPr>
            <a:picLocks noChangeAspect="1"/>
          </p:cNvPicPr>
          <p:nvPr userDrawn="1"/>
        </p:nvPicPr>
        <p:blipFill>
          <a:blip r:embed="rId2"/>
          <a:stretch>
            <a:fillRect/>
          </a:stretch>
        </p:blipFill>
        <p:spPr>
          <a:xfrm>
            <a:off x="12390120" y="7285296"/>
            <a:ext cx="464594" cy="140334"/>
          </a:xfrm>
          <a:prstGeom prst="rect">
            <a:avLst/>
          </a:prstGeom>
        </p:spPr>
      </p:pic>
    </p:spTree>
    <p:extLst>
      <p:ext uri="{BB962C8B-B14F-4D97-AF65-F5344CB8AC3E}">
        <p14:creationId xmlns:p14="http://schemas.microsoft.com/office/powerpoint/2010/main" val="1344180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A">
    <p:spTree>
      <p:nvGrpSpPr>
        <p:cNvPr id="1" name=""/>
        <p:cNvGrpSpPr/>
        <p:nvPr/>
      </p:nvGrpSpPr>
      <p:grpSpPr>
        <a:xfrm>
          <a:off x="0" y="0"/>
          <a:ext cx="0" cy="0"/>
          <a:chOff x="0" y="0"/>
          <a:chExt cx="0" cy="0"/>
        </a:xfrm>
      </p:grpSpPr>
      <p:sp>
        <p:nvSpPr>
          <p:cNvPr id="3" name="Picture Placeholder 2"/>
          <p:cNvSpPr>
            <a:spLocks noGrp="1"/>
          </p:cNvSpPr>
          <p:nvPr>
            <p:ph type="pic" sz="quarter" idx="13"/>
          </p:nvPr>
        </p:nvSpPr>
        <p:spPr>
          <a:xfrm>
            <a:off x="0" y="0"/>
            <a:ext cx="13817600" cy="7772400"/>
          </a:xfrm>
        </p:spPr>
        <p:txBody>
          <a:bodyPr/>
          <a:lstStyle/>
          <a:p>
            <a:r>
              <a:rPr lang="en-US"/>
              <a:t>Click icon to add picture</a:t>
            </a:r>
          </a:p>
        </p:txBody>
      </p:sp>
      <p:cxnSp>
        <p:nvCxnSpPr>
          <p:cNvPr id="28" name="Straight Connector 27"/>
          <p:cNvCxnSpPr/>
          <p:nvPr userDrawn="1"/>
        </p:nvCxnSpPr>
        <p:spPr>
          <a:xfrm flipV="1">
            <a:off x="628074" y="7204504"/>
            <a:ext cx="12561455" cy="551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Text Placeholder 13"/>
          <p:cNvSpPr>
            <a:spLocks noGrp="1"/>
          </p:cNvSpPr>
          <p:nvPr>
            <p:ph type="body" sz="quarter" idx="14"/>
          </p:nvPr>
        </p:nvSpPr>
        <p:spPr>
          <a:xfrm>
            <a:off x="637048" y="685805"/>
            <a:ext cx="1658113" cy="1207009"/>
          </a:xfrm>
          <a:prstGeom prst="roundRect">
            <a:avLst/>
          </a:prstGeom>
          <a:solidFill>
            <a:schemeClr val="bg1">
              <a:alpha val="70000"/>
            </a:schemeClr>
          </a:solidFill>
          <a:ln w="6350">
            <a:solidFill>
              <a:srgbClr val="013957"/>
            </a:solidFill>
          </a:ln>
        </p:spPr>
        <p:txBody>
          <a:bodyPr lIns="68580" tIns="68580" rIns="68580" bIns="68580">
            <a:noAutofit/>
          </a:bodyPr>
          <a:lstStyle>
            <a:lvl1pPr marL="0" indent="0">
              <a:buNone/>
              <a:defRPr sz="900" b="0" i="0">
                <a:solidFill>
                  <a:srgbClr val="013957"/>
                </a:solidFill>
                <a:latin typeface="Roboto Condensed" charset="0"/>
                <a:ea typeface="Roboto Condensed" charset="0"/>
                <a:cs typeface="Roboto Condensed" charset="0"/>
              </a:defRPr>
            </a:lvl1pPr>
            <a:lvl2pPr marL="457162" indent="0">
              <a:buNone/>
              <a:defRPr/>
            </a:lvl2pPr>
          </a:lstStyle>
          <a:p>
            <a:pPr lvl="0"/>
            <a:r>
              <a:rPr lang="en-US"/>
              <a:t>Click to edit Master text styles</a:t>
            </a:r>
          </a:p>
        </p:txBody>
      </p:sp>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386995" y="7295382"/>
            <a:ext cx="488497" cy="103461"/>
          </a:xfrm>
          <a:prstGeom prst="rect">
            <a:avLst/>
          </a:prstGeom>
        </p:spPr>
      </p:pic>
      <p:sp>
        <p:nvSpPr>
          <p:cNvPr id="13" name="Slide Number Placeholder 5"/>
          <p:cNvSpPr txBox="1">
            <a:spLocks/>
          </p:cNvSpPr>
          <p:nvPr userDrawn="1"/>
        </p:nvSpPr>
        <p:spPr>
          <a:xfrm>
            <a:off x="12875492" y="7270013"/>
            <a:ext cx="104679"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accent2"/>
                </a:solidFill>
              </a:rPr>
              <a:t> </a:t>
            </a:r>
            <a:r>
              <a:rPr lang="en-US" sz="1000">
                <a:solidFill>
                  <a:schemeClr val="accent3"/>
                </a:solidFill>
              </a:rPr>
              <a:t>|</a:t>
            </a:r>
          </a:p>
        </p:txBody>
      </p:sp>
      <p:sp>
        <p:nvSpPr>
          <p:cNvPr id="14" name="Slide Number Placeholder 5"/>
          <p:cNvSpPr txBox="1">
            <a:spLocks/>
          </p:cNvSpPr>
          <p:nvPr userDrawn="1"/>
        </p:nvSpPr>
        <p:spPr>
          <a:xfrm>
            <a:off x="10080567" y="7270015"/>
            <a:ext cx="3108960"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457ECB3-A005-674B-8D47-1AD9B25F4884}" type="slidenum">
              <a:rPr lang="en-US" sz="1000" smtClean="0">
                <a:solidFill>
                  <a:schemeClr val="bg1"/>
                </a:solidFill>
              </a:rPr>
              <a:pPr/>
              <a:t>‹#›</a:t>
            </a:fld>
            <a:endParaRPr lang="en-US" sz="1000">
              <a:solidFill>
                <a:schemeClr val="bg1"/>
              </a:solidFill>
            </a:endParaRPr>
          </a:p>
        </p:txBody>
      </p:sp>
    </p:spTree>
    <p:extLst>
      <p:ext uri="{BB962C8B-B14F-4D97-AF65-F5344CB8AC3E}">
        <p14:creationId xmlns:p14="http://schemas.microsoft.com/office/powerpoint/2010/main" val="10444205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B">
    <p:spTree>
      <p:nvGrpSpPr>
        <p:cNvPr id="1" name=""/>
        <p:cNvGrpSpPr/>
        <p:nvPr/>
      </p:nvGrpSpPr>
      <p:grpSpPr>
        <a:xfrm>
          <a:off x="0" y="0"/>
          <a:ext cx="0" cy="0"/>
          <a:chOff x="0" y="0"/>
          <a:chExt cx="0" cy="0"/>
        </a:xfrm>
      </p:grpSpPr>
      <p:sp>
        <p:nvSpPr>
          <p:cNvPr id="18" name="Picture Placeholder 2"/>
          <p:cNvSpPr>
            <a:spLocks noGrp="1"/>
          </p:cNvSpPr>
          <p:nvPr>
            <p:ph type="pic" sz="quarter" idx="13"/>
          </p:nvPr>
        </p:nvSpPr>
        <p:spPr>
          <a:xfrm>
            <a:off x="0" y="0"/>
            <a:ext cx="13817600" cy="7772400"/>
          </a:xfrm>
        </p:spPr>
        <p:txBody>
          <a:bodyPr/>
          <a:lstStyle/>
          <a:p>
            <a:r>
              <a:rPr lang="en-US"/>
              <a:t>Click icon to add picture</a:t>
            </a:r>
          </a:p>
        </p:txBody>
      </p:sp>
      <p:cxnSp>
        <p:nvCxnSpPr>
          <p:cNvPr id="28" name="Straight Connector 27"/>
          <p:cNvCxnSpPr/>
          <p:nvPr userDrawn="1"/>
        </p:nvCxnSpPr>
        <p:spPr>
          <a:xfrm flipV="1">
            <a:off x="628074" y="7204504"/>
            <a:ext cx="12561455" cy="551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Text Placeholder 13"/>
          <p:cNvSpPr>
            <a:spLocks noGrp="1"/>
          </p:cNvSpPr>
          <p:nvPr>
            <p:ph type="body" sz="quarter" idx="15"/>
          </p:nvPr>
        </p:nvSpPr>
        <p:spPr>
          <a:xfrm>
            <a:off x="637048" y="685805"/>
            <a:ext cx="1658113" cy="1207009"/>
          </a:xfrm>
          <a:prstGeom prst="roundRect">
            <a:avLst/>
          </a:prstGeom>
          <a:solidFill>
            <a:srgbClr val="013957">
              <a:alpha val="79000"/>
            </a:srgbClr>
          </a:solidFill>
          <a:ln w="6350">
            <a:solidFill>
              <a:schemeClr val="bg1"/>
            </a:solidFill>
          </a:ln>
        </p:spPr>
        <p:txBody>
          <a:bodyPr lIns="68580" tIns="68580" rIns="68580" bIns="68580">
            <a:noAutofit/>
          </a:bodyPr>
          <a:lstStyle>
            <a:lvl1pPr marL="0" indent="0">
              <a:buNone/>
              <a:defRPr sz="900" b="0" i="0">
                <a:solidFill>
                  <a:schemeClr val="bg1"/>
                </a:solidFill>
                <a:latin typeface="Roboto Condensed" charset="0"/>
                <a:ea typeface="Roboto Condensed" charset="0"/>
                <a:cs typeface="Roboto Condensed" charset="0"/>
              </a:defRPr>
            </a:lvl1pPr>
            <a:lvl2pPr marL="457162" indent="0">
              <a:buNone/>
              <a:defRPr/>
            </a:lvl2pPr>
          </a:lstStyle>
          <a:p>
            <a:pPr lvl="0"/>
            <a:r>
              <a:rPr lang="en-US"/>
              <a:t>Click to edit Master text styles</a:t>
            </a:r>
          </a:p>
        </p:txBody>
      </p:sp>
      <p:pic>
        <p:nvPicPr>
          <p:cNvPr id="13" name="Picture 1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2386995" y="7295382"/>
            <a:ext cx="488497" cy="103461"/>
          </a:xfrm>
          <a:prstGeom prst="rect">
            <a:avLst/>
          </a:prstGeom>
        </p:spPr>
      </p:pic>
      <p:sp>
        <p:nvSpPr>
          <p:cNvPr id="14" name="Slide Number Placeholder 5"/>
          <p:cNvSpPr txBox="1">
            <a:spLocks/>
          </p:cNvSpPr>
          <p:nvPr userDrawn="1"/>
        </p:nvSpPr>
        <p:spPr>
          <a:xfrm>
            <a:off x="12875492" y="7270013"/>
            <a:ext cx="104679"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accent2"/>
                </a:solidFill>
              </a:rPr>
              <a:t> </a:t>
            </a:r>
            <a:r>
              <a:rPr lang="en-US" sz="1000">
                <a:solidFill>
                  <a:schemeClr val="accent3"/>
                </a:solidFill>
              </a:rPr>
              <a:t>|</a:t>
            </a:r>
          </a:p>
        </p:txBody>
      </p:sp>
      <p:sp>
        <p:nvSpPr>
          <p:cNvPr id="17" name="Slide Number Placeholder 5"/>
          <p:cNvSpPr txBox="1">
            <a:spLocks/>
          </p:cNvSpPr>
          <p:nvPr userDrawn="1"/>
        </p:nvSpPr>
        <p:spPr>
          <a:xfrm>
            <a:off x="10080567" y="7270015"/>
            <a:ext cx="3108960"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457ECB3-A005-674B-8D47-1AD9B25F4884}" type="slidenum">
              <a:rPr lang="en-US" sz="1000" smtClean="0">
                <a:solidFill>
                  <a:schemeClr val="bg1"/>
                </a:solidFill>
              </a:rPr>
              <a:pPr/>
              <a:t>‹#›</a:t>
            </a:fld>
            <a:endParaRPr lang="en-US" sz="1000">
              <a:solidFill>
                <a:schemeClr val="bg1"/>
              </a:solidFill>
            </a:endParaRPr>
          </a:p>
        </p:txBody>
      </p:sp>
    </p:spTree>
    <p:extLst>
      <p:ext uri="{BB962C8B-B14F-4D97-AF65-F5344CB8AC3E}">
        <p14:creationId xmlns:p14="http://schemas.microsoft.com/office/powerpoint/2010/main" val="19906492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 White">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F1D7F20F-6C1E-5253-C50E-EF1D11AD88CC}"/>
              </a:ext>
            </a:extLst>
          </p:cNvPr>
          <p:cNvCxnSpPr>
            <a:cxnSpLocks/>
          </p:cNvCxnSpPr>
          <p:nvPr userDrawn="1"/>
        </p:nvCxnSpPr>
        <p:spPr>
          <a:xfrm flipV="1">
            <a:off x="2565175" y="3901286"/>
            <a:ext cx="8682754" cy="2067"/>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itle 1">
            <a:extLst>
              <a:ext uri="{FF2B5EF4-FFF2-40B4-BE49-F238E27FC236}">
                <a16:creationId xmlns:a16="http://schemas.microsoft.com/office/drawing/2014/main" id="{E6AE7B5F-1600-934F-A3DA-EB00F1F1AF9D}"/>
              </a:ext>
            </a:extLst>
          </p:cNvPr>
          <p:cNvSpPr>
            <a:spLocks noGrp="1"/>
          </p:cNvSpPr>
          <p:nvPr>
            <p:ph type="ctrTitle"/>
          </p:nvPr>
        </p:nvSpPr>
        <p:spPr>
          <a:xfrm>
            <a:off x="2565176" y="2586357"/>
            <a:ext cx="8682754" cy="1234758"/>
          </a:xfrm>
        </p:spPr>
        <p:txBody>
          <a:bodyPr anchor="b"/>
          <a:lstStyle>
            <a:lvl1pPr algn="l">
              <a:defRPr sz="3800">
                <a:solidFill>
                  <a:schemeClr val="accent2"/>
                </a:solidFill>
                <a:latin typeface="Roboto Condensed" panose="02000000000000000000" pitchFamily="2" charset="0"/>
                <a:ea typeface="Roboto Condensed" panose="02000000000000000000" pitchFamily="2" charset="0"/>
              </a:defRPr>
            </a:lvl1pPr>
          </a:lstStyle>
          <a:p>
            <a:r>
              <a:rPr lang="en-US"/>
              <a:t>Click to edit Master title style</a:t>
            </a:r>
            <a:endParaRPr lang="en-US" dirty="0"/>
          </a:p>
        </p:txBody>
      </p:sp>
      <p:cxnSp>
        <p:nvCxnSpPr>
          <p:cNvPr id="5" name="Straight Connector 4">
            <a:extLst>
              <a:ext uri="{FF2B5EF4-FFF2-40B4-BE49-F238E27FC236}">
                <a16:creationId xmlns:a16="http://schemas.microsoft.com/office/drawing/2014/main" id="{18C4BE95-00E7-27BE-2835-CB95C8DE7FA4}"/>
              </a:ext>
            </a:extLst>
          </p:cNvPr>
          <p:cNvCxnSpPr/>
          <p:nvPr userDrawn="1"/>
        </p:nvCxnSpPr>
        <p:spPr>
          <a:xfrm flipV="1">
            <a:off x="628074" y="7204504"/>
            <a:ext cx="12561455" cy="5510"/>
          </a:xfrm>
          <a:prstGeom prst="line">
            <a:avLst/>
          </a:prstGeom>
          <a:ln>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E5F1A39D-E0D5-662B-3D67-39E080854FBB}"/>
              </a:ext>
            </a:extLst>
          </p:cNvPr>
          <p:cNvSpPr txBox="1">
            <a:spLocks/>
          </p:cNvSpPr>
          <p:nvPr userDrawn="1"/>
        </p:nvSpPr>
        <p:spPr>
          <a:xfrm>
            <a:off x="12875492" y="7270014"/>
            <a:ext cx="104679"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accent2"/>
                </a:solidFill>
              </a:rPr>
              <a:t> |</a:t>
            </a:r>
            <a:endParaRPr lang="en-US" sz="1000"/>
          </a:p>
        </p:txBody>
      </p:sp>
      <p:sp>
        <p:nvSpPr>
          <p:cNvPr id="7" name="Slide Number Placeholder 5">
            <a:extLst>
              <a:ext uri="{FF2B5EF4-FFF2-40B4-BE49-F238E27FC236}">
                <a16:creationId xmlns:a16="http://schemas.microsoft.com/office/drawing/2014/main" id="{4FAB0CAF-03A8-A01B-84A2-DF017281952A}"/>
              </a:ext>
            </a:extLst>
          </p:cNvPr>
          <p:cNvSpPr txBox="1">
            <a:spLocks/>
          </p:cNvSpPr>
          <p:nvPr userDrawn="1"/>
        </p:nvSpPr>
        <p:spPr>
          <a:xfrm>
            <a:off x="10080567" y="7270014"/>
            <a:ext cx="3108960"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457ECB3-A005-674B-8D47-1AD9B25F4884}" type="slidenum">
              <a:rPr lang="en-US" sz="1000" smtClean="0"/>
              <a:pPr/>
              <a:t>‹#›</a:t>
            </a:fld>
            <a:endParaRPr lang="en-US" sz="1000"/>
          </a:p>
        </p:txBody>
      </p:sp>
      <p:pic>
        <p:nvPicPr>
          <p:cNvPr id="9" name="Picture 8">
            <a:extLst>
              <a:ext uri="{FF2B5EF4-FFF2-40B4-BE49-F238E27FC236}">
                <a16:creationId xmlns:a16="http://schemas.microsoft.com/office/drawing/2014/main" id="{80F73B17-C49A-023F-0927-6FB7CB5ECCB2}"/>
              </a:ext>
            </a:extLst>
          </p:cNvPr>
          <p:cNvPicPr>
            <a:picLocks noChangeAspect="1"/>
          </p:cNvPicPr>
          <p:nvPr userDrawn="1"/>
        </p:nvPicPr>
        <p:blipFill>
          <a:blip r:embed="rId2"/>
          <a:stretch>
            <a:fillRect/>
          </a:stretch>
        </p:blipFill>
        <p:spPr>
          <a:xfrm>
            <a:off x="12390120" y="7285296"/>
            <a:ext cx="464594" cy="140334"/>
          </a:xfrm>
          <a:prstGeom prst="rect">
            <a:avLst/>
          </a:prstGeom>
        </p:spPr>
      </p:pic>
      <p:pic>
        <p:nvPicPr>
          <p:cNvPr id="10" name="Graphic 9">
            <a:extLst>
              <a:ext uri="{FF2B5EF4-FFF2-40B4-BE49-F238E27FC236}">
                <a16:creationId xmlns:a16="http://schemas.microsoft.com/office/drawing/2014/main" id="{7A4E572A-AE04-DA4E-18DC-BE982FC3E126}"/>
              </a:ext>
            </a:extLst>
          </p:cNvPr>
          <p:cNvPicPr>
            <a:picLocks noChangeAspect="1"/>
          </p:cNvPicPr>
          <p:nvPr userDrawn="1"/>
        </p:nvPicPr>
        <p:blipFill rotWithShape="1">
          <a:blip r:embed="rId3">
            <a:extLst>
              <a:ext uri="{96DAC541-7B7A-43D3-8B79-37D633B846F1}">
                <asvg:svgBlip xmlns:asvg="http://schemas.microsoft.com/office/drawing/2016/SVG/main" r:embed="rId4"/>
              </a:ext>
            </a:extLst>
          </a:blip>
          <a:srcRect l="11843" t="10458" r="15132" b="653"/>
          <a:stretch/>
        </p:blipFill>
        <p:spPr>
          <a:xfrm rot="160958">
            <a:off x="-1714500" y="-1541690"/>
            <a:ext cx="6561999" cy="7034937"/>
          </a:xfrm>
          <a:prstGeom prst="rect">
            <a:avLst/>
          </a:prstGeom>
        </p:spPr>
      </p:pic>
    </p:spTree>
    <p:extLst>
      <p:ext uri="{BB962C8B-B14F-4D97-AF65-F5344CB8AC3E}">
        <p14:creationId xmlns:p14="http://schemas.microsoft.com/office/powerpoint/2010/main" val="20526091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273681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Divider Slide | White">
    <p:bg>
      <p:bgPr>
        <a:solidFill>
          <a:schemeClr val="accent3"/>
        </a:solidFill>
        <a:effectLst/>
      </p:bgPr>
    </p:bg>
    <p:spTree>
      <p:nvGrpSpPr>
        <p:cNvPr id="1" name=""/>
        <p:cNvGrpSpPr/>
        <p:nvPr/>
      </p:nvGrpSpPr>
      <p:grpSpPr>
        <a:xfrm>
          <a:off x="0" y="0"/>
          <a:ext cx="0" cy="0"/>
          <a:chOff x="0" y="0"/>
          <a:chExt cx="0" cy="0"/>
        </a:xfrm>
      </p:grpSpPr>
      <p:pic>
        <p:nvPicPr>
          <p:cNvPr id="3" name="Picture 2" descr="A close-up of a logo&#10;&#10;Description automatically generated">
            <a:extLst>
              <a:ext uri="{FF2B5EF4-FFF2-40B4-BE49-F238E27FC236}">
                <a16:creationId xmlns:a16="http://schemas.microsoft.com/office/drawing/2014/main" id="{110AC18D-DC43-A067-DA22-85596CC5268F}"/>
              </a:ext>
            </a:extLst>
          </p:cNvPr>
          <p:cNvPicPr>
            <a:picLocks noChangeAspect="1"/>
          </p:cNvPicPr>
          <p:nvPr userDrawn="1"/>
        </p:nvPicPr>
        <p:blipFill rotWithShape="1">
          <a:blip r:embed="rId2"/>
          <a:srcRect l="2991" r="2673" b="5665"/>
          <a:stretch/>
        </p:blipFill>
        <p:spPr>
          <a:xfrm flipV="1">
            <a:off x="-3" y="0"/>
            <a:ext cx="13817601" cy="7772400"/>
          </a:xfrm>
          <a:prstGeom prst="rect">
            <a:avLst/>
          </a:prstGeom>
        </p:spPr>
      </p:pic>
      <p:sp>
        <p:nvSpPr>
          <p:cNvPr id="20" name="Title 1"/>
          <p:cNvSpPr>
            <a:spLocks noGrp="1"/>
          </p:cNvSpPr>
          <p:nvPr>
            <p:ph type="ctrTitle"/>
          </p:nvPr>
        </p:nvSpPr>
        <p:spPr>
          <a:xfrm>
            <a:off x="628075" y="2586357"/>
            <a:ext cx="8820726" cy="1234758"/>
          </a:xfrm>
        </p:spPr>
        <p:txBody>
          <a:bodyPr anchor="b"/>
          <a:lstStyle>
            <a:lvl1pPr algn="l">
              <a:defRPr sz="3800">
                <a:solidFill>
                  <a:schemeClr val="bg1"/>
                </a:solidFill>
                <a:latin typeface="Roboto Condensed" panose="02000000000000000000" pitchFamily="2" charset="0"/>
                <a:ea typeface="Roboto Condensed" panose="02000000000000000000" pitchFamily="2" charset="0"/>
              </a:defRPr>
            </a:lvl1pPr>
          </a:lstStyle>
          <a:p>
            <a:r>
              <a:rPr lang="en-US"/>
              <a:t>Click to edit Master title style</a:t>
            </a:r>
            <a:endParaRPr lang="en-US" dirty="0"/>
          </a:p>
        </p:txBody>
      </p:sp>
      <p:pic>
        <p:nvPicPr>
          <p:cNvPr id="10" name="Picture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2390120" y="7285296"/>
            <a:ext cx="466344" cy="136196"/>
          </a:xfrm>
          <a:prstGeom prst="rect">
            <a:avLst/>
          </a:prstGeom>
        </p:spPr>
      </p:pic>
      <p:cxnSp>
        <p:nvCxnSpPr>
          <p:cNvPr id="4" name="Straight Connector 3">
            <a:extLst>
              <a:ext uri="{FF2B5EF4-FFF2-40B4-BE49-F238E27FC236}">
                <a16:creationId xmlns:a16="http://schemas.microsoft.com/office/drawing/2014/main" id="{3B89C975-2FB9-02AB-7480-6703A12F34AD}"/>
              </a:ext>
            </a:extLst>
          </p:cNvPr>
          <p:cNvCxnSpPr>
            <a:cxnSpLocks/>
          </p:cNvCxnSpPr>
          <p:nvPr userDrawn="1"/>
        </p:nvCxnSpPr>
        <p:spPr>
          <a:xfrm flipV="1">
            <a:off x="628074" y="3897153"/>
            <a:ext cx="8820726" cy="8265"/>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2E1C6C37-1D93-45A9-2E18-4C78BAB234AA}"/>
              </a:ext>
            </a:extLst>
          </p:cNvPr>
          <p:cNvCxnSpPr/>
          <p:nvPr userDrawn="1"/>
        </p:nvCxnSpPr>
        <p:spPr>
          <a:xfrm flipV="1">
            <a:off x="628074" y="7204504"/>
            <a:ext cx="12561455" cy="551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26147928-7E1B-A7B0-A1BC-F696E6258BD0}"/>
              </a:ext>
            </a:extLst>
          </p:cNvPr>
          <p:cNvSpPr txBox="1">
            <a:spLocks/>
          </p:cNvSpPr>
          <p:nvPr userDrawn="1"/>
        </p:nvSpPr>
        <p:spPr>
          <a:xfrm>
            <a:off x="12875492" y="7270014"/>
            <a:ext cx="104679"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dirty="0">
                <a:solidFill>
                  <a:schemeClr val="accent2"/>
                </a:solidFill>
              </a:rPr>
              <a:t> </a:t>
            </a:r>
            <a:r>
              <a:rPr lang="en-US" sz="1000" dirty="0">
                <a:solidFill>
                  <a:schemeClr val="bg1"/>
                </a:solidFill>
              </a:rPr>
              <a:t>|</a:t>
            </a:r>
          </a:p>
        </p:txBody>
      </p:sp>
      <p:sp>
        <p:nvSpPr>
          <p:cNvPr id="7" name="Slide Number Placeholder 5">
            <a:extLst>
              <a:ext uri="{FF2B5EF4-FFF2-40B4-BE49-F238E27FC236}">
                <a16:creationId xmlns:a16="http://schemas.microsoft.com/office/drawing/2014/main" id="{F6250A2B-8ECD-9C42-6CAE-E63250AE32BF}"/>
              </a:ext>
            </a:extLst>
          </p:cNvPr>
          <p:cNvSpPr txBox="1">
            <a:spLocks/>
          </p:cNvSpPr>
          <p:nvPr userDrawn="1"/>
        </p:nvSpPr>
        <p:spPr>
          <a:xfrm>
            <a:off x="10080567" y="7270014"/>
            <a:ext cx="3108960"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457ECB3-A005-674B-8D47-1AD9B25F4884}" type="slidenum">
              <a:rPr lang="en-US" sz="1000" smtClean="0">
                <a:solidFill>
                  <a:schemeClr val="bg1"/>
                </a:solidFill>
              </a:rPr>
              <a:pPr/>
              <a:t>‹#›</a:t>
            </a:fld>
            <a:endParaRPr lang="en-US" sz="1000" dirty="0">
              <a:solidFill>
                <a:schemeClr val="bg1"/>
              </a:solidFill>
            </a:endParaRPr>
          </a:p>
        </p:txBody>
      </p:sp>
      <p:sp>
        <p:nvSpPr>
          <p:cNvPr id="12" name="Footer Placeholder 4">
            <a:extLst>
              <a:ext uri="{FF2B5EF4-FFF2-40B4-BE49-F238E27FC236}">
                <a16:creationId xmlns:a16="http://schemas.microsoft.com/office/drawing/2014/main" id="{57AA71A6-084E-A1E9-3CA0-656B6B5D831C}"/>
              </a:ext>
            </a:extLst>
          </p:cNvPr>
          <p:cNvSpPr txBox="1">
            <a:spLocks/>
          </p:cNvSpPr>
          <p:nvPr userDrawn="1"/>
        </p:nvSpPr>
        <p:spPr>
          <a:xfrm>
            <a:off x="628074" y="7270011"/>
            <a:ext cx="6490085" cy="140758"/>
          </a:xfrm>
          <a:prstGeom prst="rect">
            <a:avLst/>
          </a:prstGeom>
        </p:spPr>
        <p:txBody>
          <a:bodyPr vert="horz" lIns="0" tIns="0" rIns="0" bIns="0" rtlCol="0" anchor="b"/>
          <a:lstStyle>
            <a:defPPr>
              <a:defRPr lang="en-US"/>
            </a:defPPr>
            <a:lvl1pPr marL="0" algn="l" defTabSz="914400" rtl="0" eaLnBrk="1" latinLnBrk="0" hangingPunct="1">
              <a:defRPr sz="7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solidFill>
              </a:rPr>
              <a:t>Copyright © 2024 by GMO LLC. All rights reserved. For Institutional Use Only</a:t>
            </a:r>
          </a:p>
        </p:txBody>
      </p:sp>
    </p:spTree>
    <p:extLst>
      <p:ext uri="{BB962C8B-B14F-4D97-AF65-F5344CB8AC3E}">
        <p14:creationId xmlns:p14="http://schemas.microsoft.com/office/powerpoint/2010/main" val="14982422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13" name="Text Placeholder 8"/>
          <p:cNvSpPr>
            <a:spLocks noGrp="1"/>
          </p:cNvSpPr>
          <p:nvPr>
            <p:ph type="body" sz="quarter" idx="14" hasCustomPrompt="1"/>
          </p:nvPr>
        </p:nvSpPr>
        <p:spPr>
          <a:xfrm>
            <a:off x="628074" y="6637663"/>
            <a:ext cx="12561455" cy="486326"/>
          </a:xfrm>
        </p:spPr>
        <p:txBody>
          <a:bodyPr anchor="b">
            <a:noAutofit/>
          </a:bodyPr>
          <a:lstStyle>
            <a:lvl1pPr marL="0" indent="0">
              <a:spcBef>
                <a:spcPts val="0"/>
              </a:spcBef>
              <a:spcAft>
                <a:spcPts val="0"/>
              </a:spcAft>
              <a:buNone/>
              <a:defRPr lang="en-US" sz="900" b="0" i="0" kern="1200" cap="none" spc="0" baseline="0" dirty="0" smtClean="0">
                <a:solidFill>
                  <a:schemeClr val="tx1">
                    <a:lumMod val="65000"/>
                    <a:lumOff val="35000"/>
                  </a:schemeClr>
                </a:solidFill>
                <a:latin typeface="Roboto Condensed" panose="02000000000000000000" pitchFamily="2" charset="0"/>
                <a:ea typeface="Roboto Condensed" panose="02000000000000000000" pitchFamily="2" charset="0"/>
                <a:cs typeface="Roboto Condensed" panose="02000000000000000000" pitchFamily="2" charset="0"/>
              </a:defRPr>
            </a:lvl1pPr>
          </a:lstStyle>
          <a:p>
            <a:pPr marL="0" lvl="0" indent="0" algn="l" defTabSz="1005755" rtl="0" eaLnBrk="1" latinLnBrk="0" hangingPunct="1">
              <a:lnSpc>
                <a:spcPct val="100000"/>
              </a:lnSpc>
              <a:spcBef>
                <a:spcPts val="0"/>
              </a:spcBef>
              <a:buFont typeface="Arial" panose="020B0604020202020204" pitchFamily="34" charset="0"/>
              <a:buNone/>
            </a:pPr>
            <a:r>
              <a:rPr lang="en-US"/>
              <a:t>Footnotes and / or disclosure info for charts and graphs</a:t>
            </a:r>
          </a:p>
        </p:txBody>
      </p:sp>
      <p:sp>
        <p:nvSpPr>
          <p:cNvPr id="25" name="Slide Number Placeholder 5"/>
          <p:cNvSpPr txBox="1">
            <a:spLocks/>
          </p:cNvSpPr>
          <p:nvPr userDrawn="1"/>
        </p:nvSpPr>
        <p:spPr>
          <a:xfrm>
            <a:off x="12875492" y="7270013"/>
            <a:ext cx="104679"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accent2"/>
                </a:solidFill>
              </a:rPr>
              <a:t> |</a:t>
            </a:r>
            <a:endParaRPr lang="en-US" sz="1000"/>
          </a:p>
        </p:txBody>
      </p:sp>
      <p:sp>
        <p:nvSpPr>
          <p:cNvPr id="26" name="Slide Number Placeholder 5"/>
          <p:cNvSpPr txBox="1">
            <a:spLocks/>
          </p:cNvSpPr>
          <p:nvPr userDrawn="1"/>
        </p:nvSpPr>
        <p:spPr>
          <a:xfrm>
            <a:off x="10080567" y="7270015"/>
            <a:ext cx="3108960"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457ECB3-A005-674B-8D47-1AD9B25F4884}" type="slidenum">
              <a:rPr lang="en-US" sz="1000" smtClean="0"/>
              <a:pPr/>
              <a:t>‹#›</a:t>
            </a:fld>
            <a:endParaRPr lang="en-US" sz="1000"/>
          </a:p>
        </p:txBody>
      </p:sp>
      <p:sp>
        <p:nvSpPr>
          <p:cNvPr id="10" name="Title 1"/>
          <p:cNvSpPr>
            <a:spLocks noGrp="1"/>
          </p:cNvSpPr>
          <p:nvPr>
            <p:ph type="title"/>
          </p:nvPr>
        </p:nvSpPr>
        <p:spPr>
          <a:xfrm>
            <a:off x="628074" y="457205"/>
            <a:ext cx="12561455" cy="773115"/>
          </a:xfrm>
        </p:spPr>
        <p:txBody>
          <a:bodyPr/>
          <a:lstStyle>
            <a:lvl1pPr>
              <a:defRPr>
                <a:latin typeface="Roboto Condensed" panose="02000000000000000000" pitchFamily="2" charset="0"/>
                <a:ea typeface="Roboto Condensed" panose="02000000000000000000" pitchFamily="2" charset="0"/>
              </a:defRPr>
            </a:lvl1pPr>
          </a:lstStyle>
          <a:p>
            <a:r>
              <a:rPr lang="en-US"/>
              <a:t>Click to edit Master title style</a:t>
            </a:r>
          </a:p>
        </p:txBody>
      </p:sp>
      <p:sp>
        <p:nvSpPr>
          <p:cNvPr id="11" name="Text Placeholder 13"/>
          <p:cNvSpPr>
            <a:spLocks noGrp="1"/>
          </p:cNvSpPr>
          <p:nvPr>
            <p:ph type="body" sz="quarter" idx="13"/>
          </p:nvPr>
        </p:nvSpPr>
        <p:spPr>
          <a:xfrm>
            <a:off x="628074" y="1457325"/>
            <a:ext cx="12561455" cy="242468"/>
          </a:xfrm>
        </p:spPr>
        <p:txBody>
          <a:bodyPr>
            <a:noAutofit/>
          </a:bodyPr>
          <a:lstStyle>
            <a:lvl1pPr>
              <a:defRPr sz="2600" b="0" i="0" cap="none" spc="0" baseline="0">
                <a:solidFill>
                  <a:schemeClr val="accent1"/>
                </a:solidFill>
                <a:latin typeface="Roboto Condensed Medium" panose="02000000000000000000" pitchFamily="2" charset="0"/>
                <a:ea typeface="Roboto Condensed Medium" panose="02000000000000000000" pitchFamily="2" charset="0"/>
                <a:cs typeface="Roboto Condensed Medium" panose="02000000000000000000" pitchFamily="2" charset="0"/>
              </a:defRPr>
            </a:lvl1pPr>
          </a:lstStyle>
          <a:p>
            <a:pPr lvl="0"/>
            <a:r>
              <a:rPr lang="en-US" dirty="0"/>
              <a:t>Click to edit Master text styles</a:t>
            </a:r>
          </a:p>
        </p:txBody>
      </p:sp>
      <p:cxnSp>
        <p:nvCxnSpPr>
          <p:cNvPr id="8" name="Straight Connector 7">
            <a:extLst>
              <a:ext uri="{FF2B5EF4-FFF2-40B4-BE49-F238E27FC236}">
                <a16:creationId xmlns:a16="http://schemas.microsoft.com/office/drawing/2014/main" id="{5BFC3DF2-6DDC-43DE-B5DA-503DF000BC60}"/>
              </a:ext>
            </a:extLst>
          </p:cNvPr>
          <p:cNvCxnSpPr/>
          <p:nvPr userDrawn="1"/>
        </p:nvCxnSpPr>
        <p:spPr>
          <a:xfrm flipV="1">
            <a:off x="628074" y="7204504"/>
            <a:ext cx="12561455" cy="551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42BD9428-4B52-4694-98AE-E3E6B6339C4A}"/>
              </a:ext>
            </a:extLst>
          </p:cNvPr>
          <p:cNvCxnSpPr/>
          <p:nvPr userDrawn="1"/>
        </p:nvCxnSpPr>
        <p:spPr>
          <a:xfrm flipV="1">
            <a:off x="628074" y="1349375"/>
            <a:ext cx="12561455" cy="551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94A978C3-79CA-4BF7-8C1E-51E11E60B1E9}"/>
              </a:ext>
            </a:extLst>
          </p:cNvPr>
          <p:cNvPicPr>
            <a:picLocks noChangeAspect="1"/>
          </p:cNvPicPr>
          <p:nvPr userDrawn="1"/>
        </p:nvPicPr>
        <p:blipFill>
          <a:blip r:embed="rId2"/>
          <a:stretch>
            <a:fillRect/>
          </a:stretch>
        </p:blipFill>
        <p:spPr>
          <a:xfrm>
            <a:off x="12390120" y="7285296"/>
            <a:ext cx="464594" cy="140334"/>
          </a:xfrm>
          <a:prstGeom prst="rect">
            <a:avLst/>
          </a:prstGeom>
        </p:spPr>
      </p:pic>
    </p:spTree>
    <p:extLst>
      <p:ext uri="{BB962C8B-B14F-4D97-AF65-F5344CB8AC3E}">
        <p14:creationId xmlns:p14="http://schemas.microsoft.com/office/powerpoint/2010/main" val="3376852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1" name="Text Placeholder 8"/>
          <p:cNvSpPr>
            <a:spLocks noGrp="1"/>
          </p:cNvSpPr>
          <p:nvPr>
            <p:ph type="body" sz="quarter" idx="13" hasCustomPrompt="1"/>
          </p:nvPr>
        </p:nvSpPr>
        <p:spPr>
          <a:xfrm>
            <a:off x="628074" y="6643171"/>
            <a:ext cx="12561455" cy="480818"/>
          </a:xfrm>
        </p:spPr>
        <p:txBody>
          <a:bodyPr anchor="b">
            <a:noAutofit/>
          </a:bodyPr>
          <a:lstStyle>
            <a:lvl1pPr marL="0" indent="0">
              <a:spcBef>
                <a:spcPts val="0"/>
              </a:spcBef>
              <a:spcAft>
                <a:spcPts val="0"/>
              </a:spcAft>
              <a:buNone/>
              <a:defRPr lang="en-US" sz="900" b="0" i="0" kern="1200" cap="none" spc="0" baseline="0" dirty="0" smtClean="0">
                <a:solidFill>
                  <a:schemeClr val="tx1">
                    <a:lumMod val="65000"/>
                    <a:lumOff val="35000"/>
                  </a:schemeClr>
                </a:solidFill>
                <a:latin typeface="Roboto Condensed" panose="02000000000000000000" pitchFamily="2" charset="0"/>
                <a:ea typeface="Roboto Condensed" panose="02000000000000000000" pitchFamily="2" charset="0"/>
                <a:cs typeface="Roboto Condensed" panose="02000000000000000000" pitchFamily="2" charset="0"/>
              </a:defRPr>
            </a:lvl1pPr>
          </a:lstStyle>
          <a:p>
            <a:pPr marL="0" lvl="0" indent="0" algn="l" defTabSz="1005755" rtl="0" eaLnBrk="1" latinLnBrk="0" hangingPunct="1">
              <a:lnSpc>
                <a:spcPct val="100000"/>
              </a:lnSpc>
              <a:spcBef>
                <a:spcPts val="0"/>
              </a:spcBef>
              <a:buFont typeface="Arial" panose="020B0604020202020204" pitchFamily="34" charset="0"/>
              <a:buNone/>
            </a:pPr>
            <a:r>
              <a:rPr lang="en-US"/>
              <a:t>Footnotes and / or disclosure info for charts and graphs</a:t>
            </a:r>
          </a:p>
        </p:txBody>
      </p:sp>
      <p:sp>
        <p:nvSpPr>
          <p:cNvPr id="22" name="Slide Number Placeholder 5"/>
          <p:cNvSpPr txBox="1">
            <a:spLocks/>
          </p:cNvSpPr>
          <p:nvPr userDrawn="1"/>
        </p:nvSpPr>
        <p:spPr>
          <a:xfrm>
            <a:off x="12875492" y="7270013"/>
            <a:ext cx="104679"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accent2"/>
                </a:solidFill>
              </a:rPr>
              <a:t> |</a:t>
            </a:r>
            <a:endParaRPr lang="en-US" sz="1000"/>
          </a:p>
        </p:txBody>
      </p:sp>
      <p:sp>
        <p:nvSpPr>
          <p:cNvPr id="23" name="Slide Number Placeholder 5"/>
          <p:cNvSpPr txBox="1">
            <a:spLocks/>
          </p:cNvSpPr>
          <p:nvPr userDrawn="1"/>
        </p:nvSpPr>
        <p:spPr>
          <a:xfrm>
            <a:off x="10080567" y="7270015"/>
            <a:ext cx="3108960"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457ECB3-A005-674B-8D47-1AD9B25F4884}" type="slidenum">
              <a:rPr lang="en-US" sz="1000" smtClean="0"/>
              <a:pPr/>
              <a:t>‹#›</a:t>
            </a:fld>
            <a:endParaRPr lang="en-US" sz="1000"/>
          </a:p>
        </p:txBody>
      </p:sp>
      <p:sp>
        <p:nvSpPr>
          <p:cNvPr id="9" name="Title 1"/>
          <p:cNvSpPr>
            <a:spLocks noGrp="1"/>
          </p:cNvSpPr>
          <p:nvPr>
            <p:ph type="title"/>
          </p:nvPr>
        </p:nvSpPr>
        <p:spPr>
          <a:xfrm>
            <a:off x="628074" y="457205"/>
            <a:ext cx="12561455" cy="773115"/>
          </a:xfrm>
        </p:spPr>
        <p:txBody>
          <a:bodyPr/>
          <a:lstStyle>
            <a:lvl1pPr>
              <a:defRPr>
                <a:latin typeface="Roboto Condensed" panose="02000000000000000000" pitchFamily="2" charset="0"/>
                <a:ea typeface="Roboto Condensed"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C28351A4-5B1C-437E-8C90-619E0240AE1F}"/>
              </a:ext>
            </a:extLst>
          </p:cNvPr>
          <p:cNvCxnSpPr/>
          <p:nvPr userDrawn="1"/>
        </p:nvCxnSpPr>
        <p:spPr>
          <a:xfrm flipV="1">
            <a:off x="628074" y="7204504"/>
            <a:ext cx="12561455" cy="551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ADC9AC3-C819-455A-9A60-7C94EBB85DC8}"/>
              </a:ext>
            </a:extLst>
          </p:cNvPr>
          <p:cNvCxnSpPr/>
          <p:nvPr userDrawn="1"/>
        </p:nvCxnSpPr>
        <p:spPr>
          <a:xfrm flipV="1">
            <a:off x="628074" y="1349375"/>
            <a:ext cx="12561455" cy="551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0A9DA081-94A9-4D42-89BA-644E5AC8DDA4}"/>
              </a:ext>
            </a:extLst>
          </p:cNvPr>
          <p:cNvPicPr>
            <a:picLocks noChangeAspect="1"/>
          </p:cNvPicPr>
          <p:nvPr userDrawn="1"/>
        </p:nvPicPr>
        <p:blipFill>
          <a:blip r:embed="rId2"/>
          <a:stretch>
            <a:fillRect/>
          </a:stretch>
        </p:blipFill>
        <p:spPr>
          <a:xfrm>
            <a:off x="12390120" y="7285296"/>
            <a:ext cx="464594" cy="140334"/>
          </a:xfrm>
          <a:prstGeom prst="rect">
            <a:avLst/>
          </a:prstGeom>
        </p:spPr>
      </p:pic>
    </p:spTree>
    <p:extLst>
      <p:ext uri="{BB962C8B-B14F-4D97-AF65-F5344CB8AC3E}">
        <p14:creationId xmlns:p14="http://schemas.microsoft.com/office/powerpoint/2010/main" val="688242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ubtitle, and Content | 1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Roboto Condensed" panose="02000000000000000000" pitchFamily="2" charset="0"/>
                <a:ea typeface="Roboto Condensed" panose="02000000000000000000" pitchFamily="2" charset="0"/>
              </a:defRPr>
            </a:lvl1pPr>
          </a:lstStyle>
          <a:p>
            <a:r>
              <a:rPr lang="en-US"/>
              <a:t>Click to edit Master title style</a:t>
            </a:r>
          </a:p>
        </p:txBody>
      </p:sp>
      <p:sp>
        <p:nvSpPr>
          <p:cNvPr id="9" name="Content Placeholder 2"/>
          <p:cNvSpPr>
            <a:spLocks noGrp="1"/>
          </p:cNvSpPr>
          <p:nvPr>
            <p:ph idx="1"/>
          </p:nvPr>
        </p:nvSpPr>
        <p:spPr>
          <a:xfrm>
            <a:off x="1570182" y="2057401"/>
            <a:ext cx="10677236" cy="4116388"/>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14" name="Text Placeholder 13"/>
          <p:cNvSpPr>
            <a:spLocks noGrp="1"/>
          </p:cNvSpPr>
          <p:nvPr>
            <p:ph type="body" sz="quarter" idx="13"/>
          </p:nvPr>
        </p:nvSpPr>
        <p:spPr>
          <a:xfrm>
            <a:off x="628074" y="1457325"/>
            <a:ext cx="12561455" cy="242468"/>
          </a:xfrm>
        </p:spPr>
        <p:txBody>
          <a:bodyPr>
            <a:noAutofit/>
          </a:bodyPr>
          <a:lstStyle>
            <a:lvl1pPr>
              <a:defRPr sz="2600" b="0" i="0" cap="none" spc="0" baseline="0">
                <a:solidFill>
                  <a:schemeClr val="accent1"/>
                </a:solidFill>
                <a:latin typeface="Roboto Condensed Medium" panose="02000000000000000000" pitchFamily="2" charset="0"/>
                <a:ea typeface="Roboto Condensed Medium" panose="02000000000000000000" pitchFamily="2" charset="0"/>
                <a:cs typeface="Roboto Condensed Medium" panose="02000000000000000000" pitchFamily="2" charset="0"/>
              </a:defRPr>
            </a:lvl1pPr>
          </a:lstStyle>
          <a:p>
            <a:pPr lvl="0"/>
            <a:r>
              <a:rPr lang="en-US" dirty="0"/>
              <a:t>Click to edit Master text styles</a:t>
            </a:r>
          </a:p>
        </p:txBody>
      </p:sp>
      <p:sp>
        <p:nvSpPr>
          <p:cNvPr id="21" name="Text Placeholder 8"/>
          <p:cNvSpPr>
            <a:spLocks noGrp="1"/>
          </p:cNvSpPr>
          <p:nvPr>
            <p:ph type="body" sz="quarter" idx="14" hasCustomPrompt="1"/>
          </p:nvPr>
        </p:nvSpPr>
        <p:spPr>
          <a:xfrm>
            <a:off x="628074" y="6643177"/>
            <a:ext cx="12561455" cy="480812"/>
          </a:xfrm>
        </p:spPr>
        <p:txBody>
          <a:bodyPr anchor="b">
            <a:noAutofit/>
          </a:bodyPr>
          <a:lstStyle>
            <a:lvl1pPr marL="0" indent="0">
              <a:spcBef>
                <a:spcPts val="0"/>
              </a:spcBef>
              <a:spcAft>
                <a:spcPts val="0"/>
              </a:spcAft>
              <a:buNone/>
              <a:defRPr lang="en-US" sz="900" b="0" i="0" kern="1200" cap="none" spc="0" baseline="0" dirty="0" smtClean="0">
                <a:solidFill>
                  <a:schemeClr val="tx1">
                    <a:lumMod val="65000"/>
                    <a:lumOff val="35000"/>
                  </a:schemeClr>
                </a:solidFill>
                <a:latin typeface="Roboto Condensed" panose="02000000000000000000" pitchFamily="2" charset="0"/>
                <a:ea typeface="Roboto Condensed" panose="02000000000000000000" pitchFamily="2" charset="0"/>
                <a:cs typeface="Roboto Condensed" panose="02000000000000000000" pitchFamily="2" charset="0"/>
              </a:defRPr>
            </a:lvl1pPr>
          </a:lstStyle>
          <a:p>
            <a:pPr lvl="0"/>
            <a:r>
              <a:rPr lang="en-US"/>
              <a:t>Footnotes and / or disclosure info for charts and graphs</a:t>
            </a:r>
          </a:p>
        </p:txBody>
      </p:sp>
      <p:sp>
        <p:nvSpPr>
          <p:cNvPr id="27" name="Slide Number Placeholder 5"/>
          <p:cNvSpPr txBox="1">
            <a:spLocks/>
          </p:cNvSpPr>
          <p:nvPr userDrawn="1"/>
        </p:nvSpPr>
        <p:spPr>
          <a:xfrm>
            <a:off x="12875492" y="7270013"/>
            <a:ext cx="104679"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accent2"/>
                </a:solidFill>
              </a:rPr>
              <a:t> |</a:t>
            </a:r>
            <a:endParaRPr lang="en-US" sz="1000"/>
          </a:p>
        </p:txBody>
      </p:sp>
      <p:sp>
        <p:nvSpPr>
          <p:cNvPr id="13" name="Slide Number Placeholder 5"/>
          <p:cNvSpPr txBox="1">
            <a:spLocks/>
          </p:cNvSpPr>
          <p:nvPr userDrawn="1"/>
        </p:nvSpPr>
        <p:spPr>
          <a:xfrm>
            <a:off x="10080567" y="7270015"/>
            <a:ext cx="3108960"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457ECB3-A005-674B-8D47-1AD9B25F4884}" type="slidenum">
              <a:rPr lang="en-US" sz="1000" smtClean="0"/>
              <a:pPr/>
              <a:t>‹#›</a:t>
            </a:fld>
            <a:endParaRPr lang="en-US" sz="1000"/>
          </a:p>
        </p:txBody>
      </p:sp>
      <p:cxnSp>
        <p:nvCxnSpPr>
          <p:cNvPr id="10" name="Straight Connector 9">
            <a:extLst>
              <a:ext uri="{FF2B5EF4-FFF2-40B4-BE49-F238E27FC236}">
                <a16:creationId xmlns:a16="http://schemas.microsoft.com/office/drawing/2014/main" id="{A08A3C6E-ADDE-4B8D-8DF4-1E17A889BB8C}"/>
              </a:ext>
            </a:extLst>
          </p:cNvPr>
          <p:cNvCxnSpPr/>
          <p:nvPr userDrawn="1"/>
        </p:nvCxnSpPr>
        <p:spPr>
          <a:xfrm flipV="1">
            <a:off x="628074" y="7204504"/>
            <a:ext cx="12561455" cy="551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A96059F-EAD3-4257-9828-374A625238DB}"/>
              </a:ext>
            </a:extLst>
          </p:cNvPr>
          <p:cNvCxnSpPr/>
          <p:nvPr userDrawn="1"/>
        </p:nvCxnSpPr>
        <p:spPr>
          <a:xfrm flipV="1">
            <a:off x="628074" y="1349375"/>
            <a:ext cx="12561455" cy="551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63B431F8-2D78-4E76-B369-4C1977696BE0}"/>
              </a:ext>
            </a:extLst>
          </p:cNvPr>
          <p:cNvPicPr>
            <a:picLocks noChangeAspect="1"/>
          </p:cNvPicPr>
          <p:nvPr userDrawn="1"/>
        </p:nvPicPr>
        <p:blipFill>
          <a:blip r:embed="rId2"/>
          <a:stretch>
            <a:fillRect/>
          </a:stretch>
        </p:blipFill>
        <p:spPr>
          <a:xfrm>
            <a:off x="12390120" y="7285296"/>
            <a:ext cx="464594" cy="140334"/>
          </a:xfrm>
          <a:prstGeom prst="rect">
            <a:avLst/>
          </a:prstGeom>
        </p:spPr>
      </p:pic>
    </p:spTree>
    <p:extLst>
      <p:ext uri="{BB962C8B-B14F-4D97-AF65-F5344CB8AC3E}">
        <p14:creationId xmlns:p14="http://schemas.microsoft.com/office/powerpoint/2010/main" val="1025502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 1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Roboto Condensed" panose="02000000000000000000" pitchFamily="2" charset="0"/>
                <a:ea typeface="Roboto Condensed" panose="02000000000000000000" pitchFamily="2" charset="0"/>
              </a:defRPr>
            </a:lvl1pPr>
          </a:lstStyle>
          <a:p>
            <a:r>
              <a:rPr lang="en-US"/>
              <a:t>Click to edit Master title style</a:t>
            </a:r>
          </a:p>
        </p:txBody>
      </p:sp>
      <p:sp>
        <p:nvSpPr>
          <p:cNvPr id="3" name="Content Placeholder 2"/>
          <p:cNvSpPr>
            <a:spLocks noGrp="1"/>
          </p:cNvSpPr>
          <p:nvPr>
            <p:ph idx="1"/>
          </p:nvPr>
        </p:nvSpPr>
        <p:spPr>
          <a:xfrm>
            <a:off x="1570182" y="1824039"/>
            <a:ext cx="10677236" cy="434975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16" name="Text Placeholder 8"/>
          <p:cNvSpPr>
            <a:spLocks noGrp="1"/>
          </p:cNvSpPr>
          <p:nvPr>
            <p:ph type="body" sz="quarter" idx="13" hasCustomPrompt="1"/>
          </p:nvPr>
        </p:nvSpPr>
        <p:spPr>
          <a:xfrm>
            <a:off x="628074" y="6642943"/>
            <a:ext cx="12561455" cy="481046"/>
          </a:xfrm>
        </p:spPr>
        <p:txBody>
          <a:bodyPr anchor="b">
            <a:noAutofit/>
          </a:bodyPr>
          <a:lstStyle>
            <a:lvl1pPr marL="0" indent="0">
              <a:spcBef>
                <a:spcPts val="0"/>
              </a:spcBef>
              <a:spcAft>
                <a:spcPts val="0"/>
              </a:spcAft>
              <a:buNone/>
              <a:defRPr lang="en-US" sz="900" b="0" i="0" kern="1200" cap="none" spc="0" baseline="0" dirty="0" smtClean="0">
                <a:solidFill>
                  <a:schemeClr val="tx1">
                    <a:lumMod val="65000"/>
                    <a:lumOff val="35000"/>
                  </a:schemeClr>
                </a:solidFill>
                <a:latin typeface="Roboto Condensed" panose="02000000000000000000" pitchFamily="2" charset="0"/>
                <a:ea typeface="Roboto Condensed" panose="02000000000000000000" pitchFamily="2" charset="0"/>
                <a:cs typeface="Roboto Condensed" panose="02000000000000000000" pitchFamily="2" charset="0"/>
              </a:defRPr>
            </a:lvl1pPr>
          </a:lstStyle>
          <a:p>
            <a:pPr lvl="0"/>
            <a:r>
              <a:rPr lang="en-US"/>
              <a:t>Footnotes and / or disclosure info for charts and graphs</a:t>
            </a:r>
          </a:p>
        </p:txBody>
      </p:sp>
      <p:sp>
        <p:nvSpPr>
          <p:cNvPr id="18" name="Slide Number Placeholder 5"/>
          <p:cNvSpPr txBox="1">
            <a:spLocks/>
          </p:cNvSpPr>
          <p:nvPr userDrawn="1"/>
        </p:nvSpPr>
        <p:spPr>
          <a:xfrm>
            <a:off x="12875492" y="7270013"/>
            <a:ext cx="104679"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accent2"/>
                </a:solidFill>
              </a:rPr>
              <a:t> |</a:t>
            </a:r>
            <a:endParaRPr lang="en-US" sz="1000"/>
          </a:p>
        </p:txBody>
      </p:sp>
      <p:sp>
        <p:nvSpPr>
          <p:cNvPr id="22" name="Slide Number Placeholder 5"/>
          <p:cNvSpPr txBox="1">
            <a:spLocks/>
          </p:cNvSpPr>
          <p:nvPr userDrawn="1"/>
        </p:nvSpPr>
        <p:spPr>
          <a:xfrm>
            <a:off x="10080567" y="7270015"/>
            <a:ext cx="3108960"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457ECB3-A005-674B-8D47-1AD9B25F4884}" type="slidenum">
              <a:rPr lang="en-US" sz="1000" smtClean="0"/>
              <a:pPr/>
              <a:t>‹#›</a:t>
            </a:fld>
            <a:endParaRPr lang="en-US" sz="1000"/>
          </a:p>
        </p:txBody>
      </p:sp>
      <p:cxnSp>
        <p:nvCxnSpPr>
          <p:cNvPr id="8" name="Straight Connector 7">
            <a:extLst>
              <a:ext uri="{FF2B5EF4-FFF2-40B4-BE49-F238E27FC236}">
                <a16:creationId xmlns:a16="http://schemas.microsoft.com/office/drawing/2014/main" id="{5CE65982-C7F1-41DD-B3A3-940952C56827}"/>
              </a:ext>
            </a:extLst>
          </p:cNvPr>
          <p:cNvCxnSpPr/>
          <p:nvPr userDrawn="1"/>
        </p:nvCxnSpPr>
        <p:spPr>
          <a:xfrm flipV="1">
            <a:off x="628074" y="7204504"/>
            <a:ext cx="12561455" cy="551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D0012B1-57A9-481F-B325-0FF3312BBFA5}"/>
              </a:ext>
            </a:extLst>
          </p:cNvPr>
          <p:cNvCxnSpPr/>
          <p:nvPr userDrawn="1"/>
        </p:nvCxnSpPr>
        <p:spPr>
          <a:xfrm flipV="1">
            <a:off x="628074" y="1349375"/>
            <a:ext cx="12561455" cy="551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89EF29E8-907D-44EE-B554-208805C70B47}"/>
              </a:ext>
            </a:extLst>
          </p:cNvPr>
          <p:cNvPicPr>
            <a:picLocks noChangeAspect="1"/>
          </p:cNvPicPr>
          <p:nvPr userDrawn="1"/>
        </p:nvPicPr>
        <p:blipFill>
          <a:blip r:embed="rId2"/>
          <a:stretch>
            <a:fillRect/>
          </a:stretch>
        </p:blipFill>
        <p:spPr>
          <a:xfrm>
            <a:off x="12390120" y="7285296"/>
            <a:ext cx="464594" cy="140334"/>
          </a:xfrm>
          <a:prstGeom prst="rect">
            <a:avLst/>
          </a:prstGeom>
        </p:spPr>
      </p:pic>
    </p:spTree>
    <p:extLst>
      <p:ext uri="{BB962C8B-B14F-4D97-AF65-F5344CB8AC3E}">
        <p14:creationId xmlns:p14="http://schemas.microsoft.com/office/powerpoint/2010/main" val="900284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ubtitle, and Content | 2 column A">
    <p:spTree>
      <p:nvGrpSpPr>
        <p:cNvPr id="1" name=""/>
        <p:cNvGrpSpPr/>
        <p:nvPr/>
      </p:nvGrpSpPr>
      <p:grpSpPr>
        <a:xfrm>
          <a:off x="0" y="0"/>
          <a:ext cx="0" cy="0"/>
          <a:chOff x="0" y="0"/>
          <a:chExt cx="0" cy="0"/>
        </a:xfrm>
      </p:grpSpPr>
      <p:sp>
        <p:nvSpPr>
          <p:cNvPr id="16" name="Text Placeholder 8"/>
          <p:cNvSpPr>
            <a:spLocks noGrp="1"/>
          </p:cNvSpPr>
          <p:nvPr>
            <p:ph type="body" sz="quarter" idx="14" hasCustomPrompt="1"/>
          </p:nvPr>
        </p:nvSpPr>
        <p:spPr>
          <a:xfrm>
            <a:off x="628074" y="6615629"/>
            <a:ext cx="12561455" cy="508360"/>
          </a:xfrm>
        </p:spPr>
        <p:txBody>
          <a:bodyPr anchor="b">
            <a:noAutofit/>
          </a:bodyPr>
          <a:lstStyle>
            <a:lvl1pPr marL="0" indent="0">
              <a:spcBef>
                <a:spcPts val="0"/>
              </a:spcBef>
              <a:spcAft>
                <a:spcPts val="0"/>
              </a:spcAft>
              <a:buNone/>
              <a:defRPr lang="en-US" sz="900" b="0" i="0" kern="1200" cap="none" spc="0" baseline="0" dirty="0" smtClean="0">
                <a:solidFill>
                  <a:schemeClr val="tx1">
                    <a:lumMod val="65000"/>
                    <a:lumOff val="35000"/>
                  </a:schemeClr>
                </a:solidFill>
                <a:latin typeface="Roboto Condensed" panose="02000000000000000000" pitchFamily="2" charset="0"/>
                <a:ea typeface="Roboto Condensed" panose="02000000000000000000" pitchFamily="2" charset="0"/>
                <a:cs typeface="Roboto Condensed" panose="02000000000000000000" pitchFamily="2" charset="0"/>
              </a:defRPr>
            </a:lvl1pPr>
          </a:lstStyle>
          <a:p>
            <a:pPr lvl="0"/>
            <a:r>
              <a:rPr lang="en-US"/>
              <a:t>Footnotes and / or disclosure info for charts and graphs</a:t>
            </a:r>
          </a:p>
        </p:txBody>
      </p:sp>
      <p:sp>
        <p:nvSpPr>
          <p:cNvPr id="22" name="Content Placeholder 2"/>
          <p:cNvSpPr>
            <a:spLocks noGrp="1"/>
          </p:cNvSpPr>
          <p:nvPr>
            <p:ph idx="16"/>
          </p:nvPr>
        </p:nvSpPr>
        <p:spPr>
          <a:xfrm>
            <a:off x="628076" y="2058988"/>
            <a:ext cx="6145984" cy="411480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23" name="Content Placeholder 2"/>
          <p:cNvSpPr>
            <a:spLocks noGrp="1"/>
          </p:cNvSpPr>
          <p:nvPr>
            <p:ph idx="17"/>
          </p:nvPr>
        </p:nvSpPr>
        <p:spPr>
          <a:xfrm>
            <a:off x="7048693" y="2058988"/>
            <a:ext cx="6140834" cy="411480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34" name="Slide Number Placeholder 5"/>
          <p:cNvSpPr txBox="1">
            <a:spLocks/>
          </p:cNvSpPr>
          <p:nvPr userDrawn="1"/>
        </p:nvSpPr>
        <p:spPr>
          <a:xfrm>
            <a:off x="12875492" y="7270013"/>
            <a:ext cx="104679"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accent2"/>
                </a:solidFill>
              </a:rPr>
              <a:t> |</a:t>
            </a:r>
            <a:endParaRPr lang="en-US" sz="1000"/>
          </a:p>
        </p:txBody>
      </p:sp>
      <p:sp>
        <p:nvSpPr>
          <p:cNvPr id="35" name="Slide Number Placeholder 5"/>
          <p:cNvSpPr txBox="1">
            <a:spLocks/>
          </p:cNvSpPr>
          <p:nvPr userDrawn="1"/>
        </p:nvSpPr>
        <p:spPr>
          <a:xfrm>
            <a:off x="10080567" y="7270015"/>
            <a:ext cx="3108960"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457ECB3-A005-674B-8D47-1AD9B25F4884}" type="slidenum">
              <a:rPr lang="en-US" sz="1000" smtClean="0"/>
              <a:pPr/>
              <a:t>‹#›</a:t>
            </a:fld>
            <a:endParaRPr lang="en-US" sz="1000"/>
          </a:p>
        </p:txBody>
      </p:sp>
      <p:sp>
        <p:nvSpPr>
          <p:cNvPr id="13" name="Title 1"/>
          <p:cNvSpPr>
            <a:spLocks noGrp="1"/>
          </p:cNvSpPr>
          <p:nvPr>
            <p:ph type="title"/>
          </p:nvPr>
        </p:nvSpPr>
        <p:spPr>
          <a:xfrm>
            <a:off x="628074" y="457205"/>
            <a:ext cx="12561455" cy="773115"/>
          </a:xfrm>
        </p:spPr>
        <p:txBody>
          <a:bodyPr/>
          <a:lstStyle>
            <a:lvl1pPr>
              <a:defRPr>
                <a:latin typeface="Roboto Condensed" panose="02000000000000000000" pitchFamily="2" charset="0"/>
                <a:ea typeface="Roboto Condensed" panose="02000000000000000000" pitchFamily="2" charset="0"/>
              </a:defRPr>
            </a:lvl1pPr>
          </a:lstStyle>
          <a:p>
            <a:r>
              <a:rPr lang="en-US"/>
              <a:t>Click to edit Master title style</a:t>
            </a:r>
          </a:p>
        </p:txBody>
      </p:sp>
      <p:sp>
        <p:nvSpPr>
          <p:cNvPr id="14" name="Text Placeholder 13"/>
          <p:cNvSpPr>
            <a:spLocks noGrp="1"/>
          </p:cNvSpPr>
          <p:nvPr>
            <p:ph type="body" sz="quarter" idx="13"/>
          </p:nvPr>
        </p:nvSpPr>
        <p:spPr>
          <a:xfrm>
            <a:off x="628074" y="1457325"/>
            <a:ext cx="12561455" cy="242468"/>
          </a:xfrm>
        </p:spPr>
        <p:txBody>
          <a:bodyPr>
            <a:noAutofit/>
          </a:bodyPr>
          <a:lstStyle>
            <a:lvl1pPr>
              <a:defRPr sz="2600" b="0" i="0" cap="none" spc="0" baseline="0">
                <a:solidFill>
                  <a:schemeClr val="accent1"/>
                </a:solidFill>
                <a:latin typeface="Roboto Condensed Medium" panose="02000000000000000000" pitchFamily="2" charset="0"/>
                <a:ea typeface="Roboto Condensed Medium" panose="02000000000000000000" pitchFamily="2" charset="0"/>
                <a:cs typeface="Roboto Condensed Medium" panose="02000000000000000000" pitchFamily="2" charset="0"/>
              </a:defRPr>
            </a:lvl1pPr>
          </a:lstStyle>
          <a:p>
            <a:pPr lvl="0"/>
            <a:r>
              <a:rPr lang="en-US" dirty="0"/>
              <a:t>Click to edit Master text styles</a:t>
            </a:r>
          </a:p>
        </p:txBody>
      </p:sp>
      <p:cxnSp>
        <p:nvCxnSpPr>
          <p:cNvPr id="10" name="Straight Connector 9">
            <a:extLst>
              <a:ext uri="{FF2B5EF4-FFF2-40B4-BE49-F238E27FC236}">
                <a16:creationId xmlns:a16="http://schemas.microsoft.com/office/drawing/2014/main" id="{7C4078E7-1316-4CFE-88C9-5DA695B5D91A}"/>
              </a:ext>
            </a:extLst>
          </p:cNvPr>
          <p:cNvCxnSpPr/>
          <p:nvPr userDrawn="1"/>
        </p:nvCxnSpPr>
        <p:spPr>
          <a:xfrm flipV="1">
            <a:off x="628074" y="7204504"/>
            <a:ext cx="12561455" cy="551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3B27A1CD-0A22-424F-9D42-026F10CABA54}"/>
              </a:ext>
            </a:extLst>
          </p:cNvPr>
          <p:cNvCxnSpPr/>
          <p:nvPr userDrawn="1"/>
        </p:nvCxnSpPr>
        <p:spPr>
          <a:xfrm flipV="1">
            <a:off x="628074" y="1349375"/>
            <a:ext cx="12561455" cy="551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3862100E-F267-4261-BB73-6D7D335E6047}"/>
              </a:ext>
            </a:extLst>
          </p:cNvPr>
          <p:cNvPicPr>
            <a:picLocks noChangeAspect="1"/>
          </p:cNvPicPr>
          <p:nvPr userDrawn="1"/>
        </p:nvPicPr>
        <p:blipFill>
          <a:blip r:embed="rId2"/>
          <a:stretch>
            <a:fillRect/>
          </a:stretch>
        </p:blipFill>
        <p:spPr>
          <a:xfrm>
            <a:off x="12390120" y="7285296"/>
            <a:ext cx="464594" cy="140334"/>
          </a:xfrm>
          <a:prstGeom prst="rect">
            <a:avLst/>
          </a:prstGeom>
        </p:spPr>
      </p:pic>
    </p:spTree>
    <p:extLst>
      <p:ext uri="{BB962C8B-B14F-4D97-AF65-F5344CB8AC3E}">
        <p14:creationId xmlns:p14="http://schemas.microsoft.com/office/powerpoint/2010/main" val="20589561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 2 column A">
    <p:spTree>
      <p:nvGrpSpPr>
        <p:cNvPr id="1" name=""/>
        <p:cNvGrpSpPr/>
        <p:nvPr/>
      </p:nvGrpSpPr>
      <p:grpSpPr>
        <a:xfrm>
          <a:off x="0" y="0"/>
          <a:ext cx="0" cy="0"/>
          <a:chOff x="0" y="0"/>
          <a:chExt cx="0" cy="0"/>
        </a:xfrm>
      </p:grpSpPr>
      <p:sp>
        <p:nvSpPr>
          <p:cNvPr id="7" name="Content Placeholder 2"/>
          <p:cNvSpPr>
            <a:spLocks noGrp="1"/>
          </p:cNvSpPr>
          <p:nvPr>
            <p:ph idx="1"/>
          </p:nvPr>
        </p:nvSpPr>
        <p:spPr>
          <a:xfrm>
            <a:off x="628073" y="1824038"/>
            <a:ext cx="6142551" cy="434975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10" name="Text Placeholder 8"/>
          <p:cNvSpPr>
            <a:spLocks noGrp="1"/>
          </p:cNvSpPr>
          <p:nvPr>
            <p:ph type="body" sz="quarter" idx="13" hasCustomPrompt="1"/>
          </p:nvPr>
        </p:nvSpPr>
        <p:spPr>
          <a:xfrm>
            <a:off x="628074" y="6642941"/>
            <a:ext cx="12561455" cy="481048"/>
          </a:xfrm>
        </p:spPr>
        <p:txBody>
          <a:bodyPr anchor="b">
            <a:noAutofit/>
          </a:bodyPr>
          <a:lstStyle>
            <a:lvl1pPr marL="0" indent="0">
              <a:spcBef>
                <a:spcPts val="0"/>
              </a:spcBef>
              <a:spcAft>
                <a:spcPts val="0"/>
              </a:spcAft>
              <a:buNone/>
              <a:defRPr lang="en-US" sz="900" b="0" i="0" kern="1200" cap="none" spc="0" baseline="0" dirty="0" smtClean="0">
                <a:solidFill>
                  <a:schemeClr val="tx1">
                    <a:lumMod val="65000"/>
                    <a:lumOff val="35000"/>
                  </a:schemeClr>
                </a:solidFill>
                <a:latin typeface="Roboto Condensed" panose="02000000000000000000" pitchFamily="2" charset="0"/>
                <a:ea typeface="Roboto Condensed" panose="02000000000000000000" pitchFamily="2" charset="0"/>
                <a:cs typeface="Roboto Condensed" panose="02000000000000000000" pitchFamily="2" charset="0"/>
              </a:defRPr>
            </a:lvl1pPr>
          </a:lstStyle>
          <a:p>
            <a:pPr lvl="0"/>
            <a:r>
              <a:rPr lang="en-US"/>
              <a:t>Footnotes and / or disclosure info for charts and graphs</a:t>
            </a:r>
          </a:p>
        </p:txBody>
      </p:sp>
      <p:sp>
        <p:nvSpPr>
          <p:cNvPr id="16" name="Content Placeholder 2"/>
          <p:cNvSpPr>
            <a:spLocks noGrp="1"/>
          </p:cNvSpPr>
          <p:nvPr>
            <p:ph idx="14"/>
          </p:nvPr>
        </p:nvSpPr>
        <p:spPr>
          <a:xfrm>
            <a:off x="7046976" y="1824038"/>
            <a:ext cx="6142551" cy="4349750"/>
          </a:xfrm>
        </p:spPr>
        <p:txBody>
          <a:bodyPr/>
          <a:lstStyle>
            <a:lvl1pPr>
              <a:defRPr>
                <a:latin typeface="+mn-lt"/>
                <a:ea typeface="Roboto Condensed" panose="02000000000000000000" pitchFamily="2" charset="0"/>
              </a:defRPr>
            </a:lvl1pPr>
            <a:lvl2pPr>
              <a:defRPr>
                <a:latin typeface="+mn-lt"/>
                <a:ea typeface="Roboto Condensed" panose="02000000000000000000" pitchFamily="2" charset="0"/>
              </a:defRPr>
            </a:lvl2pPr>
            <a:lvl3pPr>
              <a:defRPr>
                <a:latin typeface="+mn-lt"/>
                <a:ea typeface="Roboto Condensed" panose="02000000000000000000" pitchFamily="2" charset="0"/>
              </a:defRPr>
            </a:lvl3pPr>
          </a:lstStyle>
          <a:p>
            <a:pPr lvl="0"/>
            <a:r>
              <a:rPr lang="en-US"/>
              <a:t>Click to edit Master text styles</a:t>
            </a:r>
          </a:p>
          <a:p>
            <a:pPr lvl="1"/>
            <a:r>
              <a:rPr lang="en-US"/>
              <a:t>Second level</a:t>
            </a:r>
          </a:p>
          <a:p>
            <a:pPr lvl="2"/>
            <a:r>
              <a:rPr lang="en-US"/>
              <a:t>Third level</a:t>
            </a:r>
          </a:p>
        </p:txBody>
      </p:sp>
      <p:sp>
        <p:nvSpPr>
          <p:cNvPr id="22" name="Slide Number Placeholder 5"/>
          <p:cNvSpPr txBox="1">
            <a:spLocks/>
          </p:cNvSpPr>
          <p:nvPr userDrawn="1"/>
        </p:nvSpPr>
        <p:spPr>
          <a:xfrm>
            <a:off x="12875492" y="7270013"/>
            <a:ext cx="104679"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000">
                <a:solidFill>
                  <a:schemeClr val="accent2"/>
                </a:solidFill>
              </a:rPr>
              <a:t> |</a:t>
            </a:r>
            <a:endParaRPr lang="en-US" sz="1000"/>
          </a:p>
        </p:txBody>
      </p:sp>
      <p:sp>
        <p:nvSpPr>
          <p:cNvPr id="23" name="Slide Number Placeholder 5"/>
          <p:cNvSpPr txBox="1">
            <a:spLocks/>
          </p:cNvSpPr>
          <p:nvPr userDrawn="1"/>
        </p:nvSpPr>
        <p:spPr>
          <a:xfrm>
            <a:off x="10080567" y="7270015"/>
            <a:ext cx="3108960" cy="154197"/>
          </a:xfrm>
          <a:prstGeom prst="rect">
            <a:avLst/>
          </a:prstGeom>
        </p:spPr>
        <p:txBody>
          <a:bodyPr vert="horz" lIns="0" tIns="0" rIns="0" bIns="0" rtlCol="0" anchor="b"/>
          <a:lstStyle>
            <a:defPPr>
              <a:defRPr lang="en-US"/>
            </a:defPPr>
            <a:lvl1pPr marL="0" algn="r" defTabSz="914400" rtl="0" eaLnBrk="1" latinLnBrk="0" hangingPunct="1">
              <a:defRPr sz="10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457ECB3-A005-674B-8D47-1AD9B25F4884}" type="slidenum">
              <a:rPr lang="en-US" sz="1000" smtClean="0"/>
              <a:pPr/>
              <a:t>‹#›</a:t>
            </a:fld>
            <a:endParaRPr lang="en-US" sz="1000"/>
          </a:p>
        </p:txBody>
      </p:sp>
      <p:sp>
        <p:nvSpPr>
          <p:cNvPr id="12" name="Title 1"/>
          <p:cNvSpPr>
            <a:spLocks noGrp="1"/>
          </p:cNvSpPr>
          <p:nvPr>
            <p:ph type="title"/>
          </p:nvPr>
        </p:nvSpPr>
        <p:spPr>
          <a:xfrm>
            <a:off x="628074" y="457205"/>
            <a:ext cx="12561455" cy="773115"/>
          </a:xfrm>
        </p:spPr>
        <p:txBody>
          <a:bodyPr/>
          <a:lstStyle>
            <a:lvl1pPr>
              <a:defRPr>
                <a:latin typeface="Roboto Condensed" panose="02000000000000000000" pitchFamily="2" charset="0"/>
                <a:ea typeface="Roboto Condensed" panose="02000000000000000000" pitchFamily="2" charset="0"/>
              </a:defRPr>
            </a:lvl1pPr>
          </a:lstStyle>
          <a:p>
            <a:r>
              <a:rPr lang="en-US"/>
              <a:t>Click to edit Master title style</a:t>
            </a:r>
          </a:p>
        </p:txBody>
      </p:sp>
      <p:cxnSp>
        <p:nvCxnSpPr>
          <p:cNvPr id="9" name="Straight Connector 8">
            <a:extLst>
              <a:ext uri="{FF2B5EF4-FFF2-40B4-BE49-F238E27FC236}">
                <a16:creationId xmlns:a16="http://schemas.microsoft.com/office/drawing/2014/main" id="{959B6E5C-45A4-4414-94E2-F53F94B12691}"/>
              </a:ext>
            </a:extLst>
          </p:cNvPr>
          <p:cNvCxnSpPr/>
          <p:nvPr userDrawn="1"/>
        </p:nvCxnSpPr>
        <p:spPr>
          <a:xfrm flipV="1">
            <a:off x="628074" y="7204504"/>
            <a:ext cx="12561455" cy="551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36DC6A20-6206-4305-9027-A0FA25EAB8CF}"/>
              </a:ext>
            </a:extLst>
          </p:cNvPr>
          <p:cNvCxnSpPr/>
          <p:nvPr userDrawn="1"/>
        </p:nvCxnSpPr>
        <p:spPr>
          <a:xfrm flipV="1">
            <a:off x="628074" y="1349375"/>
            <a:ext cx="12561455" cy="551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7433D6EE-FDB5-446D-B165-2B9EED8E9373}"/>
              </a:ext>
            </a:extLst>
          </p:cNvPr>
          <p:cNvPicPr>
            <a:picLocks noChangeAspect="1"/>
          </p:cNvPicPr>
          <p:nvPr userDrawn="1"/>
        </p:nvPicPr>
        <p:blipFill>
          <a:blip r:embed="rId2"/>
          <a:stretch>
            <a:fillRect/>
          </a:stretch>
        </p:blipFill>
        <p:spPr>
          <a:xfrm>
            <a:off x="12390120" y="7285296"/>
            <a:ext cx="464594" cy="140334"/>
          </a:xfrm>
          <a:prstGeom prst="rect">
            <a:avLst/>
          </a:prstGeom>
        </p:spPr>
      </p:pic>
    </p:spTree>
    <p:extLst>
      <p:ext uri="{BB962C8B-B14F-4D97-AF65-F5344CB8AC3E}">
        <p14:creationId xmlns:p14="http://schemas.microsoft.com/office/powerpoint/2010/main" val="3240210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074" y="457205"/>
            <a:ext cx="12561455" cy="773115"/>
          </a:xfrm>
          <a:prstGeom prst="rect">
            <a:avLst/>
          </a:prstGeom>
        </p:spPr>
        <p:txBody>
          <a:bodyPr vert="horz" lIns="0" tIns="0" rIns="0" bIns="0" rtlCol="0" anchor="b">
            <a:noAutofit/>
          </a:bodyPr>
          <a:lstStyle/>
          <a:p>
            <a:r>
              <a:rPr lang="en-US"/>
              <a:t>Click to edit Master title style</a:t>
            </a:r>
          </a:p>
        </p:txBody>
      </p:sp>
      <p:sp>
        <p:nvSpPr>
          <p:cNvPr id="3" name="Text Placeholder 2"/>
          <p:cNvSpPr>
            <a:spLocks noGrp="1"/>
          </p:cNvSpPr>
          <p:nvPr>
            <p:ph type="body" idx="1"/>
          </p:nvPr>
        </p:nvSpPr>
        <p:spPr>
          <a:xfrm>
            <a:off x="628074" y="1824038"/>
            <a:ext cx="12561455" cy="4349750"/>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p:txBody>
      </p:sp>
      <p:sp>
        <p:nvSpPr>
          <p:cNvPr id="6" name="Slide Number Placeholder 5"/>
          <p:cNvSpPr>
            <a:spLocks noGrp="1"/>
          </p:cNvSpPr>
          <p:nvPr>
            <p:ph type="sldNum" sz="quarter" idx="4"/>
          </p:nvPr>
        </p:nvSpPr>
        <p:spPr>
          <a:xfrm>
            <a:off x="10080567" y="7270015"/>
            <a:ext cx="3108960" cy="154197"/>
          </a:xfrm>
          <a:prstGeom prst="rect">
            <a:avLst/>
          </a:prstGeom>
        </p:spPr>
        <p:txBody>
          <a:bodyPr vert="horz" lIns="0" tIns="0" rIns="0" bIns="0" rtlCol="0" anchor="b"/>
          <a:lstStyle>
            <a:lvl1pPr algn="r">
              <a:defRPr sz="1000" b="0" i="0">
                <a:solidFill>
                  <a:schemeClr val="accent1"/>
                </a:solidFill>
                <a:latin typeface="Arial Narrow" panose="020B0606020202030204" pitchFamily="34" charset="0"/>
                <a:ea typeface="Roboto Condensed" charset="0"/>
                <a:cs typeface="Arial Narrow" panose="020B0606020202030204" pitchFamily="34" charset="0"/>
              </a:defRPr>
            </a:lvl1pPr>
          </a:lstStyle>
          <a:p>
            <a:fld id="{2457ECB3-A005-674B-8D47-1AD9B25F4884}" type="slidenum">
              <a:rPr lang="en-US" smtClean="0"/>
              <a:pPr/>
              <a:t>‹#›</a:t>
            </a:fld>
            <a:endParaRPr lang="en-US"/>
          </a:p>
        </p:txBody>
      </p:sp>
      <p:sp>
        <p:nvSpPr>
          <p:cNvPr id="9" name="Footer Placeholder 4"/>
          <p:cNvSpPr txBox="1">
            <a:spLocks/>
          </p:cNvSpPr>
          <p:nvPr userDrawn="1"/>
        </p:nvSpPr>
        <p:spPr>
          <a:xfrm>
            <a:off x="628074" y="7270011"/>
            <a:ext cx="6490085" cy="140758"/>
          </a:xfrm>
          <a:prstGeom prst="rect">
            <a:avLst/>
          </a:prstGeom>
        </p:spPr>
        <p:txBody>
          <a:bodyPr vert="horz" lIns="0" tIns="0" rIns="0" bIns="0" rtlCol="0" anchor="b"/>
          <a:lstStyle>
            <a:defPPr>
              <a:defRPr lang="en-US"/>
            </a:defPPr>
            <a:lvl1pPr marL="0" algn="l" defTabSz="914400" rtl="0" eaLnBrk="1" latinLnBrk="0" hangingPunct="1">
              <a:defRPr sz="700" b="0" i="0" kern="1200">
                <a:solidFill>
                  <a:schemeClr val="accent1"/>
                </a:solidFill>
                <a:latin typeface="Roboto Condensed" charset="0"/>
                <a:ea typeface="Roboto Condensed" charset="0"/>
                <a:cs typeface="Roboto Condensed"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Copyright © 2024 by GMO LLC. All rights reserved. For Institutional Use Only</a:t>
            </a:r>
          </a:p>
        </p:txBody>
      </p:sp>
    </p:spTree>
    <p:extLst>
      <p:ext uri="{BB962C8B-B14F-4D97-AF65-F5344CB8AC3E}">
        <p14:creationId xmlns:p14="http://schemas.microsoft.com/office/powerpoint/2010/main" val="376019858"/>
      </p:ext>
    </p:extLst>
  </p:cSld>
  <p:clrMap bg1="lt1" tx1="dk1" bg2="lt2" tx2="dk2" accent1="accent1" accent2="accent2" accent3="accent3" accent4="accent4" accent5="accent5" accent6="accent6" hlink="hlink" folHlink="folHlink"/>
  <p:sldLayoutIdLst>
    <p:sldLayoutId id="2147483661" r:id="rId1"/>
    <p:sldLayoutId id="2147483663" r:id="rId2"/>
    <p:sldLayoutId id="2147483681" r:id="rId3"/>
    <p:sldLayoutId id="2147483676" r:id="rId4"/>
    <p:sldLayoutId id="2147483677" r:id="rId5"/>
    <p:sldLayoutId id="2147483664" r:id="rId6"/>
    <p:sldLayoutId id="2147483662" r:id="rId7"/>
    <p:sldLayoutId id="2147483665" r:id="rId8"/>
    <p:sldLayoutId id="2147483666" r:id="rId9"/>
    <p:sldLayoutId id="2147483671" r:id="rId10"/>
    <p:sldLayoutId id="2147483674" r:id="rId11"/>
    <p:sldLayoutId id="2147483672" r:id="rId12"/>
    <p:sldLayoutId id="2147483673" r:id="rId13"/>
    <p:sldLayoutId id="2147483670" r:id="rId14"/>
    <p:sldLayoutId id="2147483668" r:id="rId15"/>
    <p:sldLayoutId id="2147483667" r:id="rId16"/>
    <p:sldLayoutId id="2147483669" r:id="rId17"/>
    <p:sldLayoutId id="2147483679" r:id="rId18"/>
    <p:sldLayoutId id="2147483680" r:id="rId19"/>
    <p:sldLayoutId id="2147483678" r:id="rId20"/>
  </p:sldLayoutIdLst>
  <p:hf sldNum="0" hdr="0" dt="0"/>
  <p:txStyles>
    <p:titleStyle>
      <a:lvl1pPr algn="l" defTabSz="1005755" rtl="0" eaLnBrk="1" latinLnBrk="0" hangingPunct="1">
        <a:lnSpc>
          <a:spcPct val="90000"/>
        </a:lnSpc>
        <a:spcBef>
          <a:spcPct val="0"/>
        </a:spcBef>
        <a:buNone/>
        <a:defRPr sz="3200" b="0" i="0" kern="1200" cap="all" spc="100" baseline="0">
          <a:solidFill>
            <a:schemeClr val="accent2"/>
          </a:solidFill>
          <a:latin typeface="Roboto Condensed" panose="02000000000000000000" pitchFamily="2" charset="0"/>
          <a:ea typeface="Roboto Condensed" panose="02000000000000000000" pitchFamily="2" charset="0"/>
          <a:cs typeface="Roboto Condensed" panose="02000000000000000000" pitchFamily="2" charset="0"/>
        </a:defRPr>
      </a:lvl1pPr>
    </p:titleStyle>
    <p:bodyStyle>
      <a:lvl1pPr marL="0" indent="0" algn="l" defTabSz="1005755" rtl="0" eaLnBrk="1" latinLnBrk="0" hangingPunct="1">
        <a:lnSpc>
          <a:spcPct val="100000"/>
        </a:lnSpc>
        <a:spcBef>
          <a:spcPts val="1200"/>
        </a:spcBef>
        <a:spcAft>
          <a:spcPts val="600"/>
        </a:spcAft>
        <a:buFont typeface="Arial" panose="020B0604020202020204" pitchFamily="34" charset="0"/>
        <a:buNone/>
        <a:defRPr sz="2400" b="0" i="0" kern="1200">
          <a:solidFill>
            <a:schemeClr val="accent2"/>
          </a:solidFill>
          <a:latin typeface="+mn-lt"/>
          <a:ea typeface="Roboto Condensed" panose="02000000000000000000" pitchFamily="2" charset="0"/>
          <a:cs typeface="Arial" panose="020B0604020202020204" pitchFamily="34" charset="0"/>
        </a:defRPr>
      </a:lvl1pPr>
      <a:lvl2pPr marL="457162" indent="-285726" algn="l" defTabSz="1005755" rtl="0" eaLnBrk="1" latinLnBrk="0" hangingPunct="1">
        <a:lnSpc>
          <a:spcPct val="100000"/>
        </a:lnSpc>
        <a:spcBef>
          <a:spcPts val="600"/>
        </a:spcBef>
        <a:spcAft>
          <a:spcPts val="1200"/>
        </a:spcAft>
        <a:buClr>
          <a:schemeClr val="accent2"/>
        </a:buClr>
        <a:buFont typeface="Wingdings" panose="05000000000000000000" pitchFamily="2" charset="2"/>
        <a:buChar char="§"/>
        <a:defRPr sz="2000" b="0" i="0" kern="1200">
          <a:solidFill>
            <a:schemeClr val="tx1"/>
          </a:solidFill>
          <a:latin typeface="+mn-lt"/>
          <a:ea typeface="Roboto Condensed" panose="02000000000000000000" pitchFamily="2" charset="0"/>
          <a:cs typeface="Arial" panose="020B0604020202020204" pitchFamily="34" charset="0"/>
        </a:defRPr>
      </a:lvl2pPr>
      <a:lvl3pPr marL="800033" indent="-342871" algn="l" defTabSz="1005755" rtl="0" eaLnBrk="1" latinLnBrk="0" hangingPunct="1">
        <a:lnSpc>
          <a:spcPct val="100000"/>
        </a:lnSpc>
        <a:spcBef>
          <a:spcPts val="600"/>
        </a:spcBef>
        <a:spcAft>
          <a:spcPts val="1200"/>
        </a:spcAft>
        <a:buClr>
          <a:schemeClr val="accent2"/>
        </a:buClr>
        <a:buFont typeface="Roboto" pitchFamily="2" charset="0"/>
        <a:buChar char="―"/>
        <a:defRPr sz="2000" b="0" i="0" kern="1200">
          <a:solidFill>
            <a:schemeClr val="tx1"/>
          </a:solidFill>
          <a:latin typeface="+mn-lt"/>
          <a:ea typeface="Roboto Condensed" panose="02000000000000000000" pitchFamily="2" charset="0"/>
          <a:cs typeface="Arial" panose="020B0604020202020204" pitchFamily="34" charset="0"/>
        </a:defRPr>
      </a:lvl3pPr>
      <a:lvl4pPr marL="1760072" indent="-251439" algn="l" defTabSz="1005755" rtl="0" eaLnBrk="1" latinLnBrk="0" hangingPunct="1">
        <a:lnSpc>
          <a:spcPct val="90000"/>
        </a:lnSpc>
        <a:spcBef>
          <a:spcPts val="550"/>
        </a:spcBef>
        <a:buFont typeface="Arial" panose="020B0604020202020204" pitchFamily="34" charset="0"/>
        <a:buChar char="•"/>
        <a:defRPr sz="1000" b="0" i="0" kern="1200">
          <a:solidFill>
            <a:schemeClr val="tx1"/>
          </a:solidFill>
          <a:latin typeface="Roboto Light" charset="0"/>
          <a:ea typeface="Roboto Light" charset="0"/>
          <a:cs typeface="Roboto Light" charset="0"/>
        </a:defRPr>
      </a:lvl4pPr>
      <a:lvl5pPr marL="2262950" indent="-251439" algn="l" defTabSz="1005755" rtl="0" eaLnBrk="1" latinLnBrk="0" hangingPunct="1">
        <a:lnSpc>
          <a:spcPct val="90000"/>
        </a:lnSpc>
        <a:spcBef>
          <a:spcPts val="550"/>
        </a:spcBef>
        <a:buFont typeface="Arial" panose="020B0604020202020204" pitchFamily="34" charset="0"/>
        <a:buChar char="•"/>
        <a:defRPr sz="1000" b="0" i="0" kern="1200">
          <a:solidFill>
            <a:schemeClr val="tx1"/>
          </a:solidFill>
          <a:latin typeface="Roboto Light" charset="0"/>
          <a:ea typeface="Roboto Light" charset="0"/>
          <a:cs typeface="Roboto Light" charset="0"/>
        </a:defRPr>
      </a:lvl5pPr>
      <a:lvl6pPr marL="2765829" indent="-251439" algn="l" defTabSz="1005755"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6pPr>
      <a:lvl7pPr marL="3268706" indent="-251439" algn="l" defTabSz="1005755"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7pPr>
      <a:lvl8pPr marL="3771584" indent="-251439" algn="l" defTabSz="1005755"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8pPr>
      <a:lvl9pPr marL="4274462" indent="-251439" algn="l" defTabSz="1005755"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9pPr>
    </p:bodyStyle>
    <p:otherStyle>
      <a:defPPr>
        <a:defRPr lang="en-US"/>
      </a:defPPr>
      <a:lvl1pPr marL="0" algn="l" defTabSz="1005755" rtl="0" eaLnBrk="1" latinLnBrk="0" hangingPunct="1">
        <a:defRPr sz="1980" kern="1200">
          <a:solidFill>
            <a:schemeClr val="tx1"/>
          </a:solidFill>
          <a:latin typeface="+mn-lt"/>
          <a:ea typeface="+mn-ea"/>
          <a:cs typeface="+mn-cs"/>
        </a:defRPr>
      </a:lvl1pPr>
      <a:lvl2pPr marL="502878" algn="l" defTabSz="1005755" rtl="0" eaLnBrk="1" latinLnBrk="0" hangingPunct="1">
        <a:defRPr sz="1980" kern="1200">
          <a:solidFill>
            <a:schemeClr val="tx1"/>
          </a:solidFill>
          <a:latin typeface="+mn-lt"/>
          <a:ea typeface="+mn-ea"/>
          <a:cs typeface="+mn-cs"/>
        </a:defRPr>
      </a:lvl2pPr>
      <a:lvl3pPr marL="1005755" algn="l" defTabSz="1005755" rtl="0" eaLnBrk="1" latinLnBrk="0" hangingPunct="1">
        <a:defRPr sz="1980" kern="1200">
          <a:solidFill>
            <a:schemeClr val="tx1"/>
          </a:solidFill>
          <a:latin typeface="+mn-lt"/>
          <a:ea typeface="+mn-ea"/>
          <a:cs typeface="+mn-cs"/>
        </a:defRPr>
      </a:lvl3pPr>
      <a:lvl4pPr marL="1508634" algn="l" defTabSz="1005755" rtl="0" eaLnBrk="1" latinLnBrk="0" hangingPunct="1">
        <a:defRPr sz="1980" kern="1200">
          <a:solidFill>
            <a:schemeClr val="tx1"/>
          </a:solidFill>
          <a:latin typeface="+mn-lt"/>
          <a:ea typeface="+mn-ea"/>
          <a:cs typeface="+mn-cs"/>
        </a:defRPr>
      </a:lvl4pPr>
      <a:lvl5pPr marL="2011512" algn="l" defTabSz="1005755" rtl="0" eaLnBrk="1" latinLnBrk="0" hangingPunct="1">
        <a:defRPr sz="1980" kern="1200">
          <a:solidFill>
            <a:schemeClr val="tx1"/>
          </a:solidFill>
          <a:latin typeface="+mn-lt"/>
          <a:ea typeface="+mn-ea"/>
          <a:cs typeface="+mn-cs"/>
        </a:defRPr>
      </a:lvl5pPr>
      <a:lvl6pPr marL="2514389" algn="l" defTabSz="1005755" rtl="0" eaLnBrk="1" latinLnBrk="0" hangingPunct="1">
        <a:defRPr sz="1980" kern="1200">
          <a:solidFill>
            <a:schemeClr val="tx1"/>
          </a:solidFill>
          <a:latin typeface="+mn-lt"/>
          <a:ea typeface="+mn-ea"/>
          <a:cs typeface="+mn-cs"/>
        </a:defRPr>
      </a:lvl6pPr>
      <a:lvl7pPr marL="3017267" algn="l" defTabSz="1005755" rtl="0" eaLnBrk="1" latinLnBrk="0" hangingPunct="1">
        <a:defRPr sz="1980" kern="1200">
          <a:solidFill>
            <a:schemeClr val="tx1"/>
          </a:solidFill>
          <a:latin typeface="+mn-lt"/>
          <a:ea typeface="+mn-ea"/>
          <a:cs typeface="+mn-cs"/>
        </a:defRPr>
      </a:lvl7pPr>
      <a:lvl8pPr marL="3520145" algn="l" defTabSz="1005755" rtl="0" eaLnBrk="1" latinLnBrk="0" hangingPunct="1">
        <a:defRPr sz="1980" kern="1200">
          <a:solidFill>
            <a:schemeClr val="tx1"/>
          </a:solidFill>
          <a:latin typeface="+mn-lt"/>
          <a:ea typeface="+mn-ea"/>
          <a:cs typeface="+mn-cs"/>
        </a:defRPr>
      </a:lvl8pPr>
      <a:lvl9pPr marL="4023023" algn="l" defTabSz="1005755" rtl="0" eaLnBrk="1" latinLnBrk="0" hangingPunct="1">
        <a:defRPr sz="198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32" userDrawn="1">
          <p15:clr>
            <a:srgbClr val="F26B43"/>
          </p15:clr>
        </p15:guide>
        <p15:guide id="2" pos="396" userDrawn="1">
          <p15:clr>
            <a:srgbClr val="F26B43"/>
          </p15:clr>
        </p15:guide>
        <p15:guide id="3" orient="horz" pos="4608" userDrawn="1">
          <p15:clr>
            <a:srgbClr val="F26B43"/>
          </p15:clr>
        </p15:guide>
        <p15:guide id="4" pos="8308" userDrawn="1">
          <p15:clr>
            <a:srgbClr val="F26B43"/>
          </p15:clr>
        </p15:guide>
        <p15:guide id="5" orient="horz" pos="4656" userDrawn="1">
          <p15:clr>
            <a:srgbClr val="F26B43"/>
          </p15:clr>
        </p15:guide>
        <p15:guide id="6" orient="horz" pos="427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11.png"/><Relationship Id="rId4" Type="http://schemas.openxmlformats.org/officeDocument/2006/relationships/image" Target="../media/image10.jpg"/></Relationships>
</file>

<file path=ppt/slides/_rels/slide1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hyperlink" Target="https://www.census.gov/foreign-trade/balance/c5700.html" TargetMode="External"/><Relationship Id="rId2" Type="http://schemas.openxmlformats.org/officeDocument/2006/relationships/notesSlide" Target="../notesSlides/notesSlide14.xml"/><Relationship Id="rId1" Type="http://schemas.openxmlformats.org/officeDocument/2006/relationships/slideLayout" Target="../slideLayouts/slideLayout5.xml"/><Relationship Id="rId4" Type="http://schemas.openxmlformats.org/officeDocument/2006/relationships/chart" Target="../charts/char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hyperlink" Target="https://www.census.gov/foreign-trade/balance/c5700.html" TargetMode="External"/><Relationship Id="rId2" Type="http://schemas.openxmlformats.org/officeDocument/2006/relationships/notesSlide" Target="../notesSlides/notesSlide24.xml"/><Relationship Id="rId1" Type="http://schemas.openxmlformats.org/officeDocument/2006/relationships/slideLayout" Target="../slideLayouts/slideLayout5.xml"/><Relationship Id="rId4" Type="http://schemas.openxmlformats.org/officeDocument/2006/relationships/chart" Target="../charts/chart1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chart" Target="../charts/chart16.xml"/><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chart" Target="../charts/chart17.xml"/><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hyperlink" Target="https://www.gmo.com/americas/benchmark-disclaimers/" TargetMode="External"/><Relationship Id="rId2" Type="http://schemas.openxmlformats.org/officeDocument/2006/relationships/notesSlide" Target="../notesSlides/notesSlide33.xml"/><Relationship Id="rId1" Type="http://schemas.openxmlformats.org/officeDocument/2006/relationships/slideLayout" Target="../slideLayouts/slideLayout5.xml"/><Relationship Id="rId4" Type="http://schemas.openxmlformats.org/officeDocument/2006/relationships/chart" Target="../charts/chart18.xml"/></Relationships>
</file>

<file path=ppt/slides/_rels/slide34.xml.rels><?xml version="1.0" encoding="UTF-8" standalone="yes"?>
<Relationships xmlns="http://schemas.openxmlformats.org/package/2006/relationships"><Relationship Id="rId3" Type="http://schemas.openxmlformats.org/officeDocument/2006/relationships/hyperlink" Target="https://www.gmo.com/americas/benchmark-disclaimers/" TargetMode="External"/><Relationship Id="rId2" Type="http://schemas.openxmlformats.org/officeDocument/2006/relationships/notesSlide" Target="../notesSlides/notesSlide34.xml"/><Relationship Id="rId1" Type="http://schemas.openxmlformats.org/officeDocument/2006/relationships/slideLayout" Target="../slideLayouts/slideLayout5.xml"/><Relationship Id="rId4" Type="http://schemas.openxmlformats.org/officeDocument/2006/relationships/chart" Target="../charts/chart19.xml"/></Relationships>
</file>

<file path=ppt/slides/_rels/slide35.xml.rels><?xml version="1.0" encoding="UTF-8" standalone="yes"?>
<Relationships xmlns="http://schemas.openxmlformats.org/package/2006/relationships"><Relationship Id="rId8" Type="http://schemas.openxmlformats.org/officeDocument/2006/relationships/chart" Target="../charts/chart23.xml"/><Relationship Id="rId3" Type="http://schemas.openxmlformats.org/officeDocument/2006/relationships/image" Target="../media/image16.png"/><Relationship Id="rId7" Type="http://schemas.openxmlformats.org/officeDocument/2006/relationships/chart" Target="../charts/chart22.xml"/><Relationship Id="rId2" Type="http://schemas.openxmlformats.org/officeDocument/2006/relationships/notesSlide" Target="../notesSlides/notesSlide35.xml"/><Relationship Id="rId1" Type="http://schemas.openxmlformats.org/officeDocument/2006/relationships/slideLayout" Target="../slideLayouts/slideLayout4.xml"/><Relationship Id="rId6" Type="http://schemas.openxmlformats.org/officeDocument/2006/relationships/chart" Target="../charts/chart21.xml"/><Relationship Id="rId5" Type="http://schemas.openxmlformats.org/officeDocument/2006/relationships/chart" Target="../charts/chart20.xml"/><Relationship Id="rId4" Type="http://schemas.openxmlformats.org/officeDocument/2006/relationships/image" Target="../media/image17.svg"/></Relationships>
</file>

<file path=ppt/slides/_rels/slide36.xml.rels><?xml version="1.0" encoding="UTF-8" standalone="yes"?>
<Relationships xmlns="http://schemas.openxmlformats.org/package/2006/relationships"><Relationship Id="rId3" Type="http://schemas.openxmlformats.org/officeDocument/2006/relationships/chart" Target="../charts/chart24.xml"/><Relationship Id="rId7" Type="http://schemas.openxmlformats.org/officeDocument/2006/relationships/chart" Target="../charts/chart25.xml"/><Relationship Id="rId2" Type="http://schemas.openxmlformats.org/officeDocument/2006/relationships/notesSlide" Target="../notesSlides/notesSlide36.xml"/><Relationship Id="rId1" Type="http://schemas.openxmlformats.org/officeDocument/2006/relationships/slideLayout" Target="../slideLayouts/slideLayout4.xml"/><Relationship Id="rId6" Type="http://schemas.openxmlformats.org/officeDocument/2006/relationships/image" Target="../media/image18.emf"/><Relationship Id="rId5" Type="http://schemas.openxmlformats.org/officeDocument/2006/relationships/oleObject" Target="file:///GMO/data/Graphics/Graphics%20Shared/GMO%20Fall%20Confs/Conference_2024/Presentations/Day%201/China%20&amp;%20Beyond%20China/ADi_China%20&amp;%20Beyond%20China_10-24.xlsx!BC%20Model%20Characteristics!R6C1:R12C7" TargetMode="External"/><Relationship Id="rId4" Type="http://schemas.openxmlformats.org/officeDocument/2006/relationships/hyperlink" Target="https://www.gmo.com/americas/benchmark-disclaimers/" TargetMode="Externa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9.xml"/><Relationship Id="rId1" Type="http://schemas.openxmlformats.org/officeDocument/2006/relationships/slideLayout" Target="../slideLayouts/slideLayout20.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42.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57A9A-6098-4CCA-86AB-EB1CB54C2752}"/>
              </a:ext>
            </a:extLst>
          </p:cNvPr>
          <p:cNvSpPr>
            <a:spLocks noGrp="1"/>
          </p:cNvSpPr>
          <p:nvPr>
            <p:ph type="ctrTitle"/>
          </p:nvPr>
        </p:nvSpPr>
        <p:spPr>
          <a:xfrm>
            <a:off x="4299225" y="2658725"/>
            <a:ext cx="8550000" cy="1234758"/>
          </a:xfrm>
        </p:spPr>
        <p:txBody>
          <a:bodyPr/>
          <a:lstStyle/>
          <a:p>
            <a:r>
              <a:rPr lang="en-US" dirty="0"/>
              <a:t>China and Beyond China</a:t>
            </a:r>
          </a:p>
        </p:txBody>
      </p:sp>
      <p:sp>
        <p:nvSpPr>
          <p:cNvPr id="3" name="Text Placeholder 2">
            <a:extLst>
              <a:ext uri="{FF2B5EF4-FFF2-40B4-BE49-F238E27FC236}">
                <a16:creationId xmlns:a16="http://schemas.microsoft.com/office/drawing/2014/main" id="{F8556A5D-2916-4241-B2FF-BE32670AB4DA}"/>
              </a:ext>
            </a:extLst>
          </p:cNvPr>
          <p:cNvSpPr>
            <a:spLocks noGrp="1"/>
          </p:cNvSpPr>
          <p:nvPr>
            <p:ph type="body" sz="quarter" idx="4294967295"/>
          </p:nvPr>
        </p:nvSpPr>
        <p:spPr>
          <a:xfrm>
            <a:off x="4299225" y="4361804"/>
            <a:ext cx="8550000" cy="701708"/>
          </a:xfrm>
        </p:spPr>
        <p:txBody>
          <a:bodyPr/>
          <a:lstStyle/>
          <a:p>
            <a:r>
              <a:rPr lang="en-US" sz="2600" dirty="0">
                <a:solidFill>
                  <a:schemeClr val="bg1"/>
                </a:solidFill>
                <a:latin typeface="Roboto Condensed Medium" panose="02000000000000000000" pitchFamily="2" charset="0"/>
                <a:ea typeface="Roboto Condensed Medium" panose="02000000000000000000" pitchFamily="2" charset="0"/>
                <a:cs typeface="Roboto Condensed Medium" panose="02000000000000000000" pitchFamily="2" charset="0"/>
              </a:rPr>
              <a:t>Arjun Divecha</a:t>
            </a:r>
          </a:p>
        </p:txBody>
      </p:sp>
    </p:spTree>
    <p:extLst>
      <p:ext uri="{BB962C8B-B14F-4D97-AF65-F5344CB8AC3E}">
        <p14:creationId xmlns:p14="http://schemas.microsoft.com/office/powerpoint/2010/main" val="5265026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E2F22D4-13C2-A329-BD79-74CA5FAC7D71}"/>
              </a:ext>
            </a:extLst>
          </p:cNvPr>
          <p:cNvSpPr>
            <a:spLocks noGrp="1"/>
          </p:cNvSpPr>
          <p:nvPr>
            <p:ph type="body" sz="quarter" idx="13"/>
          </p:nvPr>
        </p:nvSpPr>
        <p:spPr/>
        <p:txBody>
          <a:bodyPr/>
          <a:lstStyle/>
          <a:p>
            <a:r>
              <a:rPr lang="en-US" b="1" dirty="0"/>
              <a:t>Source: Financial Times, Bloomberg</a:t>
            </a:r>
          </a:p>
          <a:p>
            <a:r>
              <a:rPr lang="en-US" dirty="0"/>
              <a:t>IPO data for 2024 as of early September.</a:t>
            </a:r>
          </a:p>
        </p:txBody>
      </p:sp>
      <p:sp>
        <p:nvSpPr>
          <p:cNvPr id="2" name="Title 1">
            <a:extLst>
              <a:ext uri="{FF2B5EF4-FFF2-40B4-BE49-F238E27FC236}">
                <a16:creationId xmlns:a16="http://schemas.microsoft.com/office/drawing/2014/main" id="{8D59BB5B-332E-E68B-DA25-EF9DB4C01209}"/>
              </a:ext>
            </a:extLst>
          </p:cNvPr>
          <p:cNvSpPr>
            <a:spLocks noGrp="1"/>
          </p:cNvSpPr>
          <p:nvPr>
            <p:ph type="title"/>
          </p:nvPr>
        </p:nvSpPr>
        <p:spPr/>
        <p:txBody>
          <a:bodyPr/>
          <a:lstStyle/>
          <a:p>
            <a:r>
              <a:rPr lang="en-US" dirty="0"/>
              <a:t>Capital Raising Is At a Standstill</a:t>
            </a:r>
          </a:p>
        </p:txBody>
      </p:sp>
      <p:pic>
        <p:nvPicPr>
          <p:cNvPr id="3" name="Picture 2">
            <a:extLst>
              <a:ext uri="{FF2B5EF4-FFF2-40B4-BE49-F238E27FC236}">
                <a16:creationId xmlns:a16="http://schemas.microsoft.com/office/drawing/2014/main" id="{7959D9A6-3581-806E-1A59-CA1DF45DC4D5}"/>
              </a:ext>
            </a:extLst>
          </p:cNvPr>
          <p:cNvPicPr>
            <a:picLocks noChangeAspect="1"/>
          </p:cNvPicPr>
          <p:nvPr/>
        </p:nvPicPr>
        <p:blipFill rotWithShape="1">
          <a:blip r:embed="rId3"/>
          <a:srcRect b="19119"/>
          <a:stretch/>
        </p:blipFill>
        <p:spPr>
          <a:xfrm>
            <a:off x="3802380" y="1407889"/>
            <a:ext cx="6217920" cy="5545169"/>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24788552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E2F22D4-13C2-A329-BD79-74CA5FAC7D71}"/>
              </a:ext>
            </a:extLst>
          </p:cNvPr>
          <p:cNvSpPr>
            <a:spLocks noGrp="1"/>
          </p:cNvSpPr>
          <p:nvPr>
            <p:ph type="body" sz="quarter" idx="13"/>
          </p:nvPr>
        </p:nvSpPr>
        <p:spPr/>
        <p:txBody>
          <a:bodyPr/>
          <a:lstStyle/>
          <a:p>
            <a:r>
              <a:rPr lang="en-US" b="1" dirty="0"/>
              <a:t>Source: Financial Times, </a:t>
            </a:r>
            <a:r>
              <a:rPr lang="en-US" b="1" dirty="0" err="1"/>
              <a:t>Prequin</a:t>
            </a:r>
            <a:r>
              <a:rPr lang="en-US" b="1" dirty="0"/>
              <a:t>, IT </a:t>
            </a:r>
            <a:r>
              <a:rPr lang="en-US" b="1" dirty="0" err="1"/>
              <a:t>Juzi</a:t>
            </a:r>
            <a:endParaRPr lang="en-US" b="1" dirty="0"/>
          </a:p>
          <a:p>
            <a:r>
              <a:rPr lang="en-US" dirty="0"/>
              <a:t>2024 data ends in August and is incomplete; funding data is YTD.</a:t>
            </a:r>
          </a:p>
        </p:txBody>
      </p:sp>
      <p:sp>
        <p:nvSpPr>
          <p:cNvPr id="2" name="Title 1">
            <a:extLst>
              <a:ext uri="{FF2B5EF4-FFF2-40B4-BE49-F238E27FC236}">
                <a16:creationId xmlns:a16="http://schemas.microsoft.com/office/drawing/2014/main" id="{8D59BB5B-332E-E68B-DA25-EF9DB4C01209}"/>
              </a:ext>
            </a:extLst>
          </p:cNvPr>
          <p:cNvSpPr>
            <a:spLocks noGrp="1"/>
          </p:cNvSpPr>
          <p:nvPr>
            <p:ph type="title"/>
          </p:nvPr>
        </p:nvSpPr>
        <p:spPr/>
        <p:txBody>
          <a:bodyPr/>
          <a:lstStyle/>
          <a:p>
            <a:r>
              <a:rPr lang="en-US" dirty="0"/>
              <a:t>Capital Raising Is At a Standstill</a:t>
            </a:r>
          </a:p>
        </p:txBody>
      </p:sp>
      <p:grpSp>
        <p:nvGrpSpPr>
          <p:cNvPr id="6" name="Group 5">
            <a:extLst>
              <a:ext uri="{FF2B5EF4-FFF2-40B4-BE49-F238E27FC236}">
                <a16:creationId xmlns:a16="http://schemas.microsoft.com/office/drawing/2014/main" id="{8AFCE152-0F3E-1A69-00A1-8AD0618CFB46}"/>
              </a:ext>
            </a:extLst>
          </p:cNvPr>
          <p:cNvGrpSpPr/>
          <p:nvPr/>
        </p:nvGrpSpPr>
        <p:grpSpPr>
          <a:xfrm>
            <a:off x="1612827" y="1673129"/>
            <a:ext cx="10593108" cy="5108671"/>
            <a:chOff x="681009" y="1673129"/>
            <a:chExt cx="10593108" cy="5108671"/>
          </a:xfrm>
        </p:grpSpPr>
        <p:pic>
          <p:nvPicPr>
            <p:cNvPr id="12" name="Picture 11">
              <a:extLst>
                <a:ext uri="{FF2B5EF4-FFF2-40B4-BE49-F238E27FC236}">
                  <a16:creationId xmlns:a16="http://schemas.microsoft.com/office/drawing/2014/main" id="{CAEE39D2-051F-4EA7-535A-8C6120D88239}"/>
                </a:ext>
              </a:extLst>
            </p:cNvPr>
            <p:cNvPicPr>
              <a:picLocks noChangeAspect="1"/>
            </p:cNvPicPr>
            <p:nvPr/>
          </p:nvPicPr>
          <p:blipFill rotWithShape="1">
            <a:blip r:embed="rId3"/>
            <a:srcRect l="2426" t="15759" r="50177" b="10435"/>
            <a:stretch/>
          </p:blipFill>
          <p:spPr>
            <a:xfrm>
              <a:off x="7596783" y="1673129"/>
              <a:ext cx="3677334" cy="5108671"/>
            </a:xfrm>
            <a:prstGeom prst="rect">
              <a:avLst/>
            </a:prstGeom>
            <a:solidFill>
              <a:srgbClr val="FFF1E6"/>
            </a:solidFill>
            <a:effectLst>
              <a:outerShdw blurRad="50800" dist="38100" dir="2700000" algn="tl" rotWithShape="0">
                <a:prstClr val="black">
                  <a:alpha val="40000"/>
                </a:prstClr>
              </a:outerShdw>
            </a:effectLst>
          </p:spPr>
        </p:pic>
        <p:grpSp>
          <p:nvGrpSpPr>
            <p:cNvPr id="4" name="Group 3">
              <a:extLst>
                <a:ext uri="{FF2B5EF4-FFF2-40B4-BE49-F238E27FC236}">
                  <a16:creationId xmlns:a16="http://schemas.microsoft.com/office/drawing/2014/main" id="{9BEC4916-3F9C-CD78-6F73-1D035B0B20EA}"/>
                </a:ext>
              </a:extLst>
            </p:cNvPr>
            <p:cNvGrpSpPr/>
            <p:nvPr/>
          </p:nvGrpSpPr>
          <p:grpSpPr>
            <a:xfrm>
              <a:off x="681009" y="1673129"/>
              <a:ext cx="6173432" cy="1405961"/>
              <a:chOff x="681009" y="1673129"/>
              <a:chExt cx="6173432" cy="1405961"/>
            </a:xfrm>
            <a:effectLst>
              <a:outerShdw blurRad="50800" dist="38100" dir="2700000" algn="tl" rotWithShape="0">
                <a:prstClr val="black">
                  <a:alpha val="40000"/>
                </a:prstClr>
              </a:outerShdw>
            </a:effectLst>
          </p:grpSpPr>
          <p:pic>
            <p:nvPicPr>
              <p:cNvPr id="11" name="Picture 10">
                <a:extLst>
                  <a:ext uri="{FF2B5EF4-FFF2-40B4-BE49-F238E27FC236}">
                    <a16:creationId xmlns:a16="http://schemas.microsoft.com/office/drawing/2014/main" id="{EF7687CC-8ACF-4823-BCBC-8E9C7827CD67}"/>
                  </a:ext>
                </a:extLst>
              </p:cNvPr>
              <p:cNvPicPr>
                <a:picLocks noChangeAspect="1"/>
              </p:cNvPicPr>
              <p:nvPr/>
            </p:nvPicPr>
            <p:blipFill rotWithShape="1">
              <a:blip r:embed="rId3"/>
              <a:srcRect r="12580" b="86555"/>
              <a:stretch/>
            </p:blipFill>
            <p:spPr>
              <a:xfrm>
                <a:off x="681009" y="2232044"/>
                <a:ext cx="6173432" cy="847046"/>
              </a:xfrm>
              <a:prstGeom prst="rect">
                <a:avLst/>
              </a:prstGeom>
            </p:spPr>
          </p:pic>
          <p:pic>
            <p:nvPicPr>
              <p:cNvPr id="3" name="Picture 2">
                <a:extLst>
                  <a:ext uri="{FF2B5EF4-FFF2-40B4-BE49-F238E27FC236}">
                    <a16:creationId xmlns:a16="http://schemas.microsoft.com/office/drawing/2014/main" id="{5F5353B2-514C-DFED-AD23-945FF75D2FF3}"/>
                  </a:ext>
                </a:extLst>
              </p:cNvPr>
              <p:cNvPicPr>
                <a:picLocks noChangeAspect="1"/>
              </p:cNvPicPr>
              <p:nvPr/>
            </p:nvPicPr>
            <p:blipFill rotWithShape="1">
              <a:blip r:embed="rId4"/>
              <a:srcRect l="40399" r="21473" b="29135"/>
              <a:stretch/>
            </p:blipFill>
            <p:spPr>
              <a:xfrm>
                <a:off x="681009" y="1673129"/>
                <a:ext cx="3657600" cy="560316"/>
              </a:xfrm>
              <a:prstGeom prst="rect">
                <a:avLst/>
              </a:prstGeom>
            </p:spPr>
          </p:pic>
        </p:grpSp>
      </p:grpSp>
    </p:spTree>
    <p:extLst>
      <p:ext uri="{BB962C8B-B14F-4D97-AF65-F5344CB8AC3E}">
        <p14:creationId xmlns:p14="http://schemas.microsoft.com/office/powerpoint/2010/main" val="12112179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E2F22D4-13C2-A329-BD79-74CA5FAC7D71}"/>
              </a:ext>
            </a:extLst>
          </p:cNvPr>
          <p:cNvSpPr>
            <a:spLocks noGrp="1"/>
          </p:cNvSpPr>
          <p:nvPr>
            <p:ph type="body" sz="quarter" idx="13"/>
          </p:nvPr>
        </p:nvSpPr>
        <p:spPr/>
        <p:txBody>
          <a:bodyPr/>
          <a:lstStyle/>
          <a:p>
            <a:r>
              <a:rPr lang="en-US" b="1" dirty="0"/>
              <a:t>Source: Financial Times, </a:t>
            </a:r>
            <a:r>
              <a:rPr lang="en-US" b="1" dirty="0" err="1"/>
              <a:t>Prequin</a:t>
            </a:r>
            <a:r>
              <a:rPr lang="en-US" b="1" dirty="0"/>
              <a:t>, IT </a:t>
            </a:r>
            <a:r>
              <a:rPr lang="en-US" b="1" dirty="0" err="1"/>
              <a:t>Juzi</a:t>
            </a:r>
            <a:endParaRPr lang="en-US" b="1" dirty="0"/>
          </a:p>
          <a:p>
            <a:r>
              <a:rPr lang="en-US" dirty="0"/>
              <a:t>2024 data ends in August and is incomplete; funding data is YTD. Includes start-ups that have received VC backing, plus some in areas that are a focus for VCs even if they have not received funding.</a:t>
            </a:r>
          </a:p>
        </p:txBody>
      </p:sp>
      <p:sp>
        <p:nvSpPr>
          <p:cNvPr id="2" name="Title 1">
            <a:extLst>
              <a:ext uri="{FF2B5EF4-FFF2-40B4-BE49-F238E27FC236}">
                <a16:creationId xmlns:a16="http://schemas.microsoft.com/office/drawing/2014/main" id="{8D59BB5B-332E-E68B-DA25-EF9DB4C01209}"/>
              </a:ext>
            </a:extLst>
          </p:cNvPr>
          <p:cNvSpPr>
            <a:spLocks noGrp="1"/>
          </p:cNvSpPr>
          <p:nvPr>
            <p:ph type="title"/>
          </p:nvPr>
        </p:nvSpPr>
        <p:spPr/>
        <p:txBody>
          <a:bodyPr/>
          <a:lstStyle/>
          <a:p>
            <a:r>
              <a:rPr lang="en-US" dirty="0"/>
              <a:t>And New Business Formation Has Ground to a Halt</a:t>
            </a:r>
          </a:p>
        </p:txBody>
      </p:sp>
      <p:grpSp>
        <p:nvGrpSpPr>
          <p:cNvPr id="7" name="Group 6">
            <a:extLst>
              <a:ext uri="{FF2B5EF4-FFF2-40B4-BE49-F238E27FC236}">
                <a16:creationId xmlns:a16="http://schemas.microsoft.com/office/drawing/2014/main" id="{FD1EADE7-13C7-87FE-D3D9-228618F5B76D}"/>
              </a:ext>
            </a:extLst>
          </p:cNvPr>
          <p:cNvGrpSpPr/>
          <p:nvPr/>
        </p:nvGrpSpPr>
        <p:grpSpPr>
          <a:xfrm>
            <a:off x="1128842" y="1620789"/>
            <a:ext cx="11556950" cy="5089071"/>
            <a:chOff x="1546859" y="1696989"/>
            <a:chExt cx="11556950" cy="5089071"/>
          </a:xfrm>
        </p:grpSpPr>
        <p:grpSp>
          <p:nvGrpSpPr>
            <p:cNvPr id="11" name="Group 10">
              <a:extLst>
                <a:ext uri="{FF2B5EF4-FFF2-40B4-BE49-F238E27FC236}">
                  <a16:creationId xmlns:a16="http://schemas.microsoft.com/office/drawing/2014/main" id="{D5470BD4-83A3-52F0-BB43-DE034B55D3A0}"/>
                </a:ext>
              </a:extLst>
            </p:cNvPr>
            <p:cNvGrpSpPr/>
            <p:nvPr/>
          </p:nvGrpSpPr>
          <p:grpSpPr>
            <a:xfrm>
              <a:off x="1546859" y="1696989"/>
              <a:ext cx="4157255" cy="5089071"/>
              <a:chOff x="4312919" y="1558327"/>
              <a:chExt cx="3650797" cy="4469094"/>
            </a:xfrm>
            <a:effectLst>
              <a:outerShdw blurRad="50800" dist="38100" dir="2700000" algn="tl" rotWithShape="0">
                <a:prstClr val="black">
                  <a:alpha val="40000"/>
                </a:prstClr>
              </a:outerShdw>
            </a:effectLst>
          </p:grpSpPr>
          <p:pic>
            <p:nvPicPr>
              <p:cNvPr id="6" name="Picture 5">
                <a:extLst>
                  <a:ext uri="{FF2B5EF4-FFF2-40B4-BE49-F238E27FC236}">
                    <a16:creationId xmlns:a16="http://schemas.microsoft.com/office/drawing/2014/main" id="{6EC996DD-A4CA-120E-5EDC-841CED1B979A}"/>
                  </a:ext>
                </a:extLst>
              </p:cNvPr>
              <p:cNvPicPr>
                <a:picLocks noChangeAspect="1"/>
              </p:cNvPicPr>
              <p:nvPr/>
            </p:nvPicPr>
            <p:blipFill rotWithShape="1">
              <a:blip r:embed="rId3"/>
              <a:srcRect l="48970" t="24496" b="10960"/>
              <a:stretch/>
            </p:blipFill>
            <p:spPr>
              <a:xfrm>
                <a:off x="4312920" y="1907859"/>
                <a:ext cx="3650796" cy="4119562"/>
              </a:xfrm>
              <a:prstGeom prst="rect">
                <a:avLst/>
              </a:prstGeom>
            </p:spPr>
          </p:pic>
          <p:pic>
            <p:nvPicPr>
              <p:cNvPr id="9" name="Picture 8" descr="A screenshot of a graph&#10;&#10;Description automatically generated">
                <a:extLst>
                  <a:ext uri="{FF2B5EF4-FFF2-40B4-BE49-F238E27FC236}">
                    <a16:creationId xmlns:a16="http://schemas.microsoft.com/office/drawing/2014/main" id="{66A48938-13DB-72BF-E55C-657C74F14041}"/>
                  </a:ext>
                </a:extLst>
              </p:cNvPr>
              <p:cNvPicPr>
                <a:picLocks noChangeAspect="1"/>
              </p:cNvPicPr>
              <p:nvPr/>
            </p:nvPicPr>
            <p:blipFill rotWithShape="1">
              <a:blip r:embed="rId4"/>
              <a:srcRect b="94211"/>
              <a:stretch/>
            </p:blipFill>
            <p:spPr>
              <a:xfrm>
                <a:off x="4312919" y="1558327"/>
                <a:ext cx="3650797" cy="347398"/>
              </a:xfrm>
              <a:prstGeom prst="rect">
                <a:avLst/>
              </a:prstGeom>
            </p:spPr>
          </p:pic>
        </p:grpSp>
        <p:grpSp>
          <p:nvGrpSpPr>
            <p:cNvPr id="4" name="Group 3">
              <a:extLst>
                <a:ext uri="{FF2B5EF4-FFF2-40B4-BE49-F238E27FC236}">
                  <a16:creationId xmlns:a16="http://schemas.microsoft.com/office/drawing/2014/main" id="{168B2742-3F4D-B663-D86C-3AD12F5A9CCF}"/>
                </a:ext>
              </a:extLst>
            </p:cNvPr>
            <p:cNvGrpSpPr/>
            <p:nvPr/>
          </p:nvGrpSpPr>
          <p:grpSpPr>
            <a:xfrm>
              <a:off x="6321062" y="1696989"/>
              <a:ext cx="6782747" cy="1819925"/>
              <a:chOff x="6321062" y="1845122"/>
              <a:chExt cx="6782747" cy="1819925"/>
            </a:xfrm>
            <a:effectLst>
              <a:outerShdw blurRad="50800" dist="38100" dir="2700000" algn="tl" rotWithShape="0">
                <a:prstClr val="black">
                  <a:alpha val="40000"/>
                </a:prstClr>
              </a:outerShdw>
            </a:effectLst>
          </p:grpSpPr>
          <p:pic>
            <p:nvPicPr>
              <p:cNvPr id="8" name="Picture 7">
                <a:extLst>
                  <a:ext uri="{FF2B5EF4-FFF2-40B4-BE49-F238E27FC236}">
                    <a16:creationId xmlns:a16="http://schemas.microsoft.com/office/drawing/2014/main" id="{A2698EB5-AC90-6C97-188A-C25E7919E0B2}"/>
                  </a:ext>
                </a:extLst>
              </p:cNvPr>
              <p:cNvPicPr>
                <a:picLocks noChangeAspect="1"/>
              </p:cNvPicPr>
              <p:nvPr/>
            </p:nvPicPr>
            <p:blipFill>
              <a:blip r:embed="rId5"/>
              <a:stretch>
                <a:fillRect/>
              </a:stretch>
            </p:blipFill>
            <p:spPr>
              <a:xfrm>
                <a:off x="6321062" y="2388519"/>
                <a:ext cx="6782747" cy="1276528"/>
              </a:xfrm>
              <a:prstGeom prst="rect">
                <a:avLst/>
              </a:prstGeom>
            </p:spPr>
          </p:pic>
          <p:pic>
            <p:nvPicPr>
              <p:cNvPr id="3" name="Picture 2">
                <a:extLst>
                  <a:ext uri="{FF2B5EF4-FFF2-40B4-BE49-F238E27FC236}">
                    <a16:creationId xmlns:a16="http://schemas.microsoft.com/office/drawing/2014/main" id="{C4E6ABAF-40D1-22DA-5C65-E35042E5D9B5}"/>
                  </a:ext>
                </a:extLst>
              </p:cNvPr>
              <p:cNvPicPr>
                <a:picLocks noChangeAspect="1"/>
              </p:cNvPicPr>
              <p:nvPr/>
            </p:nvPicPr>
            <p:blipFill rotWithShape="1">
              <a:blip r:embed="rId6"/>
              <a:srcRect l="40399" r="21473" b="29135"/>
              <a:stretch/>
            </p:blipFill>
            <p:spPr>
              <a:xfrm>
                <a:off x="6321062" y="1845122"/>
                <a:ext cx="3657600" cy="560316"/>
              </a:xfrm>
              <a:prstGeom prst="rect">
                <a:avLst/>
              </a:prstGeom>
            </p:spPr>
          </p:pic>
        </p:grpSp>
      </p:grpSp>
    </p:spTree>
    <p:extLst>
      <p:ext uri="{BB962C8B-B14F-4D97-AF65-F5344CB8AC3E}">
        <p14:creationId xmlns:p14="http://schemas.microsoft.com/office/powerpoint/2010/main" val="19243692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21AB0A4-21B7-E9CE-631A-9EBE3E8BBCAE}"/>
              </a:ext>
            </a:extLst>
          </p:cNvPr>
          <p:cNvSpPr>
            <a:spLocks noGrp="1"/>
          </p:cNvSpPr>
          <p:nvPr>
            <p:ph type="body" sz="quarter" idx="13"/>
          </p:nvPr>
        </p:nvSpPr>
        <p:spPr/>
        <p:txBody>
          <a:bodyPr/>
          <a:lstStyle/>
          <a:p>
            <a:r>
              <a:rPr lang="en-US" b="1" dirty="0"/>
              <a:t>Source: China Customs</a:t>
            </a:r>
          </a:p>
        </p:txBody>
      </p:sp>
      <p:sp>
        <p:nvSpPr>
          <p:cNvPr id="3" name="Title 2">
            <a:extLst>
              <a:ext uri="{FF2B5EF4-FFF2-40B4-BE49-F238E27FC236}">
                <a16:creationId xmlns:a16="http://schemas.microsoft.com/office/drawing/2014/main" id="{5DA6661A-A1CA-411D-025A-159ABB0C9ACD}"/>
              </a:ext>
            </a:extLst>
          </p:cNvPr>
          <p:cNvSpPr>
            <a:spLocks noGrp="1"/>
          </p:cNvSpPr>
          <p:nvPr>
            <p:ph type="title"/>
          </p:nvPr>
        </p:nvSpPr>
        <p:spPr/>
        <p:txBody>
          <a:bodyPr/>
          <a:lstStyle/>
          <a:p>
            <a:r>
              <a:rPr lang="en-US" dirty="0"/>
              <a:t>The Lack of Domestic Vigor is being</a:t>
            </a:r>
            <a:br>
              <a:rPr lang="en-US" dirty="0"/>
            </a:br>
            <a:r>
              <a:rPr lang="en-US" dirty="0"/>
              <a:t>compensated for by booming trade surpluses</a:t>
            </a:r>
          </a:p>
        </p:txBody>
      </p:sp>
      <p:pic>
        <p:nvPicPr>
          <p:cNvPr id="4" name="Picture 3" descr="A graph with numbers and lines&#10;&#10;Description automatically generated">
            <a:extLst>
              <a:ext uri="{FF2B5EF4-FFF2-40B4-BE49-F238E27FC236}">
                <a16:creationId xmlns:a16="http://schemas.microsoft.com/office/drawing/2014/main" id="{5CA8A94D-2767-23CB-A481-69CE527D7BB3}"/>
              </a:ext>
            </a:extLst>
          </p:cNvPr>
          <p:cNvPicPr>
            <a:picLocks noChangeAspect="1"/>
          </p:cNvPicPr>
          <p:nvPr/>
        </p:nvPicPr>
        <p:blipFill rotWithShape="1">
          <a:blip r:embed="rId3"/>
          <a:srcRect l="11865" t="12434" r="-1" b="19599"/>
          <a:stretch/>
        </p:blipFill>
        <p:spPr>
          <a:xfrm>
            <a:off x="2070100" y="2731636"/>
            <a:ext cx="10455275" cy="3687683"/>
          </a:xfrm>
          <a:prstGeom prst="rect">
            <a:avLst/>
          </a:prstGeom>
        </p:spPr>
      </p:pic>
      <p:sp>
        <p:nvSpPr>
          <p:cNvPr id="5" name="TextBox 4">
            <a:extLst>
              <a:ext uri="{FF2B5EF4-FFF2-40B4-BE49-F238E27FC236}">
                <a16:creationId xmlns:a16="http://schemas.microsoft.com/office/drawing/2014/main" id="{F99481FE-10D8-CF52-D208-066695840E99}"/>
              </a:ext>
            </a:extLst>
          </p:cNvPr>
          <p:cNvSpPr txBox="1"/>
          <p:nvPr/>
        </p:nvSpPr>
        <p:spPr>
          <a:xfrm>
            <a:off x="1540510" y="1694785"/>
            <a:ext cx="8125460" cy="400110"/>
          </a:xfrm>
          <a:prstGeom prst="rect">
            <a:avLst/>
          </a:prstGeom>
          <a:noFill/>
        </p:spPr>
        <p:txBody>
          <a:bodyPr wrap="square" lIns="0" rtlCol="0" anchor="b">
            <a:noAutofit/>
          </a:bodyPr>
          <a:lstStyle/>
          <a:p>
            <a:r>
              <a:rPr lang="en-US" sz="2000" dirty="0">
                <a:solidFill>
                  <a:schemeClr val="accent2"/>
                </a:solidFill>
                <a:latin typeface="Roboto Condensed" panose="02000000000000000000" pitchFamily="2" charset="0"/>
                <a:ea typeface="Roboto Condensed" panose="02000000000000000000" pitchFamily="2" charset="0"/>
              </a:rPr>
              <a:t>CHINA’S TRADE SURPLUS (+) EVERY JANUARY – AUGUST FROM 2000 – 2024</a:t>
            </a:r>
          </a:p>
        </p:txBody>
      </p:sp>
      <p:grpSp>
        <p:nvGrpSpPr>
          <p:cNvPr id="28" name="Group 27">
            <a:extLst>
              <a:ext uri="{FF2B5EF4-FFF2-40B4-BE49-F238E27FC236}">
                <a16:creationId xmlns:a16="http://schemas.microsoft.com/office/drawing/2014/main" id="{4E009A3F-4E54-4CE9-28AE-8ED89AEF4E0F}"/>
              </a:ext>
            </a:extLst>
          </p:cNvPr>
          <p:cNvGrpSpPr/>
          <p:nvPr/>
        </p:nvGrpSpPr>
        <p:grpSpPr>
          <a:xfrm>
            <a:off x="1456913" y="2117755"/>
            <a:ext cx="564578" cy="4500714"/>
            <a:chOff x="1456913" y="2117755"/>
            <a:chExt cx="564578" cy="4500714"/>
          </a:xfrm>
        </p:grpSpPr>
        <p:sp>
          <p:nvSpPr>
            <p:cNvPr id="6" name="TextBox 5">
              <a:extLst>
                <a:ext uri="{FF2B5EF4-FFF2-40B4-BE49-F238E27FC236}">
                  <a16:creationId xmlns:a16="http://schemas.microsoft.com/office/drawing/2014/main" id="{B93DE9A3-462C-FF59-5647-872FB207EFFD}"/>
                </a:ext>
              </a:extLst>
            </p:cNvPr>
            <p:cNvSpPr txBox="1"/>
            <p:nvPr/>
          </p:nvSpPr>
          <p:spPr>
            <a:xfrm>
              <a:off x="1456913" y="2117755"/>
              <a:ext cx="564578"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700</a:t>
              </a:r>
            </a:p>
          </p:txBody>
        </p:sp>
        <p:sp>
          <p:nvSpPr>
            <p:cNvPr id="7" name="TextBox 6">
              <a:extLst>
                <a:ext uri="{FF2B5EF4-FFF2-40B4-BE49-F238E27FC236}">
                  <a16:creationId xmlns:a16="http://schemas.microsoft.com/office/drawing/2014/main" id="{015D410C-5BB3-BD42-7F1F-8CEF16A2EB2C}"/>
                </a:ext>
              </a:extLst>
            </p:cNvPr>
            <p:cNvSpPr txBox="1"/>
            <p:nvPr/>
          </p:nvSpPr>
          <p:spPr>
            <a:xfrm>
              <a:off x="1456913" y="2703556"/>
              <a:ext cx="564578"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600</a:t>
              </a:r>
            </a:p>
          </p:txBody>
        </p:sp>
        <p:sp>
          <p:nvSpPr>
            <p:cNvPr id="8" name="TextBox 7">
              <a:extLst>
                <a:ext uri="{FF2B5EF4-FFF2-40B4-BE49-F238E27FC236}">
                  <a16:creationId xmlns:a16="http://schemas.microsoft.com/office/drawing/2014/main" id="{8D062F13-D57F-19C9-A6F2-73BB8D81C49B}"/>
                </a:ext>
              </a:extLst>
            </p:cNvPr>
            <p:cNvSpPr txBox="1"/>
            <p:nvPr/>
          </p:nvSpPr>
          <p:spPr>
            <a:xfrm>
              <a:off x="1456913" y="3289357"/>
              <a:ext cx="564578"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500</a:t>
              </a:r>
            </a:p>
          </p:txBody>
        </p:sp>
        <p:sp>
          <p:nvSpPr>
            <p:cNvPr id="9" name="TextBox 8">
              <a:extLst>
                <a:ext uri="{FF2B5EF4-FFF2-40B4-BE49-F238E27FC236}">
                  <a16:creationId xmlns:a16="http://schemas.microsoft.com/office/drawing/2014/main" id="{D114262A-7966-E811-6272-EC6A5F711048}"/>
                </a:ext>
              </a:extLst>
            </p:cNvPr>
            <p:cNvSpPr txBox="1"/>
            <p:nvPr/>
          </p:nvSpPr>
          <p:spPr>
            <a:xfrm>
              <a:off x="1456913" y="3875158"/>
              <a:ext cx="564578"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400</a:t>
              </a:r>
            </a:p>
          </p:txBody>
        </p:sp>
        <p:sp>
          <p:nvSpPr>
            <p:cNvPr id="10" name="TextBox 9">
              <a:extLst>
                <a:ext uri="{FF2B5EF4-FFF2-40B4-BE49-F238E27FC236}">
                  <a16:creationId xmlns:a16="http://schemas.microsoft.com/office/drawing/2014/main" id="{B234B717-1D20-1E2D-95D4-7EFFC3498FD6}"/>
                </a:ext>
              </a:extLst>
            </p:cNvPr>
            <p:cNvSpPr txBox="1"/>
            <p:nvPr/>
          </p:nvSpPr>
          <p:spPr>
            <a:xfrm>
              <a:off x="1456913" y="4460959"/>
              <a:ext cx="564578"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300</a:t>
              </a:r>
            </a:p>
          </p:txBody>
        </p:sp>
        <p:sp>
          <p:nvSpPr>
            <p:cNvPr id="11" name="TextBox 10">
              <a:extLst>
                <a:ext uri="{FF2B5EF4-FFF2-40B4-BE49-F238E27FC236}">
                  <a16:creationId xmlns:a16="http://schemas.microsoft.com/office/drawing/2014/main" id="{A68E9A35-D7C6-661A-905A-F3B116543F5C}"/>
                </a:ext>
              </a:extLst>
            </p:cNvPr>
            <p:cNvSpPr txBox="1"/>
            <p:nvPr/>
          </p:nvSpPr>
          <p:spPr>
            <a:xfrm>
              <a:off x="1456913" y="5046760"/>
              <a:ext cx="564578"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200</a:t>
              </a:r>
            </a:p>
          </p:txBody>
        </p:sp>
        <p:sp>
          <p:nvSpPr>
            <p:cNvPr id="12" name="TextBox 11">
              <a:extLst>
                <a:ext uri="{FF2B5EF4-FFF2-40B4-BE49-F238E27FC236}">
                  <a16:creationId xmlns:a16="http://schemas.microsoft.com/office/drawing/2014/main" id="{9322A789-00DE-9F92-30FE-BF6F9A80EEDD}"/>
                </a:ext>
              </a:extLst>
            </p:cNvPr>
            <p:cNvSpPr txBox="1"/>
            <p:nvPr/>
          </p:nvSpPr>
          <p:spPr>
            <a:xfrm>
              <a:off x="1456913" y="5632561"/>
              <a:ext cx="564578"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100</a:t>
              </a:r>
            </a:p>
          </p:txBody>
        </p:sp>
        <p:sp>
          <p:nvSpPr>
            <p:cNvPr id="13" name="TextBox 12">
              <a:extLst>
                <a:ext uri="{FF2B5EF4-FFF2-40B4-BE49-F238E27FC236}">
                  <a16:creationId xmlns:a16="http://schemas.microsoft.com/office/drawing/2014/main" id="{DBB50577-6209-C579-96BA-F9A2E92CA7E7}"/>
                </a:ext>
              </a:extLst>
            </p:cNvPr>
            <p:cNvSpPr txBox="1"/>
            <p:nvPr/>
          </p:nvSpPr>
          <p:spPr>
            <a:xfrm>
              <a:off x="1710188" y="6218359"/>
              <a:ext cx="311303"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0</a:t>
              </a:r>
            </a:p>
          </p:txBody>
        </p:sp>
      </p:grpSp>
      <p:grpSp>
        <p:nvGrpSpPr>
          <p:cNvPr id="27" name="Group 26">
            <a:extLst>
              <a:ext uri="{FF2B5EF4-FFF2-40B4-BE49-F238E27FC236}">
                <a16:creationId xmlns:a16="http://schemas.microsoft.com/office/drawing/2014/main" id="{EB17A175-795C-1764-9935-0DD1D9E5B5AC}"/>
              </a:ext>
            </a:extLst>
          </p:cNvPr>
          <p:cNvGrpSpPr/>
          <p:nvPr/>
        </p:nvGrpSpPr>
        <p:grpSpPr>
          <a:xfrm>
            <a:off x="1865839" y="6480081"/>
            <a:ext cx="10427725" cy="400110"/>
            <a:chOff x="1865839" y="6051456"/>
            <a:chExt cx="10427725" cy="400110"/>
          </a:xfrm>
        </p:grpSpPr>
        <p:sp>
          <p:nvSpPr>
            <p:cNvPr id="15" name="TextBox 14">
              <a:extLst>
                <a:ext uri="{FF2B5EF4-FFF2-40B4-BE49-F238E27FC236}">
                  <a16:creationId xmlns:a16="http://schemas.microsoft.com/office/drawing/2014/main" id="{4E60CD89-8562-18E7-683D-2859E4053744}"/>
                </a:ext>
              </a:extLst>
            </p:cNvPr>
            <p:cNvSpPr txBox="1"/>
            <p:nvPr/>
          </p:nvSpPr>
          <p:spPr>
            <a:xfrm>
              <a:off x="1865839" y="6051456"/>
              <a:ext cx="691215" cy="400110"/>
            </a:xfrm>
            <a:prstGeom prst="rect">
              <a:avLst/>
            </a:prstGeom>
            <a:noFill/>
          </p:spPr>
          <p:txBody>
            <a:bodyPr wrap="none" rtlCol="0">
              <a:spAutoFit/>
            </a:bodyPr>
            <a:lstStyle/>
            <a:p>
              <a:pPr algn="ctr"/>
              <a:r>
                <a:rPr lang="en-US" sz="2000" dirty="0">
                  <a:latin typeface="Roboto Condensed" panose="02000000000000000000" pitchFamily="2" charset="0"/>
                  <a:ea typeface="Roboto Condensed" panose="02000000000000000000" pitchFamily="2" charset="0"/>
                </a:rPr>
                <a:t>2000</a:t>
              </a:r>
            </a:p>
          </p:txBody>
        </p:sp>
        <p:sp>
          <p:nvSpPr>
            <p:cNvPr id="16" name="TextBox 15">
              <a:extLst>
                <a:ext uri="{FF2B5EF4-FFF2-40B4-BE49-F238E27FC236}">
                  <a16:creationId xmlns:a16="http://schemas.microsoft.com/office/drawing/2014/main" id="{B529F260-A799-E256-3834-1F6B234471C0}"/>
                </a:ext>
              </a:extLst>
            </p:cNvPr>
            <p:cNvSpPr txBox="1"/>
            <p:nvPr/>
          </p:nvSpPr>
          <p:spPr>
            <a:xfrm>
              <a:off x="3488591" y="6051456"/>
              <a:ext cx="691215" cy="400110"/>
            </a:xfrm>
            <a:prstGeom prst="rect">
              <a:avLst/>
            </a:prstGeom>
            <a:noFill/>
          </p:spPr>
          <p:txBody>
            <a:bodyPr wrap="none" rtlCol="0">
              <a:spAutoFit/>
            </a:bodyPr>
            <a:lstStyle/>
            <a:p>
              <a:pPr algn="ctr"/>
              <a:r>
                <a:rPr lang="en-US" sz="2000" dirty="0">
                  <a:latin typeface="Roboto Condensed" panose="02000000000000000000" pitchFamily="2" charset="0"/>
                  <a:ea typeface="Roboto Condensed" panose="02000000000000000000" pitchFamily="2" charset="0"/>
                </a:rPr>
                <a:t>2004</a:t>
              </a:r>
            </a:p>
          </p:txBody>
        </p:sp>
        <p:sp>
          <p:nvSpPr>
            <p:cNvPr id="17" name="TextBox 16">
              <a:extLst>
                <a:ext uri="{FF2B5EF4-FFF2-40B4-BE49-F238E27FC236}">
                  <a16:creationId xmlns:a16="http://schemas.microsoft.com/office/drawing/2014/main" id="{8773FB4C-B2EA-D2A1-4742-AD447173B664}"/>
                </a:ext>
              </a:extLst>
            </p:cNvPr>
            <p:cNvSpPr txBox="1"/>
            <p:nvPr/>
          </p:nvSpPr>
          <p:spPr>
            <a:xfrm>
              <a:off x="5111343" y="6051456"/>
              <a:ext cx="691215" cy="400110"/>
            </a:xfrm>
            <a:prstGeom prst="rect">
              <a:avLst/>
            </a:prstGeom>
            <a:noFill/>
          </p:spPr>
          <p:txBody>
            <a:bodyPr wrap="none" rtlCol="0">
              <a:spAutoFit/>
            </a:bodyPr>
            <a:lstStyle/>
            <a:p>
              <a:pPr algn="ctr"/>
              <a:r>
                <a:rPr lang="en-US" sz="2000" dirty="0">
                  <a:latin typeface="Roboto Condensed" panose="02000000000000000000" pitchFamily="2" charset="0"/>
                  <a:ea typeface="Roboto Condensed" panose="02000000000000000000" pitchFamily="2" charset="0"/>
                </a:rPr>
                <a:t>2008</a:t>
              </a:r>
            </a:p>
          </p:txBody>
        </p:sp>
        <p:sp>
          <p:nvSpPr>
            <p:cNvPr id="18" name="TextBox 17">
              <a:extLst>
                <a:ext uri="{FF2B5EF4-FFF2-40B4-BE49-F238E27FC236}">
                  <a16:creationId xmlns:a16="http://schemas.microsoft.com/office/drawing/2014/main" id="{6D3D09C6-F8AC-A7EC-A409-79C90918A3E3}"/>
                </a:ext>
              </a:extLst>
            </p:cNvPr>
            <p:cNvSpPr txBox="1"/>
            <p:nvPr/>
          </p:nvSpPr>
          <p:spPr>
            <a:xfrm>
              <a:off x="6734095" y="6051456"/>
              <a:ext cx="691215" cy="400110"/>
            </a:xfrm>
            <a:prstGeom prst="rect">
              <a:avLst/>
            </a:prstGeom>
            <a:noFill/>
          </p:spPr>
          <p:txBody>
            <a:bodyPr wrap="none" rtlCol="0">
              <a:spAutoFit/>
            </a:bodyPr>
            <a:lstStyle/>
            <a:p>
              <a:pPr algn="ctr"/>
              <a:r>
                <a:rPr lang="en-US" sz="2000" dirty="0">
                  <a:latin typeface="Roboto Condensed" panose="02000000000000000000" pitchFamily="2" charset="0"/>
                  <a:ea typeface="Roboto Condensed" panose="02000000000000000000" pitchFamily="2" charset="0"/>
                </a:rPr>
                <a:t>2012</a:t>
              </a:r>
            </a:p>
          </p:txBody>
        </p:sp>
        <p:sp>
          <p:nvSpPr>
            <p:cNvPr id="19" name="TextBox 18">
              <a:extLst>
                <a:ext uri="{FF2B5EF4-FFF2-40B4-BE49-F238E27FC236}">
                  <a16:creationId xmlns:a16="http://schemas.microsoft.com/office/drawing/2014/main" id="{BB3B6A70-49EC-8869-8CCE-35DB66D7FCF3}"/>
                </a:ext>
              </a:extLst>
            </p:cNvPr>
            <p:cNvSpPr txBox="1"/>
            <p:nvPr/>
          </p:nvSpPr>
          <p:spPr>
            <a:xfrm>
              <a:off x="8356847" y="6051456"/>
              <a:ext cx="691215" cy="400110"/>
            </a:xfrm>
            <a:prstGeom prst="rect">
              <a:avLst/>
            </a:prstGeom>
            <a:noFill/>
          </p:spPr>
          <p:txBody>
            <a:bodyPr wrap="none" rtlCol="0">
              <a:spAutoFit/>
            </a:bodyPr>
            <a:lstStyle/>
            <a:p>
              <a:pPr algn="ctr"/>
              <a:r>
                <a:rPr lang="en-US" sz="2000" dirty="0">
                  <a:latin typeface="Roboto Condensed" panose="02000000000000000000" pitchFamily="2" charset="0"/>
                  <a:ea typeface="Roboto Condensed" panose="02000000000000000000" pitchFamily="2" charset="0"/>
                </a:rPr>
                <a:t>2016</a:t>
              </a:r>
            </a:p>
          </p:txBody>
        </p:sp>
        <p:sp>
          <p:nvSpPr>
            <p:cNvPr id="20" name="TextBox 19">
              <a:extLst>
                <a:ext uri="{FF2B5EF4-FFF2-40B4-BE49-F238E27FC236}">
                  <a16:creationId xmlns:a16="http://schemas.microsoft.com/office/drawing/2014/main" id="{FD6D04DA-E25A-DD0D-8D8F-25783F2069D2}"/>
                </a:ext>
              </a:extLst>
            </p:cNvPr>
            <p:cNvSpPr txBox="1"/>
            <p:nvPr/>
          </p:nvSpPr>
          <p:spPr>
            <a:xfrm>
              <a:off x="9979599" y="6051456"/>
              <a:ext cx="691215" cy="400110"/>
            </a:xfrm>
            <a:prstGeom prst="rect">
              <a:avLst/>
            </a:prstGeom>
            <a:noFill/>
          </p:spPr>
          <p:txBody>
            <a:bodyPr wrap="none" rtlCol="0">
              <a:spAutoFit/>
            </a:bodyPr>
            <a:lstStyle/>
            <a:p>
              <a:pPr algn="ctr"/>
              <a:r>
                <a:rPr lang="en-US" sz="2000" dirty="0">
                  <a:latin typeface="Roboto Condensed" panose="02000000000000000000" pitchFamily="2" charset="0"/>
                  <a:ea typeface="Roboto Condensed" panose="02000000000000000000" pitchFamily="2" charset="0"/>
                </a:rPr>
                <a:t>2020</a:t>
              </a:r>
            </a:p>
          </p:txBody>
        </p:sp>
        <p:sp>
          <p:nvSpPr>
            <p:cNvPr id="21" name="TextBox 20">
              <a:extLst>
                <a:ext uri="{FF2B5EF4-FFF2-40B4-BE49-F238E27FC236}">
                  <a16:creationId xmlns:a16="http://schemas.microsoft.com/office/drawing/2014/main" id="{5661BD76-2003-FB60-0489-8704D640DC67}"/>
                </a:ext>
              </a:extLst>
            </p:cNvPr>
            <p:cNvSpPr txBox="1"/>
            <p:nvPr/>
          </p:nvSpPr>
          <p:spPr>
            <a:xfrm>
              <a:off x="11602349" y="6051456"/>
              <a:ext cx="691215" cy="400110"/>
            </a:xfrm>
            <a:prstGeom prst="rect">
              <a:avLst/>
            </a:prstGeom>
            <a:noFill/>
          </p:spPr>
          <p:txBody>
            <a:bodyPr wrap="none" rtlCol="0">
              <a:spAutoFit/>
            </a:bodyPr>
            <a:lstStyle/>
            <a:p>
              <a:pPr algn="ctr"/>
              <a:r>
                <a:rPr lang="en-US" sz="2000" dirty="0">
                  <a:latin typeface="Roboto Condensed" panose="02000000000000000000" pitchFamily="2" charset="0"/>
                  <a:ea typeface="Roboto Condensed" panose="02000000000000000000" pitchFamily="2" charset="0"/>
                </a:rPr>
                <a:t>2024</a:t>
              </a:r>
            </a:p>
          </p:txBody>
        </p:sp>
      </p:grpSp>
      <p:sp>
        <p:nvSpPr>
          <p:cNvPr id="23" name="TextBox 22">
            <a:extLst>
              <a:ext uri="{FF2B5EF4-FFF2-40B4-BE49-F238E27FC236}">
                <a16:creationId xmlns:a16="http://schemas.microsoft.com/office/drawing/2014/main" id="{AD1FB3E6-9465-AD64-C15C-1B4CADA72B5B}"/>
              </a:ext>
            </a:extLst>
          </p:cNvPr>
          <p:cNvSpPr txBox="1"/>
          <p:nvPr/>
        </p:nvSpPr>
        <p:spPr>
          <a:xfrm rot="16200000">
            <a:off x="-843957" y="4186591"/>
            <a:ext cx="4094314" cy="369332"/>
          </a:xfrm>
          <a:prstGeom prst="rect">
            <a:avLst/>
          </a:prstGeom>
          <a:noFill/>
        </p:spPr>
        <p:txBody>
          <a:bodyPr wrap="square" rtlCol="0">
            <a:spAutoFit/>
          </a:bodyPr>
          <a:lstStyle/>
          <a:p>
            <a:pPr algn="ctr"/>
            <a:r>
              <a:rPr lang="en-US" dirty="0">
                <a:latin typeface="Roboto Condensed" panose="02000000000000000000" pitchFamily="2" charset="0"/>
                <a:ea typeface="Roboto Condensed" panose="02000000000000000000" pitchFamily="2" charset="0"/>
              </a:rPr>
              <a:t>$ Billions</a:t>
            </a:r>
          </a:p>
        </p:txBody>
      </p:sp>
      <p:cxnSp>
        <p:nvCxnSpPr>
          <p:cNvPr id="25" name="Straight Connector 24">
            <a:extLst>
              <a:ext uri="{FF2B5EF4-FFF2-40B4-BE49-F238E27FC236}">
                <a16:creationId xmlns:a16="http://schemas.microsoft.com/office/drawing/2014/main" id="{7D91E861-BBE0-A66D-A9BE-33784C268B86}"/>
              </a:ext>
            </a:extLst>
          </p:cNvPr>
          <p:cNvCxnSpPr/>
          <p:nvPr/>
        </p:nvCxnSpPr>
        <p:spPr>
          <a:xfrm>
            <a:off x="2070100" y="6419320"/>
            <a:ext cx="10058400"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3EC165CD-4B0E-6498-A916-54255176161A}"/>
              </a:ext>
            </a:extLst>
          </p:cNvPr>
          <p:cNvSpPr txBox="1"/>
          <p:nvPr/>
        </p:nvSpPr>
        <p:spPr>
          <a:xfrm>
            <a:off x="11605369" y="2341683"/>
            <a:ext cx="503664" cy="400110"/>
          </a:xfrm>
          <a:prstGeom prst="rect">
            <a:avLst/>
          </a:prstGeom>
          <a:noFill/>
        </p:spPr>
        <p:txBody>
          <a:bodyPr wrap="none" rtlCol="0">
            <a:spAutoFit/>
          </a:bodyPr>
          <a:lstStyle/>
          <a:p>
            <a:pPr algn="ctr"/>
            <a:r>
              <a:rPr lang="en-US" sz="2000" b="1" dirty="0">
                <a:solidFill>
                  <a:srgbClr val="FE0416"/>
                </a:solidFill>
                <a:latin typeface="Roboto Condensed" panose="02000000000000000000" pitchFamily="2" charset="0"/>
                <a:ea typeface="Roboto Condensed" panose="02000000000000000000" pitchFamily="2" charset="0"/>
              </a:rPr>
              <a:t>‘24</a:t>
            </a:r>
          </a:p>
        </p:txBody>
      </p:sp>
    </p:spTree>
    <p:extLst>
      <p:ext uri="{BB962C8B-B14F-4D97-AF65-F5344CB8AC3E}">
        <p14:creationId xmlns:p14="http://schemas.microsoft.com/office/powerpoint/2010/main" val="29311176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E2F22D4-13C2-A329-BD79-74CA5FAC7D71}"/>
              </a:ext>
            </a:extLst>
          </p:cNvPr>
          <p:cNvSpPr>
            <a:spLocks noGrp="1"/>
          </p:cNvSpPr>
          <p:nvPr>
            <p:ph type="body" sz="quarter" idx="13"/>
          </p:nvPr>
        </p:nvSpPr>
        <p:spPr/>
        <p:txBody>
          <a:bodyPr/>
          <a:lstStyle/>
          <a:p>
            <a:r>
              <a:rPr lang="en-US" b="1" dirty="0"/>
              <a:t>Source: </a:t>
            </a:r>
            <a:r>
              <a:rPr lang="en-US" b="1" dirty="0">
                <a:hlinkClick r:id="rId3"/>
              </a:rPr>
              <a:t>https://www.census.gov/foreign-trade/balance/c5700.html</a:t>
            </a:r>
            <a:endParaRPr lang="en-US" b="1" dirty="0"/>
          </a:p>
        </p:txBody>
      </p:sp>
      <p:sp>
        <p:nvSpPr>
          <p:cNvPr id="2" name="Title 1">
            <a:extLst>
              <a:ext uri="{FF2B5EF4-FFF2-40B4-BE49-F238E27FC236}">
                <a16:creationId xmlns:a16="http://schemas.microsoft.com/office/drawing/2014/main" id="{8D59BB5B-332E-E68B-DA25-EF9DB4C01209}"/>
              </a:ext>
            </a:extLst>
          </p:cNvPr>
          <p:cNvSpPr>
            <a:spLocks noGrp="1"/>
          </p:cNvSpPr>
          <p:nvPr>
            <p:ph type="title"/>
          </p:nvPr>
        </p:nvSpPr>
        <p:spPr/>
        <p:txBody>
          <a:bodyPr/>
          <a:lstStyle/>
          <a:p>
            <a:r>
              <a:rPr lang="en-US" dirty="0"/>
              <a:t>But Not to the U.S.</a:t>
            </a:r>
          </a:p>
        </p:txBody>
      </p:sp>
      <p:sp>
        <p:nvSpPr>
          <p:cNvPr id="8" name="TextBox 7">
            <a:extLst>
              <a:ext uri="{FF2B5EF4-FFF2-40B4-BE49-F238E27FC236}">
                <a16:creationId xmlns:a16="http://schemas.microsoft.com/office/drawing/2014/main" id="{D3FE7C8C-D1E6-E3A0-18FD-E6DCC5F51477}"/>
              </a:ext>
            </a:extLst>
          </p:cNvPr>
          <p:cNvSpPr txBox="1"/>
          <p:nvPr/>
        </p:nvSpPr>
        <p:spPr>
          <a:xfrm>
            <a:off x="1483360" y="1694785"/>
            <a:ext cx="6732270" cy="400110"/>
          </a:xfrm>
          <a:prstGeom prst="rect">
            <a:avLst/>
          </a:prstGeom>
          <a:noFill/>
        </p:spPr>
        <p:txBody>
          <a:bodyPr wrap="square" lIns="0" rtlCol="0" anchor="b">
            <a:noAutofit/>
          </a:bodyPr>
          <a:lstStyle/>
          <a:p>
            <a:r>
              <a:rPr lang="en-US" sz="2000" dirty="0">
                <a:solidFill>
                  <a:schemeClr val="accent2"/>
                </a:solidFill>
                <a:latin typeface="Roboto Condensed" panose="02000000000000000000" pitchFamily="2" charset="0"/>
                <a:ea typeface="Roboto Condensed" panose="02000000000000000000" pitchFamily="2" charset="0"/>
              </a:rPr>
              <a:t>MARKET SHARE OF U.S. IMPORTS</a:t>
            </a:r>
          </a:p>
        </p:txBody>
      </p:sp>
      <p:sp>
        <p:nvSpPr>
          <p:cNvPr id="4" name="TextBox 3">
            <a:extLst>
              <a:ext uri="{FF2B5EF4-FFF2-40B4-BE49-F238E27FC236}">
                <a16:creationId xmlns:a16="http://schemas.microsoft.com/office/drawing/2014/main" id="{DBFF13E0-77CF-C03A-8275-97216552F69B}"/>
              </a:ext>
            </a:extLst>
          </p:cNvPr>
          <p:cNvSpPr txBox="1"/>
          <p:nvPr/>
        </p:nvSpPr>
        <p:spPr>
          <a:xfrm rot="16200000">
            <a:off x="-703858" y="4083328"/>
            <a:ext cx="3811588" cy="369332"/>
          </a:xfrm>
          <a:prstGeom prst="rect">
            <a:avLst/>
          </a:prstGeom>
          <a:noFill/>
        </p:spPr>
        <p:txBody>
          <a:bodyPr wrap="square" rtlCol="0">
            <a:spAutoFit/>
          </a:bodyPr>
          <a:lstStyle/>
          <a:p>
            <a:pPr algn="ctr"/>
            <a:r>
              <a:rPr lang="en-US" dirty="0">
                <a:latin typeface="Roboto Condensed" panose="02000000000000000000" pitchFamily="2" charset="0"/>
                <a:ea typeface="Roboto Condensed" panose="02000000000000000000" pitchFamily="2" charset="0"/>
              </a:rPr>
              <a:t>% of Total</a:t>
            </a:r>
          </a:p>
        </p:txBody>
      </p:sp>
      <p:sp>
        <p:nvSpPr>
          <p:cNvPr id="10" name="TextBox 9">
            <a:extLst>
              <a:ext uri="{FF2B5EF4-FFF2-40B4-BE49-F238E27FC236}">
                <a16:creationId xmlns:a16="http://schemas.microsoft.com/office/drawing/2014/main" id="{BB74A2C5-0EE7-4804-CA01-1300D1E45E5C}"/>
              </a:ext>
            </a:extLst>
          </p:cNvPr>
          <p:cNvSpPr txBox="1"/>
          <p:nvPr/>
        </p:nvSpPr>
        <p:spPr>
          <a:xfrm>
            <a:off x="11616056" y="4037120"/>
            <a:ext cx="768159" cy="400110"/>
          </a:xfrm>
          <a:prstGeom prst="rect">
            <a:avLst/>
          </a:prstGeom>
          <a:noFill/>
        </p:spPr>
        <p:txBody>
          <a:bodyPr wrap="none" rtlCol="0">
            <a:spAutoFit/>
          </a:bodyPr>
          <a:lstStyle/>
          <a:p>
            <a:r>
              <a:rPr lang="en-US" sz="2000" b="1" dirty="0">
                <a:solidFill>
                  <a:schemeClr val="bg2"/>
                </a:solidFill>
                <a:latin typeface="Roboto Condensed" panose="02000000000000000000" pitchFamily="2" charset="0"/>
                <a:ea typeface="Roboto Condensed" panose="02000000000000000000" pitchFamily="2" charset="0"/>
              </a:rPr>
              <a:t>China</a:t>
            </a:r>
          </a:p>
        </p:txBody>
      </p:sp>
      <p:graphicFrame>
        <p:nvGraphicFramePr>
          <p:cNvPr id="6" name="Chart 5">
            <a:extLst>
              <a:ext uri="{FF2B5EF4-FFF2-40B4-BE49-F238E27FC236}">
                <a16:creationId xmlns:a16="http://schemas.microsoft.com/office/drawing/2014/main" id="{AD5BA272-44D8-4FAE-890D-6906DBD5CB34}"/>
              </a:ext>
            </a:extLst>
          </p:cNvPr>
          <p:cNvGraphicFramePr>
            <a:graphicFrameLocks/>
          </p:cNvGraphicFramePr>
          <p:nvPr>
            <p:extLst>
              <p:ext uri="{D42A27DB-BD31-4B8C-83A1-F6EECF244321}">
                <p14:modId xmlns:p14="http://schemas.microsoft.com/office/powerpoint/2010/main" val="2361461314"/>
              </p:ext>
            </p:extLst>
          </p:nvPr>
        </p:nvGraphicFramePr>
        <p:xfrm>
          <a:off x="1415967" y="2094895"/>
          <a:ext cx="10436399" cy="45720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7439925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CBA1004-93FE-4EBF-C59B-B1BD6E016914}"/>
              </a:ext>
            </a:extLst>
          </p:cNvPr>
          <p:cNvSpPr>
            <a:spLocks noGrp="1"/>
          </p:cNvSpPr>
          <p:nvPr>
            <p:ph type="title"/>
          </p:nvPr>
        </p:nvSpPr>
        <p:spPr/>
        <p:txBody>
          <a:bodyPr/>
          <a:lstStyle/>
          <a:p>
            <a:r>
              <a:rPr lang="en-US" dirty="0"/>
              <a:t>What’s the Story Behind the Malaise?</a:t>
            </a:r>
          </a:p>
        </p:txBody>
      </p:sp>
      <p:sp>
        <p:nvSpPr>
          <p:cNvPr id="5" name="Content Placeholder 4">
            <a:extLst>
              <a:ext uri="{FF2B5EF4-FFF2-40B4-BE49-F238E27FC236}">
                <a16:creationId xmlns:a16="http://schemas.microsoft.com/office/drawing/2014/main" id="{2B2D176D-4C55-A41C-CF0B-69B326E76AFE}"/>
              </a:ext>
            </a:extLst>
          </p:cNvPr>
          <p:cNvSpPr>
            <a:spLocks noGrp="1"/>
          </p:cNvSpPr>
          <p:nvPr>
            <p:ph idx="1"/>
          </p:nvPr>
        </p:nvSpPr>
        <p:spPr>
          <a:xfrm>
            <a:off x="790956" y="1772356"/>
            <a:ext cx="12247418" cy="3294944"/>
          </a:xfrm>
        </p:spPr>
        <p:txBody>
          <a:bodyPr/>
          <a:lstStyle/>
          <a:p>
            <a:r>
              <a:rPr lang="en-US" dirty="0"/>
              <a:t>Let’s look at why China succeeded from 1978 – 2014, and what's changed now?</a:t>
            </a:r>
          </a:p>
          <a:p>
            <a:pPr lvl="1"/>
            <a:r>
              <a:rPr lang="en-US" dirty="0">
                <a:solidFill>
                  <a:schemeClr val="tx2"/>
                </a:solidFill>
                <a:latin typeface="Roboto Black" pitchFamily="2" charset="0"/>
                <a:ea typeface="Roboto Black" pitchFamily="2" charset="0"/>
              </a:rPr>
              <a:t>Demographics </a:t>
            </a:r>
            <a:r>
              <a:rPr lang="en-US" dirty="0"/>
              <a:t>From labor surplus and household formation to an aging population</a:t>
            </a:r>
          </a:p>
          <a:p>
            <a:pPr lvl="1"/>
            <a:r>
              <a:rPr lang="en-US" dirty="0">
                <a:solidFill>
                  <a:schemeClr val="tx2"/>
                </a:solidFill>
                <a:latin typeface="Roboto Black" pitchFamily="2" charset="0"/>
                <a:ea typeface="Roboto Black" pitchFamily="2" charset="0"/>
              </a:rPr>
              <a:t>Capitalism: </a:t>
            </a:r>
            <a:r>
              <a:rPr lang="en-US" dirty="0"/>
              <a:t>From Deng to Xi - The Empire Strikes Back</a:t>
            </a:r>
            <a:endParaRPr lang="en-US" dirty="0">
              <a:solidFill>
                <a:schemeClr val="tx2"/>
              </a:solidFill>
              <a:latin typeface="Roboto Black" pitchFamily="2" charset="0"/>
              <a:ea typeface="Roboto Black" pitchFamily="2" charset="0"/>
            </a:endParaRPr>
          </a:p>
          <a:p>
            <a:pPr lvl="1"/>
            <a:r>
              <a:rPr lang="en-US" dirty="0">
                <a:solidFill>
                  <a:schemeClr val="tx2"/>
                </a:solidFill>
                <a:latin typeface="Roboto Black" pitchFamily="2" charset="0"/>
                <a:ea typeface="Roboto Black" pitchFamily="2" charset="0"/>
              </a:rPr>
              <a:t>Access to global markets: </a:t>
            </a:r>
            <a:r>
              <a:rPr lang="en-US" dirty="0"/>
              <a:t>Have alienated their main customers and suppliers of capital.</a:t>
            </a:r>
          </a:p>
          <a:p>
            <a:pPr lvl="1"/>
            <a:r>
              <a:rPr lang="en-US" dirty="0">
                <a:solidFill>
                  <a:schemeClr val="tx2"/>
                </a:solidFill>
                <a:latin typeface="Roboto Black" pitchFamily="2" charset="0"/>
                <a:ea typeface="Roboto Black" pitchFamily="2" charset="0"/>
              </a:rPr>
              <a:t>Competence: </a:t>
            </a:r>
            <a:r>
              <a:rPr lang="en-US" dirty="0"/>
              <a:t>Economic decision-making has shifted from the collective wisdom of the Mandarins to Xi.</a:t>
            </a:r>
          </a:p>
        </p:txBody>
      </p:sp>
      <p:sp>
        <p:nvSpPr>
          <p:cNvPr id="6" name="Text Placeholder 5">
            <a:extLst>
              <a:ext uri="{FF2B5EF4-FFF2-40B4-BE49-F238E27FC236}">
                <a16:creationId xmlns:a16="http://schemas.microsoft.com/office/drawing/2014/main" id="{F08DBB02-BAF2-6B01-2814-134A979F2C4D}"/>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34425891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14C5DB6F-B694-074F-245E-5EDE4C2090A9}"/>
              </a:ext>
            </a:extLst>
          </p:cNvPr>
          <p:cNvSpPr>
            <a:spLocks noGrp="1"/>
          </p:cNvSpPr>
          <p:nvPr>
            <p:ph type="body" sz="quarter" idx="13"/>
          </p:nvPr>
        </p:nvSpPr>
        <p:spPr>
          <a:xfrm>
            <a:off x="628074" y="6643171"/>
            <a:ext cx="12561455" cy="480818"/>
          </a:xfrm>
        </p:spPr>
        <p:txBody>
          <a:bodyPr/>
          <a:lstStyle/>
          <a:p>
            <a:r>
              <a:rPr lang="en-US" b="1" dirty="0"/>
              <a:t>As of 8/31/23 | Source: Federal Reserve Bank, GMO</a:t>
            </a:r>
          </a:p>
        </p:txBody>
      </p:sp>
      <p:sp>
        <p:nvSpPr>
          <p:cNvPr id="2" name="Title 1">
            <a:extLst>
              <a:ext uri="{FF2B5EF4-FFF2-40B4-BE49-F238E27FC236}">
                <a16:creationId xmlns:a16="http://schemas.microsoft.com/office/drawing/2014/main" id="{9B4D2CB2-1A24-4AE3-170D-ECDE2DC1AC04}"/>
              </a:ext>
            </a:extLst>
          </p:cNvPr>
          <p:cNvSpPr>
            <a:spLocks noGrp="1"/>
          </p:cNvSpPr>
          <p:nvPr>
            <p:ph type="title"/>
          </p:nvPr>
        </p:nvSpPr>
        <p:spPr>
          <a:xfrm>
            <a:off x="628074" y="457205"/>
            <a:ext cx="12561455" cy="773115"/>
          </a:xfrm>
        </p:spPr>
        <p:txBody>
          <a:bodyPr/>
          <a:lstStyle/>
          <a:p>
            <a:r>
              <a:rPr lang="en-US" dirty="0"/>
              <a:t>Due to Covid, Taiwan, Trade Tensions, etc.,</a:t>
            </a:r>
            <a:br>
              <a:rPr lang="en-US" dirty="0"/>
            </a:br>
            <a:r>
              <a:rPr lang="en-US" dirty="0"/>
              <a:t>The U.S. is pivoting away from trade with China</a:t>
            </a:r>
          </a:p>
        </p:txBody>
      </p:sp>
      <p:graphicFrame>
        <p:nvGraphicFramePr>
          <p:cNvPr id="6" name="Table 5">
            <a:extLst>
              <a:ext uri="{FF2B5EF4-FFF2-40B4-BE49-F238E27FC236}">
                <a16:creationId xmlns:a16="http://schemas.microsoft.com/office/drawing/2014/main" id="{48D4BC13-E5D7-AE80-B5D9-0235144875A3}"/>
              </a:ext>
            </a:extLst>
          </p:cNvPr>
          <p:cNvGraphicFramePr>
            <a:graphicFrameLocks noGrp="1"/>
          </p:cNvGraphicFramePr>
          <p:nvPr>
            <p:extLst>
              <p:ext uri="{D42A27DB-BD31-4B8C-83A1-F6EECF244321}">
                <p14:modId xmlns:p14="http://schemas.microsoft.com/office/powerpoint/2010/main" val="1672922251"/>
              </p:ext>
            </p:extLst>
          </p:nvPr>
        </p:nvGraphicFramePr>
        <p:xfrm>
          <a:off x="1515753" y="2379759"/>
          <a:ext cx="10789920" cy="3322320"/>
        </p:xfrm>
        <a:graphic>
          <a:graphicData uri="http://schemas.openxmlformats.org/drawingml/2006/table">
            <a:tbl>
              <a:tblPr firstRow="1" bandRow="1">
                <a:tableStyleId>{5C22544A-7EE6-4342-B048-85BDC9FD1C3A}</a:tableStyleId>
              </a:tblPr>
              <a:tblGrid>
                <a:gridCol w="2011680">
                  <a:extLst>
                    <a:ext uri="{9D8B030D-6E8A-4147-A177-3AD203B41FA5}">
                      <a16:colId xmlns:a16="http://schemas.microsoft.com/office/drawing/2014/main" val="1899824554"/>
                    </a:ext>
                  </a:extLst>
                </a:gridCol>
                <a:gridCol w="1097280">
                  <a:extLst>
                    <a:ext uri="{9D8B030D-6E8A-4147-A177-3AD203B41FA5}">
                      <a16:colId xmlns:a16="http://schemas.microsoft.com/office/drawing/2014/main" val="1789629125"/>
                    </a:ext>
                  </a:extLst>
                </a:gridCol>
                <a:gridCol w="1097280">
                  <a:extLst>
                    <a:ext uri="{9D8B030D-6E8A-4147-A177-3AD203B41FA5}">
                      <a16:colId xmlns:a16="http://schemas.microsoft.com/office/drawing/2014/main" val="3215990641"/>
                    </a:ext>
                  </a:extLst>
                </a:gridCol>
                <a:gridCol w="1097280">
                  <a:extLst>
                    <a:ext uri="{9D8B030D-6E8A-4147-A177-3AD203B41FA5}">
                      <a16:colId xmlns:a16="http://schemas.microsoft.com/office/drawing/2014/main" val="4152817054"/>
                    </a:ext>
                  </a:extLst>
                </a:gridCol>
                <a:gridCol w="1097280">
                  <a:extLst>
                    <a:ext uri="{9D8B030D-6E8A-4147-A177-3AD203B41FA5}">
                      <a16:colId xmlns:a16="http://schemas.microsoft.com/office/drawing/2014/main" val="1998190166"/>
                    </a:ext>
                  </a:extLst>
                </a:gridCol>
                <a:gridCol w="1097280">
                  <a:extLst>
                    <a:ext uri="{9D8B030D-6E8A-4147-A177-3AD203B41FA5}">
                      <a16:colId xmlns:a16="http://schemas.microsoft.com/office/drawing/2014/main" val="1461361636"/>
                    </a:ext>
                  </a:extLst>
                </a:gridCol>
                <a:gridCol w="1097280">
                  <a:extLst>
                    <a:ext uri="{9D8B030D-6E8A-4147-A177-3AD203B41FA5}">
                      <a16:colId xmlns:a16="http://schemas.microsoft.com/office/drawing/2014/main" val="4229023981"/>
                    </a:ext>
                  </a:extLst>
                </a:gridCol>
                <a:gridCol w="1097280">
                  <a:extLst>
                    <a:ext uri="{9D8B030D-6E8A-4147-A177-3AD203B41FA5}">
                      <a16:colId xmlns:a16="http://schemas.microsoft.com/office/drawing/2014/main" val="1110611820"/>
                    </a:ext>
                  </a:extLst>
                </a:gridCol>
                <a:gridCol w="1097280">
                  <a:extLst>
                    <a:ext uri="{9D8B030D-6E8A-4147-A177-3AD203B41FA5}">
                      <a16:colId xmlns:a16="http://schemas.microsoft.com/office/drawing/2014/main" val="3069286294"/>
                    </a:ext>
                  </a:extLst>
                </a:gridCol>
              </a:tblGrid>
              <a:tr h="370840">
                <a:tc>
                  <a:txBody>
                    <a:bodyPr/>
                    <a:lstStyle/>
                    <a:p>
                      <a:endParaRPr lang="en-US" sz="2000" dirty="0">
                        <a:solidFill>
                          <a:schemeClr val="accent1"/>
                        </a:solidFill>
                        <a:latin typeface="Roboto Condensed Medium" panose="02000000000000000000" pitchFamily="2" charset="0"/>
                        <a:ea typeface="Roboto Condensed Medium" panose="02000000000000000000" pitchFamily="2" charset="0"/>
                        <a:cs typeface="Roboto Condensed Medium" panose="02000000000000000000" pitchFamily="2" charset="0"/>
                      </a:endParaRPr>
                    </a:p>
                  </a:txBody>
                  <a:tcPr>
                    <a:lnL w="12700" cmpd="sng">
                      <a:noFill/>
                    </a:lnL>
                    <a:lnR w="12700" cmpd="sng">
                      <a:noFill/>
                    </a:lnR>
                    <a:lnT w="12700" cmpd="sng">
                      <a:noFill/>
                    </a:lnT>
                    <a:lnB w="63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solidFill>
                            <a:schemeClr val="accent1"/>
                          </a:solidFill>
                          <a:latin typeface="Roboto Condensed Medium" panose="02000000000000000000" pitchFamily="2" charset="0"/>
                          <a:ea typeface="Roboto Condensed Medium" panose="02000000000000000000" pitchFamily="2" charset="0"/>
                          <a:cs typeface="Roboto Condensed Medium" panose="02000000000000000000" pitchFamily="2" charset="0"/>
                        </a:rPr>
                        <a:t>China</a:t>
                      </a:r>
                    </a:p>
                  </a:txBody>
                  <a:tcPr>
                    <a:lnL w="12700" cmpd="sng">
                      <a:noFill/>
                    </a:lnL>
                    <a:lnR w="12700" cmpd="sng">
                      <a:noFill/>
                    </a:lnR>
                    <a:lnT w="12700" cmpd="sng">
                      <a:noFill/>
                    </a:lnT>
                    <a:lnB w="63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solidFill>
                            <a:schemeClr val="accent1"/>
                          </a:solidFill>
                          <a:latin typeface="Roboto Condensed Medium" panose="02000000000000000000" pitchFamily="2" charset="0"/>
                          <a:ea typeface="Roboto Condensed Medium" panose="02000000000000000000" pitchFamily="2" charset="0"/>
                          <a:cs typeface="Roboto Condensed Medium" panose="02000000000000000000" pitchFamily="2" charset="0"/>
                        </a:rPr>
                        <a:t>Mexico</a:t>
                      </a:r>
                    </a:p>
                  </a:txBody>
                  <a:tcPr>
                    <a:lnL w="12700" cmpd="sng">
                      <a:noFill/>
                    </a:lnL>
                    <a:lnR w="12700" cmpd="sng">
                      <a:noFill/>
                    </a:lnR>
                    <a:lnT w="12700" cmpd="sng">
                      <a:noFill/>
                    </a:lnT>
                    <a:lnB w="63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solidFill>
                            <a:schemeClr val="accent1"/>
                          </a:solidFill>
                          <a:latin typeface="Roboto Condensed Medium" panose="02000000000000000000" pitchFamily="2" charset="0"/>
                          <a:ea typeface="Roboto Condensed Medium" panose="02000000000000000000" pitchFamily="2" charset="0"/>
                          <a:cs typeface="Roboto Condensed Medium" panose="02000000000000000000" pitchFamily="2" charset="0"/>
                        </a:rPr>
                        <a:t>Vietnam</a:t>
                      </a:r>
                    </a:p>
                  </a:txBody>
                  <a:tcPr>
                    <a:lnL w="12700" cmpd="sng">
                      <a:noFill/>
                    </a:lnL>
                    <a:lnR w="12700" cmpd="sng">
                      <a:noFill/>
                    </a:lnR>
                    <a:lnT w="12700" cmpd="sng">
                      <a:noFill/>
                    </a:lnT>
                    <a:lnB w="63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solidFill>
                            <a:schemeClr val="accent1"/>
                          </a:solidFill>
                          <a:latin typeface="Roboto Condensed Medium" panose="02000000000000000000" pitchFamily="2" charset="0"/>
                          <a:ea typeface="Roboto Condensed Medium" panose="02000000000000000000" pitchFamily="2" charset="0"/>
                          <a:cs typeface="Roboto Condensed Medium" panose="02000000000000000000" pitchFamily="2" charset="0"/>
                        </a:rPr>
                        <a:t>India</a:t>
                      </a:r>
                    </a:p>
                  </a:txBody>
                  <a:tcPr>
                    <a:lnL w="12700" cmpd="sng">
                      <a:noFill/>
                    </a:lnL>
                    <a:lnR w="12700" cmpd="sng">
                      <a:noFill/>
                    </a:lnR>
                    <a:lnT w="12700" cmpd="sng">
                      <a:noFill/>
                    </a:lnT>
                    <a:lnB w="63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solidFill>
                            <a:schemeClr val="accent1"/>
                          </a:solidFill>
                          <a:latin typeface="Roboto Condensed Medium" panose="02000000000000000000" pitchFamily="2" charset="0"/>
                          <a:ea typeface="Roboto Condensed Medium" panose="02000000000000000000" pitchFamily="2" charset="0"/>
                          <a:cs typeface="Roboto Condensed Medium" panose="02000000000000000000" pitchFamily="2" charset="0"/>
                        </a:rPr>
                        <a:t>Korea</a:t>
                      </a:r>
                    </a:p>
                  </a:txBody>
                  <a:tcPr>
                    <a:lnL w="12700" cmpd="sng">
                      <a:noFill/>
                    </a:lnL>
                    <a:lnR w="12700" cmpd="sng">
                      <a:noFill/>
                    </a:lnR>
                    <a:lnT w="12700" cmpd="sng">
                      <a:noFill/>
                    </a:lnT>
                    <a:lnB w="63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solidFill>
                            <a:schemeClr val="accent1"/>
                          </a:solidFill>
                          <a:latin typeface="Roboto Condensed Medium" panose="02000000000000000000" pitchFamily="2" charset="0"/>
                          <a:ea typeface="Roboto Condensed Medium" panose="02000000000000000000" pitchFamily="2" charset="0"/>
                          <a:cs typeface="Roboto Condensed Medium" panose="02000000000000000000" pitchFamily="2" charset="0"/>
                        </a:rPr>
                        <a:t>Taiwan</a:t>
                      </a:r>
                    </a:p>
                  </a:txBody>
                  <a:tcPr>
                    <a:lnL w="12700" cmpd="sng">
                      <a:noFill/>
                    </a:lnL>
                    <a:lnR w="12700" cmpd="sng">
                      <a:noFill/>
                    </a:lnR>
                    <a:lnT w="12700" cmpd="sng">
                      <a:noFill/>
                    </a:lnT>
                    <a:lnB w="63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solidFill>
                            <a:schemeClr val="accent1"/>
                          </a:solidFill>
                          <a:latin typeface="Roboto Condensed Medium" panose="02000000000000000000" pitchFamily="2" charset="0"/>
                          <a:ea typeface="Roboto Condensed Medium" panose="02000000000000000000" pitchFamily="2" charset="0"/>
                          <a:cs typeface="Roboto Condensed Medium" panose="02000000000000000000" pitchFamily="2" charset="0"/>
                        </a:rPr>
                        <a:t>Thailand</a:t>
                      </a:r>
                    </a:p>
                  </a:txBody>
                  <a:tcPr>
                    <a:lnL w="12700" cmpd="sng">
                      <a:noFill/>
                    </a:lnL>
                    <a:lnR w="12700" cmpd="sng">
                      <a:noFill/>
                    </a:lnR>
                    <a:lnT w="12700" cmpd="sng">
                      <a:noFill/>
                    </a:lnT>
                    <a:lnB w="63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solidFill>
                            <a:schemeClr val="accent1"/>
                          </a:solidFill>
                          <a:latin typeface="Roboto Condensed Medium" panose="02000000000000000000" pitchFamily="2" charset="0"/>
                          <a:ea typeface="Roboto Condensed Medium" panose="02000000000000000000" pitchFamily="2" charset="0"/>
                          <a:cs typeface="Roboto Condensed Medium" panose="02000000000000000000" pitchFamily="2" charset="0"/>
                        </a:rPr>
                        <a:t>Europe</a:t>
                      </a:r>
                    </a:p>
                  </a:txBody>
                  <a:tcPr>
                    <a:lnL w="12700" cmpd="sng">
                      <a:noFill/>
                    </a:lnL>
                    <a:lnR w="12700" cmpd="sng">
                      <a:noFill/>
                    </a:lnR>
                    <a:lnT w="12700" cmpd="sng">
                      <a:noFill/>
                    </a:lnT>
                    <a:lnB w="63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89234703"/>
                  </a:ext>
                </a:extLst>
              </a:tr>
              <a:tr h="731520">
                <a:tc>
                  <a:txBody>
                    <a:bodyPr/>
                    <a:lstStyle/>
                    <a:p>
                      <a:r>
                        <a:rPr lang="en-US" sz="2000" dirty="0">
                          <a:latin typeface="Roboto Condensed" panose="02000000000000000000" pitchFamily="2" charset="0"/>
                          <a:ea typeface="Roboto Condensed" panose="02000000000000000000" pitchFamily="2" charset="0"/>
                        </a:rPr>
                        <a:t>China Peak, 2018</a:t>
                      </a:r>
                    </a:p>
                  </a:txBody>
                  <a:tcPr anchor="ctr">
                    <a:lnL w="12700" cmpd="sng">
                      <a:noFill/>
                    </a:lnL>
                    <a:lnR w="12700" cmpd="sng">
                      <a:noFill/>
                    </a:lnR>
                    <a:lnT w="6350" cap="flat" cmpd="sng" algn="ctr">
                      <a:solidFill>
                        <a:schemeClr val="accent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21.59</a:t>
                      </a:r>
                    </a:p>
                  </a:txBody>
                  <a:tcPr anchor="ctr">
                    <a:lnL w="12700" cmpd="sng">
                      <a:noFill/>
                    </a:lnL>
                    <a:lnR w="12700" cmpd="sng">
                      <a:noFill/>
                    </a:lnR>
                    <a:lnT w="6350" cap="flat" cmpd="sng" algn="ctr">
                      <a:solidFill>
                        <a:schemeClr val="accent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13.24</a:t>
                      </a:r>
                    </a:p>
                  </a:txBody>
                  <a:tcPr anchor="ctr">
                    <a:lnL w="12700" cmpd="sng">
                      <a:noFill/>
                    </a:lnL>
                    <a:lnR w="12700" cmpd="sng">
                      <a:noFill/>
                    </a:lnR>
                    <a:lnT w="6350" cap="flat" cmpd="sng" algn="ctr">
                      <a:solidFill>
                        <a:schemeClr val="accent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1.98</a:t>
                      </a:r>
                    </a:p>
                  </a:txBody>
                  <a:tcPr anchor="ctr">
                    <a:lnL w="12700" cmpd="sng">
                      <a:noFill/>
                    </a:lnL>
                    <a:lnR w="12700" cmpd="sng">
                      <a:noFill/>
                    </a:lnR>
                    <a:lnT w="6350" cap="flat" cmpd="sng" algn="ctr">
                      <a:solidFill>
                        <a:schemeClr val="accent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2.07</a:t>
                      </a:r>
                    </a:p>
                  </a:txBody>
                  <a:tcPr anchor="ctr">
                    <a:lnL w="12700" cmpd="sng">
                      <a:noFill/>
                    </a:lnL>
                    <a:lnR w="12700" cmpd="sng">
                      <a:noFill/>
                    </a:lnR>
                    <a:lnT w="6350" cap="flat" cmpd="sng" algn="ctr">
                      <a:solidFill>
                        <a:schemeClr val="accent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2.95</a:t>
                      </a:r>
                    </a:p>
                  </a:txBody>
                  <a:tcPr anchor="ctr">
                    <a:lnL w="12700" cmpd="sng">
                      <a:noFill/>
                    </a:lnL>
                    <a:lnR w="12700" cmpd="sng">
                      <a:noFill/>
                    </a:lnR>
                    <a:lnT w="6350" cap="flat" cmpd="sng" algn="ctr">
                      <a:solidFill>
                        <a:schemeClr val="accent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1.80</a:t>
                      </a:r>
                    </a:p>
                  </a:txBody>
                  <a:tcPr anchor="ctr">
                    <a:lnL w="12700" cmpd="sng">
                      <a:noFill/>
                    </a:lnL>
                    <a:lnR w="12700" cmpd="sng">
                      <a:noFill/>
                    </a:lnR>
                    <a:lnT w="6350" cap="flat" cmpd="sng" algn="ctr">
                      <a:solidFill>
                        <a:schemeClr val="accent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1.31</a:t>
                      </a:r>
                    </a:p>
                  </a:txBody>
                  <a:tcPr anchor="ctr">
                    <a:lnL w="12700" cmpd="sng">
                      <a:noFill/>
                    </a:lnL>
                    <a:lnR w="12700" cmpd="sng">
                      <a:noFill/>
                    </a:lnR>
                    <a:lnT w="6350" cap="flat" cmpd="sng" algn="ctr">
                      <a:solidFill>
                        <a:schemeClr val="accent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18.63</a:t>
                      </a:r>
                    </a:p>
                  </a:txBody>
                  <a:tcPr anchor="ctr">
                    <a:lnL w="12700" cmpd="sng">
                      <a:noFill/>
                    </a:lnL>
                    <a:lnR w="12700" cmpd="sng">
                      <a:noFill/>
                    </a:lnR>
                    <a:lnT w="6350" cap="flat" cmpd="sng" algn="ctr">
                      <a:solidFill>
                        <a:schemeClr val="accent1"/>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61107969"/>
                  </a:ext>
                </a:extLst>
              </a:tr>
              <a:tr h="731520">
                <a:tc>
                  <a:txBody>
                    <a:bodyPr/>
                    <a:lstStyle/>
                    <a:p>
                      <a:r>
                        <a:rPr lang="en-US" sz="2000" dirty="0">
                          <a:latin typeface="Roboto Condensed" panose="02000000000000000000" pitchFamily="2" charset="0"/>
                          <a:ea typeface="Roboto Condensed" panose="02000000000000000000" pitchFamily="2" charset="0"/>
                        </a:rPr>
                        <a:t>March 2024</a:t>
                      </a: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11.46</a:t>
                      </a: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15.91</a:t>
                      </a: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3.81</a:t>
                      </a: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2.90</a:t>
                      </a: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4.44</a:t>
                      </a: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4.97</a:t>
                      </a: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2.01</a:t>
                      </a: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20.89</a:t>
                      </a: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9970653"/>
                  </a:ext>
                </a:extLst>
              </a:tr>
              <a:tr h="731520">
                <a:tc>
                  <a:txBody>
                    <a:bodyPr/>
                    <a:lstStyle/>
                    <a:p>
                      <a:r>
                        <a:rPr lang="en-US" sz="2000" dirty="0">
                          <a:latin typeface="Roboto Condensed" panose="02000000000000000000" pitchFamily="2" charset="0"/>
                          <a:ea typeface="Roboto Condensed" panose="02000000000000000000" pitchFamily="2" charset="0"/>
                        </a:rPr>
                        <a:t>Percent of Peak</a:t>
                      </a: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53%</a:t>
                      </a: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120%</a:t>
                      </a: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192%</a:t>
                      </a: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140%</a:t>
                      </a: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151%</a:t>
                      </a: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276%</a:t>
                      </a: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153%</a:t>
                      </a: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n-US" sz="2000" dirty="0">
                          <a:latin typeface="Roboto Condensed" panose="02000000000000000000" pitchFamily="2" charset="0"/>
                          <a:ea typeface="Roboto Condensed" panose="02000000000000000000" pitchFamily="2" charset="0"/>
                        </a:rPr>
                        <a:t>112%</a:t>
                      </a: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17510469"/>
                  </a:ext>
                </a:extLst>
              </a:tr>
              <a:tr h="731520">
                <a:tc>
                  <a:txBody>
                    <a:bodyPr/>
                    <a:lstStyle/>
                    <a:p>
                      <a:endParaRPr lang="en-US" sz="2000" dirty="0">
                        <a:latin typeface="Roboto Condensed" panose="02000000000000000000" pitchFamily="2" charset="0"/>
                        <a:ea typeface="Roboto Condensed" panose="02000000000000000000" pitchFamily="2" charset="0"/>
                      </a:endParaRP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1005755" rtl="0" eaLnBrk="1" fontAlgn="auto" latinLnBrk="0" hangingPunct="1">
                        <a:lnSpc>
                          <a:spcPct val="100000"/>
                        </a:lnSpc>
                        <a:spcBef>
                          <a:spcPts val="0"/>
                        </a:spcBef>
                        <a:spcAft>
                          <a:spcPts val="0"/>
                        </a:spcAft>
                        <a:buClrTx/>
                        <a:buSzTx/>
                        <a:buFontTx/>
                        <a:buNone/>
                        <a:tabLst/>
                        <a:defRPr/>
                      </a:pPr>
                      <a:r>
                        <a:rPr lang="en-US" sz="2000" dirty="0">
                          <a:latin typeface="Roboto Condensed" panose="02000000000000000000" pitchFamily="2" charset="0"/>
                          <a:ea typeface="Roboto Condensed" panose="02000000000000000000" pitchFamily="2" charset="0"/>
                        </a:rPr>
                        <a:t>–</a:t>
                      </a: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000" dirty="0">
                        <a:latin typeface="Roboto Condensed" panose="02000000000000000000" pitchFamily="2" charset="0"/>
                        <a:ea typeface="Roboto Condensed" panose="02000000000000000000" pitchFamily="2" charset="0"/>
                      </a:endParaRP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000" dirty="0">
                        <a:latin typeface="Roboto Condensed" panose="02000000000000000000" pitchFamily="2" charset="0"/>
                        <a:ea typeface="Roboto Condensed" panose="02000000000000000000" pitchFamily="2" charset="0"/>
                      </a:endParaRP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000" dirty="0">
                        <a:latin typeface="Roboto Condensed" panose="02000000000000000000" pitchFamily="2" charset="0"/>
                        <a:ea typeface="Roboto Condensed" panose="02000000000000000000" pitchFamily="2" charset="0"/>
                      </a:endParaRP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000" dirty="0">
                        <a:latin typeface="Roboto Condensed" panose="02000000000000000000" pitchFamily="2" charset="0"/>
                        <a:ea typeface="Roboto Condensed" panose="02000000000000000000" pitchFamily="2" charset="0"/>
                      </a:endParaRP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000" dirty="0">
                        <a:latin typeface="Roboto Condensed" panose="02000000000000000000" pitchFamily="2" charset="0"/>
                        <a:ea typeface="Roboto Condensed" panose="02000000000000000000" pitchFamily="2" charset="0"/>
                      </a:endParaRP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000" dirty="0">
                        <a:latin typeface="Roboto Condensed" panose="02000000000000000000" pitchFamily="2" charset="0"/>
                        <a:ea typeface="Roboto Condensed" panose="02000000000000000000" pitchFamily="2" charset="0"/>
                      </a:endParaRP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endParaRPr lang="en-US" sz="2000" dirty="0">
                        <a:latin typeface="Roboto Condensed" panose="02000000000000000000" pitchFamily="2" charset="0"/>
                        <a:ea typeface="Roboto Condensed" panose="02000000000000000000" pitchFamily="2" charset="0"/>
                      </a:endParaRPr>
                    </a:p>
                  </a:txBody>
                  <a:tcPr anchor="ctr">
                    <a:lnL w="12700" cmpd="sng">
                      <a:noFill/>
                    </a:lnL>
                    <a:lnR w="12700" cmpd="sng">
                      <a:noFill/>
                    </a:lnR>
                    <a:lnT w="6350" cap="flat" cmpd="sng" algn="ctr">
                      <a:solidFill>
                        <a:schemeClr val="accent3"/>
                      </a:solidFill>
                      <a:prstDash val="solid"/>
                      <a:round/>
                      <a:headEnd type="none" w="med" len="med"/>
                      <a:tailEnd type="none" w="med" len="med"/>
                    </a:lnT>
                    <a:lnB w="635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50992744"/>
                  </a:ext>
                </a:extLst>
              </a:tr>
            </a:tbl>
          </a:graphicData>
        </a:graphic>
      </p:graphicFrame>
    </p:spTree>
    <p:extLst>
      <p:ext uri="{BB962C8B-B14F-4D97-AF65-F5344CB8AC3E}">
        <p14:creationId xmlns:p14="http://schemas.microsoft.com/office/powerpoint/2010/main" val="21845761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E2F22D4-13C2-A329-BD79-74CA5FAC7D71}"/>
              </a:ext>
            </a:extLst>
          </p:cNvPr>
          <p:cNvSpPr>
            <a:spLocks noGrp="1"/>
          </p:cNvSpPr>
          <p:nvPr>
            <p:ph type="body" sz="quarter" idx="13"/>
          </p:nvPr>
        </p:nvSpPr>
        <p:spPr/>
        <p:txBody>
          <a:bodyPr/>
          <a:lstStyle/>
          <a:p>
            <a:r>
              <a:rPr lang="en-US" b="1" dirty="0"/>
              <a:t>As of 4/30/24 | Source: U.S. Federal Reserve</a:t>
            </a:r>
          </a:p>
        </p:txBody>
      </p:sp>
      <p:sp>
        <p:nvSpPr>
          <p:cNvPr id="2" name="Title 1">
            <a:extLst>
              <a:ext uri="{FF2B5EF4-FFF2-40B4-BE49-F238E27FC236}">
                <a16:creationId xmlns:a16="http://schemas.microsoft.com/office/drawing/2014/main" id="{8D59BB5B-332E-E68B-DA25-EF9DB4C01209}"/>
              </a:ext>
            </a:extLst>
          </p:cNvPr>
          <p:cNvSpPr>
            <a:spLocks noGrp="1"/>
          </p:cNvSpPr>
          <p:nvPr>
            <p:ph type="title"/>
          </p:nvPr>
        </p:nvSpPr>
        <p:spPr/>
        <p:txBody>
          <a:bodyPr/>
          <a:lstStyle/>
          <a:p>
            <a:r>
              <a:rPr lang="en-US" dirty="0"/>
              <a:t>So, Does This Mean Onshoring is Booming? Umm…</a:t>
            </a:r>
          </a:p>
        </p:txBody>
      </p:sp>
      <p:sp>
        <p:nvSpPr>
          <p:cNvPr id="8" name="TextBox 7">
            <a:extLst>
              <a:ext uri="{FF2B5EF4-FFF2-40B4-BE49-F238E27FC236}">
                <a16:creationId xmlns:a16="http://schemas.microsoft.com/office/drawing/2014/main" id="{D3FE7C8C-D1E6-E3A0-18FD-E6DCC5F51477}"/>
              </a:ext>
            </a:extLst>
          </p:cNvPr>
          <p:cNvSpPr txBox="1"/>
          <p:nvPr/>
        </p:nvSpPr>
        <p:spPr>
          <a:xfrm>
            <a:off x="1704340" y="1694785"/>
            <a:ext cx="6732270" cy="400110"/>
          </a:xfrm>
          <a:prstGeom prst="rect">
            <a:avLst/>
          </a:prstGeom>
          <a:noFill/>
        </p:spPr>
        <p:txBody>
          <a:bodyPr wrap="square" lIns="0" rtlCol="0" anchor="b">
            <a:noAutofit/>
          </a:bodyPr>
          <a:lstStyle/>
          <a:p>
            <a:r>
              <a:rPr lang="en-US" sz="2000" dirty="0">
                <a:solidFill>
                  <a:schemeClr val="accent2"/>
                </a:solidFill>
                <a:latin typeface="Roboto Condensed" panose="02000000000000000000" pitchFamily="2" charset="0"/>
                <a:ea typeface="Roboto Condensed" panose="02000000000000000000" pitchFamily="2" charset="0"/>
              </a:rPr>
              <a:t>U.S. TRADE BALANCE</a:t>
            </a:r>
          </a:p>
        </p:txBody>
      </p:sp>
      <p:sp>
        <p:nvSpPr>
          <p:cNvPr id="4" name="TextBox 3">
            <a:extLst>
              <a:ext uri="{FF2B5EF4-FFF2-40B4-BE49-F238E27FC236}">
                <a16:creationId xmlns:a16="http://schemas.microsoft.com/office/drawing/2014/main" id="{DBFF13E0-77CF-C03A-8275-97216552F69B}"/>
              </a:ext>
            </a:extLst>
          </p:cNvPr>
          <p:cNvSpPr txBox="1"/>
          <p:nvPr/>
        </p:nvSpPr>
        <p:spPr>
          <a:xfrm rot="16200000">
            <a:off x="-541705" y="4083328"/>
            <a:ext cx="3811588" cy="369332"/>
          </a:xfrm>
          <a:prstGeom prst="rect">
            <a:avLst/>
          </a:prstGeom>
          <a:noFill/>
        </p:spPr>
        <p:txBody>
          <a:bodyPr wrap="square" rtlCol="0">
            <a:spAutoFit/>
          </a:bodyPr>
          <a:lstStyle/>
          <a:p>
            <a:pPr algn="ctr"/>
            <a:r>
              <a:rPr lang="en-US" dirty="0">
                <a:latin typeface="Roboto Condensed" panose="02000000000000000000" pitchFamily="2" charset="0"/>
                <a:ea typeface="Roboto Condensed" panose="02000000000000000000" pitchFamily="2" charset="0"/>
              </a:rPr>
              <a:t>% of GDP</a:t>
            </a:r>
          </a:p>
        </p:txBody>
      </p:sp>
      <p:graphicFrame>
        <p:nvGraphicFramePr>
          <p:cNvPr id="6" name="Chart 5">
            <a:extLst>
              <a:ext uri="{FF2B5EF4-FFF2-40B4-BE49-F238E27FC236}">
                <a16:creationId xmlns:a16="http://schemas.microsoft.com/office/drawing/2014/main" id="{B7346135-FEC4-46E3-B34F-50CB5ECEF03C}"/>
              </a:ext>
            </a:extLst>
          </p:cNvPr>
          <p:cNvGraphicFramePr>
            <a:graphicFrameLocks/>
          </p:cNvGraphicFramePr>
          <p:nvPr>
            <p:extLst>
              <p:ext uri="{D42A27DB-BD31-4B8C-83A1-F6EECF244321}">
                <p14:modId xmlns:p14="http://schemas.microsoft.com/office/powerpoint/2010/main" val="3004082924"/>
              </p:ext>
            </p:extLst>
          </p:nvPr>
        </p:nvGraphicFramePr>
        <p:xfrm>
          <a:off x="1597329" y="2127099"/>
          <a:ext cx="10671534" cy="4572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996311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E2F22D4-13C2-A329-BD79-74CA5FAC7D71}"/>
              </a:ext>
            </a:extLst>
          </p:cNvPr>
          <p:cNvSpPr>
            <a:spLocks noGrp="1"/>
          </p:cNvSpPr>
          <p:nvPr>
            <p:ph type="body" sz="quarter" idx="13"/>
          </p:nvPr>
        </p:nvSpPr>
        <p:spPr/>
        <p:txBody>
          <a:bodyPr/>
          <a:lstStyle/>
          <a:p>
            <a:r>
              <a:rPr lang="en-US" b="1" dirty="0"/>
              <a:t>As of 4/30/24 | Source: U.S. Federal Reserve</a:t>
            </a:r>
          </a:p>
          <a:p>
            <a:r>
              <a:rPr lang="en-US" dirty="0"/>
              <a:t>Data is quarterly, seasonally adjusted annual rate.</a:t>
            </a:r>
          </a:p>
        </p:txBody>
      </p:sp>
      <p:sp>
        <p:nvSpPr>
          <p:cNvPr id="2" name="Title 1">
            <a:extLst>
              <a:ext uri="{FF2B5EF4-FFF2-40B4-BE49-F238E27FC236}">
                <a16:creationId xmlns:a16="http://schemas.microsoft.com/office/drawing/2014/main" id="{8D59BB5B-332E-E68B-DA25-EF9DB4C01209}"/>
              </a:ext>
            </a:extLst>
          </p:cNvPr>
          <p:cNvSpPr>
            <a:spLocks noGrp="1"/>
          </p:cNvSpPr>
          <p:nvPr>
            <p:ph type="title"/>
          </p:nvPr>
        </p:nvSpPr>
        <p:spPr/>
        <p:txBody>
          <a:bodyPr/>
          <a:lstStyle/>
          <a:p>
            <a:r>
              <a:rPr lang="en-US" dirty="0"/>
              <a:t>But The IRA and Chips Act are starting</a:t>
            </a:r>
            <a:br>
              <a:rPr lang="en-US" dirty="0"/>
            </a:br>
            <a:r>
              <a:rPr lang="en-US" dirty="0"/>
              <a:t>to impact investment in the U.S.</a:t>
            </a:r>
          </a:p>
        </p:txBody>
      </p:sp>
      <p:sp>
        <p:nvSpPr>
          <p:cNvPr id="8" name="TextBox 7">
            <a:extLst>
              <a:ext uri="{FF2B5EF4-FFF2-40B4-BE49-F238E27FC236}">
                <a16:creationId xmlns:a16="http://schemas.microsoft.com/office/drawing/2014/main" id="{D3FE7C8C-D1E6-E3A0-18FD-E6DCC5F51477}"/>
              </a:ext>
            </a:extLst>
          </p:cNvPr>
          <p:cNvSpPr txBox="1"/>
          <p:nvPr/>
        </p:nvSpPr>
        <p:spPr>
          <a:xfrm>
            <a:off x="1506220" y="1694785"/>
            <a:ext cx="10553700" cy="400110"/>
          </a:xfrm>
          <a:prstGeom prst="rect">
            <a:avLst/>
          </a:prstGeom>
          <a:noFill/>
        </p:spPr>
        <p:txBody>
          <a:bodyPr wrap="square" lIns="0" rtlCol="0" anchor="b">
            <a:noAutofit/>
          </a:bodyPr>
          <a:lstStyle/>
          <a:p>
            <a:r>
              <a:rPr lang="en-US" sz="2000" dirty="0">
                <a:solidFill>
                  <a:schemeClr val="accent2"/>
                </a:solidFill>
                <a:latin typeface="Roboto Condensed" panose="02000000000000000000" pitchFamily="2" charset="0"/>
                <a:ea typeface="Roboto Condensed" panose="02000000000000000000" pitchFamily="2" charset="0"/>
              </a:rPr>
              <a:t>U.S. REAL ESTATE FIXED INVESTMENT IN MANUFACTURING STRUCTURES</a:t>
            </a:r>
          </a:p>
        </p:txBody>
      </p:sp>
      <p:sp>
        <p:nvSpPr>
          <p:cNvPr id="4" name="TextBox 3">
            <a:extLst>
              <a:ext uri="{FF2B5EF4-FFF2-40B4-BE49-F238E27FC236}">
                <a16:creationId xmlns:a16="http://schemas.microsoft.com/office/drawing/2014/main" id="{DBFF13E0-77CF-C03A-8275-97216552F69B}"/>
              </a:ext>
            </a:extLst>
          </p:cNvPr>
          <p:cNvSpPr txBox="1"/>
          <p:nvPr/>
        </p:nvSpPr>
        <p:spPr>
          <a:xfrm rot="16200000">
            <a:off x="-680024" y="4064278"/>
            <a:ext cx="3849688" cy="369332"/>
          </a:xfrm>
          <a:prstGeom prst="rect">
            <a:avLst/>
          </a:prstGeom>
          <a:noFill/>
        </p:spPr>
        <p:txBody>
          <a:bodyPr wrap="square" rtlCol="0">
            <a:spAutoFit/>
          </a:bodyPr>
          <a:lstStyle/>
          <a:p>
            <a:pPr algn="ctr"/>
            <a:r>
              <a:rPr lang="en-US" dirty="0">
                <a:latin typeface="Roboto Condensed" panose="02000000000000000000" pitchFamily="2" charset="0"/>
                <a:ea typeface="Roboto Condensed" panose="02000000000000000000" pitchFamily="2" charset="0"/>
              </a:rPr>
              <a:t>Billions of Chained 2017 Dollars</a:t>
            </a:r>
          </a:p>
        </p:txBody>
      </p:sp>
      <p:graphicFrame>
        <p:nvGraphicFramePr>
          <p:cNvPr id="3" name="Chart 2">
            <a:extLst>
              <a:ext uri="{FF2B5EF4-FFF2-40B4-BE49-F238E27FC236}">
                <a16:creationId xmlns:a16="http://schemas.microsoft.com/office/drawing/2014/main" id="{650A6980-9AB4-4FF0-B165-BE84351F912C}"/>
              </a:ext>
            </a:extLst>
          </p:cNvPr>
          <p:cNvGraphicFramePr>
            <a:graphicFrameLocks/>
          </p:cNvGraphicFramePr>
          <p:nvPr>
            <p:extLst>
              <p:ext uri="{D42A27DB-BD31-4B8C-83A1-F6EECF244321}">
                <p14:modId xmlns:p14="http://schemas.microsoft.com/office/powerpoint/2010/main" val="1714610210"/>
              </p:ext>
            </p:extLst>
          </p:nvPr>
        </p:nvGraphicFramePr>
        <p:xfrm>
          <a:off x="1438304" y="2126699"/>
          <a:ext cx="10870315" cy="4572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3899581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DD4EDD4-20B3-0850-2CA7-1BA31EA86C57}"/>
              </a:ext>
            </a:extLst>
          </p:cNvPr>
          <p:cNvSpPr>
            <a:spLocks noGrp="1"/>
          </p:cNvSpPr>
          <p:nvPr>
            <p:ph type="body" sz="quarter" idx="13"/>
          </p:nvPr>
        </p:nvSpPr>
        <p:spPr/>
        <p:txBody>
          <a:bodyPr/>
          <a:lstStyle/>
          <a:p>
            <a:r>
              <a:rPr lang="en-US" b="1" dirty="0"/>
              <a:t>Source: </a:t>
            </a:r>
            <a:r>
              <a:rPr lang="en-US" b="1" dirty="0" err="1"/>
              <a:t>BofA</a:t>
            </a:r>
            <a:r>
              <a:rPr lang="en-US" b="1" dirty="0"/>
              <a:t> Global Research, </a:t>
            </a:r>
            <a:r>
              <a:rPr lang="en-US" b="1" dirty="0" err="1"/>
              <a:t>AlphaSense</a:t>
            </a:r>
            <a:endParaRPr lang="en-US" b="1" dirty="0"/>
          </a:p>
        </p:txBody>
      </p:sp>
      <p:sp>
        <p:nvSpPr>
          <p:cNvPr id="3" name="Title 2">
            <a:extLst>
              <a:ext uri="{FF2B5EF4-FFF2-40B4-BE49-F238E27FC236}">
                <a16:creationId xmlns:a16="http://schemas.microsoft.com/office/drawing/2014/main" id="{0A296925-B345-3BA9-09E4-AC7D58BD483B}"/>
              </a:ext>
            </a:extLst>
          </p:cNvPr>
          <p:cNvSpPr>
            <a:spLocks noGrp="1"/>
          </p:cNvSpPr>
          <p:nvPr>
            <p:ph type="title"/>
          </p:nvPr>
        </p:nvSpPr>
        <p:spPr/>
        <p:txBody>
          <a:bodyPr/>
          <a:lstStyle/>
          <a:p>
            <a:r>
              <a:rPr lang="en-US" dirty="0"/>
              <a:t>And Global Corporates and Governments</a:t>
            </a:r>
            <a:br>
              <a:rPr lang="en-US" dirty="0"/>
            </a:br>
            <a:r>
              <a:rPr lang="en-US" dirty="0"/>
              <a:t>are looking to diversify away from China</a:t>
            </a:r>
          </a:p>
        </p:txBody>
      </p:sp>
      <p:graphicFrame>
        <p:nvGraphicFramePr>
          <p:cNvPr id="5" name="Chart 4">
            <a:extLst>
              <a:ext uri="{FF2B5EF4-FFF2-40B4-BE49-F238E27FC236}">
                <a16:creationId xmlns:a16="http://schemas.microsoft.com/office/drawing/2014/main" id="{910B0DEA-C717-8049-C45A-FC8D58B7AF1E}"/>
              </a:ext>
            </a:extLst>
          </p:cNvPr>
          <p:cNvGraphicFramePr>
            <a:graphicFrameLocks/>
          </p:cNvGraphicFramePr>
          <p:nvPr>
            <p:extLst>
              <p:ext uri="{D42A27DB-BD31-4B8C-83A1-F6EECF244321}">
                <p14:modId xmlns:p14="http://schemas.microsoft.com/office/powerpoint/2010/main" val="855915518"/>
              </p:ext>
            </p:extLst>
          </p:nvPr>
        </p:nvGraphicFramePr>
        <p:xfrm>
          <a:off x="1384012" y="2108850"/>
          <a:ext cx="10892802" cy="4572000"/>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5">
            <a:extLst>
              <a:ext uri="{FF2B5EF4-FFF2-40B4-BE49-F238E27FC236}">
                <a16:creationId xmlns:a16="http://schemas.microsoft.com/office/drawing/2014/main" id="{9AA171AF-DB20-E94D-65AD-2EA7FC71B203}"/>
              </a:ext>
            </a:extLst>
          </p:cNvPr>
          <p:cNvSpPr txBox="1"/>
          <p:nvPr/>
        </p:nvSpPr>
        <p:spPr>
          <a:xfrm>
            <a:off x="1487337" y="1694785"/>
            <a:ext cx="10553700" cy="400110"/>
          </a:xfrm>
          <a:prstGeom prst="rect">
            <a:avLst/>
          </a:prstGeom>
          <a:noFill/>
        </p:spPr>
        <p:txBody>
          <a:bodyPr wrap="square" lIns="0" rtlCol="0" anchor="b">
            <a:noAutofit/>
          </a:bodyPr>
          <a:lstStyle/>
          <a:p>
            <a:r>
              <a:rPr lang="en-US" sz="2000" dirty="0">
                <a:solidFill>
                  <a:schemeClr val="accent2"/>
                </a:solidFill>
                <a:latin typeface="Roboto Condensed" panose="02000000000000000000" pitchFamily="2" charset="0"/>
                <a:ea typeface="Roboto Condensed" panose="02000000000000000000" pitchFamily="2" charset="0"/>
              </a:rPr>
              <a:t>MENTIONS DURING U.S. CORPORATE PRESENTATIONS OF RE-/NEAR/ON-SHORING</a:t>
            </a:r>
          </a:p>
        </p:txBody>
      </p:sp>
    </p:spTree>
    <p:extLst>
      <p:ext uri="{BB962C8B-B14F-4D97-AF65-F5344CB8AC3E}">
        <p14:creationId xmlns:p14="http://schemas.microsoft.com/office/powerpoint/2010/main" val="9663153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C953589-9EB0-4273-B0F5-349D0FB53B75}"/>
              </a:ext>
            </a:extLst>
          </p:cNvPr>
          <p:cNvSpPr>
            <a:spLocks noGrp="1"/>
          </p:cNvSpPr>
          <p:nvPr>
            <p:ph type="title"/>
          </p:nvPr>
        </p:nvSpPr>
        <p:spPr>
          <a:xfrm>
            <a:off x="628074" y="457205"/>
            <a:ext cx="12561455" cy="773115"/>
          </a:xfrm>
        </p:spPr>
        <p:txBody>
          <a:bodyPr/>
          <a:lstStyle/>
          <a:p>
            <a:r>
              <a:rPr lang="en-US" dirty="0"/>
              <a:t>From China to Beyond China</a:t>
            </a:r>
          </a:p>
        </p:txBody>
      </p:sp>
      <p:sp>
        <p:nvSpPr>
          <p:cNvPr id="5" name="Content Placeholder 4">
            <a:extLst>
              <a:ext uri="{FF2B5EF4-FFF2-40B4-BE49-F238E27FC236}">
                <a16:creationId xmlns:a16="http://schemas.microsoft.com/office/drawing/2014/main" id="{851A68EF-EAC1-4292-B533-D6AB008AE844}"/>
              </a:ext>
            </a:extLst>
          </p:cNvPr>
          <p:cNvSpPr>
            <a:spLocks noGrp="1"/>
          </p:cNvSpPr>
          <p:nvPr>
            <p:ph idx="1"/>
          </p:nvPr>
        </p:nvSpPr>
        <p:spPr>
          <a:xfrm>
            <a:off x="2985512" y="1975113"/>
            <a:ext cx="8305338" cy="4349750"/>
          </a:xfrm>
        </p:spPr>
        <p:txBody>
          <a:bodyPr/>
          <a:lstStyle/>
          <a:p>
            <a:pPr lvl="1"/>
            <a:r>
              <a:rPr lang="en-US" dirty="0"/>
              <a:t>China has become less attractive.</a:t>
            </a:r>
          </a:p>
          <a:p>
            <a:pPr lvl="1"/>
            <a:r>
              <a:rPr lang="en-US" dirty="0"/>
              <a:t>Is this cyclical or secular? Yes</a:t>
            </a:r>
          </a:p>
          <a:p>
            <a:pPr lvl="1"/>
            <a:r>
              <a:rPr lang="en-US" dirty="0"/>
              <a:t>Supply chains are moving out of China for multiple reasons.</a:t>
            </a:r>
          </a:p>
          <a:p>
            <a:pPr lvl="1"/>
            <a:r>
              <a:rPr lang="en-US" dirty="0"/>
              <a:t>Who is benefiting from these moves?</a:t>
            </a:r>
          </a:p>
          <a:p>
            <a:pPr lvl="1"/>
            <a:r>
              <a:rPr lang="en-US" dirty="0"/>
              <a:t>How does one take advantage of this secular shift?</a:t>
            </a:r>
          </a:p>
          <a:p>
            <a:pPr lvl="1"/>
            <a:r>
              <a:rPr lang="en-US" dirty="0"/>
              <a:t>An example of a company that’s benefiting.</a:t>
            </a:r>
          </a:p>
          <a:p>
            <a:pPr lvl="1"/>
            <a:r>
              <a:rPr lang="en-US" dirty="0"/>
              <a:t>This is a long game.</a:t>
            </a:r>
          </a:p>
        </p:txBody>
      </p:sp>
      <p:sp>
        <p:nvSpPr>
          <p:cNvPr id="9" name="Text Placeholder 8">
            <a:extLst>
              <a:ext uri="{FF2B5EF4-FFF2-40B4-BE49-F238E27FC236}">
                <a16:creationId xmlns:a16="http://schemas.microsoft.com/office/drawing/2014/main" id="{140917DE-028C-40A6-846B-58A8DEE61C3E}"/>
              </a:ext>
            </a:extLst>
          </p:cNvPr>
          <p:cNvSpPr>
            <a:spLocks noGrp="1"/>
          </p:cNvSpPr>
          <p:nvPr>
            <p:ph type="body" sz="quarter" idx="13"/>
          </p:nvPr>
        </p:nvSpPr>
        <p:spPr/>
        <p:txBody>
          <a:bodyPr/>
          <a:lstStyle/>
          <a:p>
            <a:endParaRPr lang="en-US"/>
          </a:p>
        </p:txBody>
      </p:sp>
      <p:sp>
        <p:nvSpPr>
          <p:cNvPr id="2" name="Rectangle: Rounded Corners 1">
            <a:extLst>
              <a:ext uri="{FF2B5EF4-FFF2-40B4-BE49-F238E27FC236}">
                <a16:creationId xmlns:a16="http://schemas.microsoft.com/office/drawing/2014/main" id="{13E06FC1-65D9-B150-FFF1-8AD3132BD18F}"/>
              </a:ext>
            </a:extLst>
          </p:cNvPr>
          <p:cNvSpPr/>
          <p:nvPr/>
        </p:nvSpPr>
        <p:spPr>
          <a:xfrm>
            <a:off x="2647784" y="1725833"/>
            <a:ext cx="8539701" cy="5044331"/>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Tree>
    <p:extLst>
      <p:ext uri="{BB962C8B-B14F-4D97-AF65-F5344CB8AC3E}">
        <p14:creationId xmlns:p14="http://schemas.microsoft.com/office/powerpoint/2010/main" val="19034800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1C02BDA2-C0F6-980F-13CF-9E71B34359DA}"/>
              </a:ext>
            </a:extLst>
          </p:cNvPr>
          <p:cNvSpPr>
            <a:spLocks noGrp="1"/>
          </p:cNvSpPr>
          <p:nvPr>
            <p:ph type="body" sz="quarter" idx="14"/>
          </p:nvPr>
        </p:nvSpPr>
        <p:spPr/>
        <p:txBody>
          <a:bodyPr/>
          <a:lstStyle/>
          <a:p>
            <a:endParaRPr lang="en-US"/>
          </a:p>
        </p:txBody>
      </p:sp>
      <p:sp>
        <p:nvSpPr>
          <p:cNvPr id="4" name="Title 3">
            <a:extLst>
              <a:ext uri="{FF2B5EF4-FFF2-40B4-BE49-F238E27FC236}">
                <a16:creationId xmlns:a16="http://schemas.microsoft.com/office/drawing/2014/main" id="{BDF3F175-ADC6-0856-ADC0-48E468B9F9FD}"/>
              </a:ext>
            </a:extLst>
          </p:cNvPr>
          <p:cNvSpPr>
            <a:spLocks noGrp="1"/>
          </p:cNvSpPr>
          <p:nvPr>
            <p:ph type="title"/>
          </p:nvPr>
        </p:nvSpPr>
        <p:spPr/>
        <p:txBody>
          <a:bodyPr/>
          <a:lstStyle/>
          <a:p>
            <a:r>
              <a:rPr lang="en-US" dirty="0"/>
              <a:t>So Who’s Benefiting From this Move?</a:t>
            </a:r>
          </a:p>
        </p:txBody>
      </p:sp>
      <p:sp>
        <p:nvSpPr>
          <p:cNvPr id="5" name="Text Placeholder 4">
            <a:extLst>
              <a:ext uri="{FF2B5EF4-FFF2-40B4-BE49-F238E27FC236}">
                <a16:creationId xmlns:a16="http://schemas.microsoft.com/office/drawing/2014/main" id="{3C7F2DB3-A4EB-AEB4-1083-63B1805EB25B}"/>
              </a:ext>
            </a:extLst>
          </p:cNvPr>
          <p:cNvSpPr>
            <a:spLocks noGrp="1"/>
          </p:cNvSpPr>
          <p:nvPr>
            <p:ph type="body" sz="quarter" idx="13"/>
          </p:nvPr>
        </p:nvSpPr>
        <p:spPr/>
        <p:txBody>
          <a:bodyPr/>
          <a:lstStyle/>
          <a:p>
            <a:r>
              <a:rPr lang="en-US" dirty="0"/>
              <a:t>And how do we capture this opportunity?</a:t>
            </a:r>
          </a:p>
        </p:txBody>
      </p:sp>
      <p:grpSp>
        <p:nvGrpSpPr>
          <p:cNvPr id="19" name="Group 18">
            <a:extLst>
              <a:ext uri="{FF2B5EF4-FFF2-40B4-BE49-F238E27FC236}">
                <a16:creationId xmlns:a16="http://schemas.microsoft.com/office/drawing/2014/main" id="{842A3BA3-9800-0DE2-CC81-974AA67935F8}"/>
              </a:ext>
            </a:extLst>
          </p:cNvPr>
          <p:cNvGrpSpPr/>
          <p:nvPr/>
        </p:nvGrpSpPr>
        <p:grpSpPr>
          <a:xfrm>
            <a:off x="2792451" y="2347953"/>
            <a:ext cx="8237332" cy="4355772"/>
            <a:chOff x="2665231" y="2347953"/>
            <a:chExt cx="8237332" cy="4355772"/>
          </a:xfrm>
        </p:grpSpPr>
        <p:grpSp>
          <p:nvGrpSpPr>
            <p:cNvPr id="7" name="Group 6">
              <a:extLst>
                <a:ext uri="{FF2B5EF4-FFF2-40B4-BE49-F238E27FC236}">
                  <a16:creationId xmlns:a16="http://schemas.microsoft.com/office/drawing/2014/main" id="{5B0A913A-8367-1A0B-BB2A-45ACD5CA39ED}"/>
                </a:ext>
              </a:extLst>
            </p:cNvPr>
            <p:cNvGrpSpPr/>
            <p:nvPr/>
          </p:nvGrpSpPr>
          <p:grpSpPr>
            <a:xfrm>
              <a:off x="2665231" y="2347953"/>
              <a:ext cx="4355772" cy="4355772"/>
              <a:chOff x="3270562" y="1083236"/>
              <a:chExt cx="2698590" cy="2698590"/>
            </a:xfrm>
          </p:grpSpPr>
          <p:sp>
            <p:nvSpPr>
              <p:cNvPr id="8" name="Oval 7">
                <a:extLst>
                  <a:ext uri="{FF2B5EF4-FFF2-40B4-BE49-F238E27FC236}">
                    <a16:creationId xmlns:a16="http://schemas.microsoft.com/office/drawing/2014/main" id="{2140247C-AD3F-B77D-3091-8E2EBB7E18A5}"/>
                  </a:ext>
                </a:extLst>
              </p:cNvPr>
              <p:cNvSpPr/>
              <p:nvPr/>
            </p:nvSpPr>
            <p:spPr>
              <a:xfrm>
                <a:off x="3270562" y="1083236"/>
                <a:ext cx="2698590" cy="2698590"/>
              </a:xfrm>
              <a:prstGeom prst="ellipse">
                <a:avLst/>
              </a:prstGeom>
              <a:blipFill rotWithShape="0">
                <a:blip r:embed="rId3"/>
                <a:srcRect/>
                <a:stretch>
                  <a:fillRect l="-8000" r="-8000"/>
                </a:stretch>
              </a:blipFill>
            </p:spPr>
            <p:style>
              <a:lnRef idx="2">
                <a:schemeClr val="lt1">
                  <a:hueOff val="0"/>
                  <a:satOff val="0"/>
                  <a:lumOff val="0"/>
                  <a:alphaOff val="0"/>
                </a:schemeClr>
              </a:lnRef>
              <a:fillRef idx="1">
                <a:scrgbClr r="0" g="0" b="0"/>
              </a:fillRef>
              <a:effectRef idx="0">
                <a:schemeClr val="accent1">
                  <a:alpha val="50000"/>
                  <a:hueOff val="0"/>
                  <a:satOff val="0"/>
                  <a:lumOff val="0"/>
                  <a:alphaOff val="0"/>
                </a:schemeClr>
              </a:effectRef>
              <a:fontRef idx="minor">
                <a:schemeClr val="tx1"/>
              </a:fontRef>
            </p:style>
            <p:txBody>
              <a:bodyPr/>
              <a:lstStyle/>
              <a:p>
                <a:endParaRPr lang="en-US"/>
              </a:p>
            </p:txBody>
          </p:sp>
          <p:sp>
            <p:nvSpPr>
              <p:cNvPr id="9" name="Oval 4">
                <a:extLst>
                  <a:ext uri="{FF2B5EF4-FFF2-40B4-BE49-F238E27FC236}">
                    <a16:creationId xmlns:a16="http://schemas.microsoft.com/office/drawing/2014/main" id="{655A46AA-3C1E-5518-9EA0-E681D7B1E06D}"/>
                  </a:ext>
                </a:extLst>
              </p:cNvPr>
              <p:cNvSpPr txBox="1"/>
              <p:nvPr/>
            </p:nvSpPr>
            <p:spPr>
              <a:xfrm>
                <a:off x="3665761" y="1478435"/>
                <a:ext cx="1908192" cy="1908192"/>
              </a:xfrm>
              <a:prstGeom prst="rect">
                <a:avLst/>
              </a:prstGeom>
            </p:spPr>
            <p:style>
              <a:lnRef idx="0">
                <a:scrgbClr r="0" g="0" b="0"/>
              </a:lnRef>
              <a:fillRef idx="0">
                <a:scrgbClr r="0" g="0" b="0"/>
              </a:fillRef>
              <a:effectRef idx="0">
                <a:scrgbClr r="0" g="0" b="0"/>
              </a:effectRef>
              <a:fontRef idx="minor">
                <a:schemeClr val="tx1"/>
              </a:fontRef>
            </p:style>
            <p:txBody>
              <a:bodyPr spcFirstLastPara="0" vert="horz" wrap="square" lIns="82550" tIns="82550" rIns="82550" bIns="82550" numCol="1" spcCol="1270" anchor="ctr" anchorCtr="0">
                <a:noAutofit/>
              </a:bodyPr>
              <a:lstStyle/>
              <a:p>
                <a:pPr marL="0" lvl="0" indent="0" algn="ctr" defTabSz="2889250">
                  <a:lnSpc>
                    <a:spcPct val="90000"/>
                  </a:lnSpc>
                  <a:spcBef>
                    <a:spcPct val="0"/>
                  </a:spcBef>
                  <a:spcAft>
                    <a:spcPct val="35000"/>
                  </a:spcAft>
                  <a:buNone/>
                </a:pPr>
                <a:endParaRPr lang="en-US" sz="6500" kern="1200" dirty="0"/>
              </a:p>
            </p:txBody>
          </p:sp>
        </p:grpSp>
        <p:cxnSp>
          <p:nvCxnSpPr>
            <p:cNvPr id="11" name="Straight Connector 10">
              <a:extLst>
                <a:ext uri="{FF2B5EF4-FFF2-40B4-BE49-F238E27FC236}">
                  <a16:creationId xmlns:a16="http://schemas.microsoft.com/office/drawing/2014/main" id="{9DD053AB-4559-1C3B-4CA2-5CC3CFBEAD5E}"/>
                </a:ext>
              </a:extLst>
            </p:cNvPr>
            <p:cNvCxnSpPr>
              <a:cxnSpLocks/>
            </p:cNvCxnSpPr>
            <p:nvPr/>
          </p:nvCxnSpPr>
          <p:spPr>
            <a:xfrm>
              <a:off x="6830170" y="3116911"/>
              <a:ext cx="3601941"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1577058D-60E9-D11B-CACE-FF041C6DF22D}"/>
                </a:ext>
              </a:extLst>
            </p:cNvPr>
            <p:cNvCxnSpPr>
              <a:cxnSpLocks/>
            </p:cNvCxnSpPr>
            <p:nvPr/>
          </p:nvCxnSpPr>
          <p:spPr>
            <a:xfrm>
              <a:off x="7300622" y="4135341"/>
              <a:ext cx="3601941"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733E27D-914E-5988-8720-8F52357878CD}"/>
                </a:ext>
              </a:extLst>
            </p:cNvPr>
            <p:cNvCxnSpPr>
              <a:cxnSpLocks/>
            </p:cNvCxnSpPr>
            <p:nvPr/>
          </p:nvCxnSpPr>
          <p:spPr>
            <a:xfrm>
              <a:off x="7300622" y="5153771"/>
              <a:ext cx="3601941"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B577D64B-3CBE-8FC3-3A37-79DC24053933}"/>
                </a:ext>
              </a:extLst>
            </p:cNvPr>
            <p:cNvCxnSpPr>
              <a:cxnSpLocks/>
            </p:cNvCxnSpPr>
            <p:nvPr/>
          </p:nvCxnSpPr>
          <p:spPr>
            <a:xfrm>
              <a:off x="6830170" y="6172200"/>
              <a:ext cx="3601941"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5B05C35C-7EEA-26C1-6BE3-02CBCC4D32EF}"/>
                </a:ext>
              </a:extLst>
            </p:cNvPr>
            <p:cNvSpPr txBox="1"/>
            <p:nvPr/>
          </p:nvSpPr>
          <p:spPr>
            <a:xfrm>
              <a:off x="6830170" y="2708413"/>
              <a:ext cx="2458558" cy="400110"/>
            </a:xfrm>
            <a:prstGeom prst="rect">
              <a:avLst/>
            </a:prstGeom>
            <a:noFill/>
          </p:spPr>
          <p:txBody>
            <a:bodyPr wrap="none" rtlCol="0">
              <a:spAutoFit/>
            </a:bodyPr>
            <a:lstStyle/>
            <a:p>
              <a:r>
                <a:rPr lang="en-US" sz="2000" dirty="0">
                  <a:latin typeface="Roboto Black" pitchFamily="2" charset="0"/>
                  <a:ea typeface="Roboto Black" pitchFamily="2" charset="0"/>
                </a:rPr>
                <a:t>Impact on Economy</a:t>
              </a:r>
            </a:p>
          </p:txBody>
        </p:sp>
        <p:sp>
          <p:nvSpPr>
            <p:cNvPr id="16" name="TextBox 15">
              <a:extLst>
                <a:ext uri="{FF2B5EF4-FFF2-40B4-BE49-F238E27FC236}">
                  <a16:creationId xmlns:a16="http://schemas.microsoft.com/office/drawing/2014/main" id="{D2CE475B-C102-7C82-F0E2-F2E3FD8D3CC7}"/>
                </a:ext>
              </a:extLst>
            </p:cNvPr>
            <p:cNvSpPr txBox="1"/>
            <p:nvPr/>
          </p:nvSpPr>
          <p:spPr>
            <a:xfrm>
              <a:off x="7300622" y="3734359"/>
              <a:ext cx="3042564" cy="400110"/>
            </a:xfrm>
            <a:prstGeom prst="rect">
              <a:avLst/>
            </a:prstGeom>
            <a:noFill/>
          </p:spPr>
          <p:txBody>
            <a:bodyPr wrap="none" rtlCol="0">
              <a:spAutoFit/>
            </a:bodyPr>
            <a:lstStyle/>
            <a:p>
              <a:r>
                <a:rPr lang="en-US" sz="2000" dirty="0">
                  <a:latin typeface="Roboto Black" pitchFamily="2" charset="0"/>
                  <a:ea typeface="Roboto Black" pitchFamily="2" charset="0"/>
                </a:rPr>
                <a:t>Export Structure in Place</a:t>
              </a:r>
            </a:p>
          </p:txBody>
        </p:sp>
        <p:sp>
          <p:nvSpPr>
            <p:cNvPr id="17" name="TextBox 16">
              <a:extLst>
                <a:ext uri="{FF2B5EF4-FFF2-40B4-BE49-F238E27FC236}">
                  <a16:creationId xmlns:a16="http://schemas.microsoft.com/office/drawing/2014/main" id="{249193B9-B5CF-CB22-865C-A0620342BF6B}"/>
                </a:ext>
              </a:extLst>
            </p:cNvPr>
            <p:cNvSpPr txBox="1"/>
            <p:nvPr/>
          </p:nvSpPr>
          <p:spPr>
            <a:xfrm>
              <a:off x="7300622" y="4753949"/>
              <a:ext cx="3055645" cy="400110"/>
            </a:xfrm>
            <a:prstGeom prst="rect">
              <a:avLst/>
            </a:prstGeom>
            <a:noFill/>
          </p:spPr>
          <p:txBody>
            <a:bodyPr wrap="none" rtlCol="0">
              <a:spAutoFit/>
            </a:bodyPr>
            <a:lstStyle/>
            <a:p>
              <a:r>
                <a:rPr lang="en-US" sz="2000" dirty="0">
                  <a:latin typeface="Roboto Black" pitchFamily="2" charset="0"/>
                  <a:ea typeface="Roboto Black" pitchFamily="2" charset="0"/>
                </a:rPr>
                <a:t>Labor and Demographics</a:t>
              </a:r>
            </a:p>
          </p:txBody>
        </p:sp>
        <p:sp>
          <p:nvSpPr>
            <p:cNvPr id="18" name="TextBox 17">
              <a:extLst>
                <a:ext uri="{FF2B5EF4-FFF2-40B4-BE49-F238E27FC236}">
                  <a16:creationId xmlns:a16="http://schemas.microsoft.com/office/drawing/2014/main" id="{A0692151-845A-2DBC-E990-DC7D8FAC7D67}"/>
                </a:ext>
              </a:extLst>
            </p:cNvPr>
            <p:cNvSpPr txBox="1"/>
            <p:nvPr/>
          </p:nvSpPr>
          <p:spPr>
            <a:xfrm>
              <a:off x="6830170" y="5759559"/>
              <a:ext cx="2654894" cy="400110"/>
            </a:xfrm>
            <a:prstGeom prst="rect">
              <a:avLst/>
            </a:prstGeom>
            <a:noFill/>
          </p:spPr>
          <p:txBody>
            <a:bodyPr wrap="none" rtlCol="0">
              <a:spAutoFit/>
            </a:bodyPr>
            <a:lstStyle/>
            <a:p>
              <a:r>
                <a:rPr lang="en-US" sz="2000" dirty="0">
                  <a:latin typeface="Roboto Black" pitchFamily="2" charset="0"/>
                  <a:ea typeface="Roboto Black" pitchFamily="2" charset="0"/>
                </a:rPr>
                <a:t>Institutional Capacity</a:t>
              </a:r>
            </a:p>
          </p:txBody>
        </p:sp>
      </p:grpSp>
    </p:spTree>
    <p:extLst>
      <p:ext uri="{BB962C8B-B14F-4D97-AF65-F5344CB8AC3E}">
        <p14:creationId xmlns:p14="http://schemas.microsoft.com/office/powerpoint/2010/main" val="31172108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DCCDC057-FB23-1061-99F2-A655004E5D06}"/>
              </a:ext>
            </a:extLst>
          </p:cNvPr>
          <p:cNvSpPr>
            <a:spLocks noGrp="1"/>
          </p:cNvSpPr>
          <p:nvPr>
            <p:ph type="body" sz="quarter" idx="13"/>
          </p:nvPr>
        </p:nvSpPr>
        <p:spPr/>
        <p:txBody>
          <a:bodyPr/>
          <a:lstStyle/>
          <a:p>
            <a:r>
              <a:rPr lang="en-US" b="1" dirty="0"/>
              <a:t>As of 9/30/24 | Source: Jefferies, Department of Investment Review, Ministry of Economic Affairs, CEIC</a:t>
            </a:r>
          </a:p>
        </p:txBody>
      </p:sp>
      <p:sp>
        <p:nvSpPr>
          <p:cNvPr id="3" name="Title 2">
            <a:extLst>
              <a:ext uri="{FF2B5EF4-FFF2-40B4-BE49-F238E27FC236}">
                <a16:creationId xmlns:a16="http://schemas.microsoft.com/office/drawing/2014/main" id="{080A8215-0466-0D00-62AD-5F4E926D2ACA}"/>
              </a:ext>
            </a:extLst>
          </p:cNvPr>
          <p:cNvSpPr>
            <a:spLocks noGrp="1"/>
          </p:cNvSpPr>
          <p:nvPr>
            <p:ph type="title"/>
          </p:nvPr>
        </p:nvSpPr>
        <p:spPr/>
        <p:txBody>
          <a:bodyPr/>
          <a:lstStyle/>
          <a:p>
            <a:r>
              <a:rPr lang="en-US" dirty="0"/>
              <a:t>TAIWAN TECH IS SHIFTING AWAY FROM China</a:t>
            </a:r>
          </a:p>
        </p:txBody>
      </p:sp>
      <p:grpSp>
        <p:nvGrpSpPr>
          <p:cNvPr id="6" name="object 12">
            <a:extLst>
              <a:ext uri="{FF2B5EF4-FFF2-40B4-BE49-F238E27FC236}">
                <a16:creationId xmlns:a16="http://schemas.microsoft.com/office/drawing/2014/main" id="{F7332BBD-8CB3-260E-FFB1-BC29F8776FBF}"/>
              </a:ext>
            </a:extLst>
          </p:cNvPr>
          <p:cNvGrpSpPr/>
          <p:nvPr/>
        </p:nvGrpSpPr>
        <p:grpSpPr>
          <a:xfrm>
            <a:off x="1486926" y="2688900"/>
            <a:ext cx="5238964" cy="3479830"/>
            <a:chOff x="1054703" y="1784620"/>
            <a:chExt cx="5596255" cy="1626870"/>
          </a:xfrm>
        </p:grpSpPr>
        <p:sp>
          <p:nvSpPr>
            <p:cNvPr id="7" name="object 13">
              <a:extLst>
                <a:ext uri="{FF2B5EF4-FFF2-40B4-BE49-F238E27FC236}">
                  <a16:creationId xmlns:a16="http://schemas.microsoft.com/office/drawing/2014/main" id="{FDC5CD21-91B1-00A2-BD8E-D4F1B0A1B90E}"/>
                </a:ext>
              </a:extLst>
            </p:cNvPr>
            <p:cNvSpPr/>
            <p:nvPr/>
          </p:nvSpPr>
          <p:spPr>
            <a:xfrm>
              <a:off x="1076528" y="1784628"/>
              <a:ext cx="5491480" cy="1617980"/>
            </a:xfrm>
            <a:custGeom>
              <a:avLst/>
              <a:gdLst/>
              <a:ahLst/>
              <a:cxnLst/>
              <a:rect l="l" t="t" r="r" b="b"/>
              <a:pathLst>
                <a:path w="5491480" h="1617979">
                  <a:moveTo>
                    <a:pt x="61112" y="1600225"/>
                  </a:moveTo>
                  <a:lnTo>
                    <a:pt x="0" y="1600225"/>
                  </a:lnTo>
                  <a:lnTo>
                    <a:pt x="0" y="1617624"/>
                  </a:lnTo>
                  <a:lnTo>
                    <a:pt x="61112" y="1617624"/>
                  </a:lnTo>
                  <a:lnTo>
                    <a:pt x="61112" y="1600225"/>
                  </a:lnTo>
                  <a:close/>
                </a:path>
                <a:path w="5491480" h="1617979">
                  <a:moveTo>
                    <a:pt x="226987" y="1591538"/>
                  </a:moveTo>
                  <a:lnTo>
                    <a:pt x="165874" y="1591538"/>
                  </a:lnTo>
                  <a:lnTo>
                    <a:pt x="165874" y="1617624"/>
                  </a:lnTo>
                  <a:lnTo>
                    <a:pt x="226987" y="1617624"/>
                  </a:lnTo>
                  <a:lnTo>
                    <a:pt x="226987" y="1591538"/>
                  </a:lnTo>
                  <a:close/>
                </a:path>
                <a:path w="5491480" h="1617979">
                  <a:moveTo>
                    <a:pt x="392861" y="1269746"/>
                  </a:moveTo>
                  <a:lnTo>
                    <a:pt x="331749" y="1269746"/>
                  </a:lnTo>
                  <a:lnTo>
                    <a:pt x="331749" y="1617624"/>
                  </a:lnTo>
                  <a:lnTo>
                    <a:pt x="392861" y="1617624"/>
                  </a:lnTo>
                  <a:lnTo>
                    <a:pt x="392861" y="1269746"/>
                  </a:lnTo>
                  <a:close/>
                </a:path>
                <a:path w="5491480" h="1617979">
                  <a:moveTo>
                    <a:pt x="558736" y="1513255"/>
                  </a:moveTo>
                  <a:lnTo>
                    <a:pt x="497624" y="1513255"/>
                  </a:lnTo>
                  <a:lnTo>
                    <a:pt x="497624" y="1617624"/>
                  </a:lnTo>
                  <a:lnTo>
                    <a:pt x="558736" y="1617624"/>
                  </a:lnTo>
                  <a:lnTo>
                    <a:pt x="558736" y="1513255"/>
                  </a:lnTo>
                  <a:close/>
                </a:path>
                <a:path w="5491480" h="1617979">
                  <a:moveTo>
                    <a:pt x="715873" y="1504569"/>
                  </a:moveTo>
                  <a:lnTo>
                    <a:pt x="663498" y="1504569"/>
                  </a:lnTo>
                  <a:lnTo>
                    <a:pt x="663498" y="1617624"/>
                  </a:lnTo>
                  <a:lnTo>
                    <a:pt x="715873" y="1617624"/>
                  </a:lnTo>
                  <a:lnTo>
                    <a:pt x="715873" y="1504569"/>
                  </a:lnTo>
                  <a:close/>
                </a:path>
                <a:path w="5491480" h="1617979">
                  <a:moveTo>
                    <a:pt x="881761" y="1487170"/>
                  </a:moveTo>
                  <a:lnTo>
                    <a:pt x="820648" y="1487170"/>
                  </a:lnTo>
                  <a:lnTo>
                    <a:pt x="820648" y="1617624"/>
                  </a:lnTo>
                  <a:lnTo>
                    <a:pt x="881761" y="1617624"/>
                  </a:lnTo>
                  <a:lnTo>
                    <a:pt x="881761" y="1487170"/>
                  </a:lnTo>
                  <a:close/>
                </a:path>
                <a:path w="5491480" h="1617979">
                  <a:moveTo>
                    <a:pt x="1047635" y="1139291"/>
                  </a:moveTo>
                  <a:lnTo>
                    <a:pt x="986523" y="1139291"/>
                  </a:lnTo>
                  <a:lnTo>
                    <a:pt x="986523" y="1617624"/>
                  </a:lnTo>
                  <a:lnTo>
                    <a:pt x="1047635" y="1617624"/>
                  </a:lnTo>
                  <a:lnTo>
                    <a:pt x="1047635" y="1139291"/>
                  </a:lnTo>
                  <a:close/>
                </a:path>
                <a:path w="5491480" h="1617979">
                  <a:moveTo>
                    <a:pt x="1213523" y="1400200"/>
                  </a:moveTo>
                  <a:lnTo>
                    <a:pt x="1152410" y="1400200"/>
                  </a:lnTo>
                  <a:lnTo>
                    <a:pt x="1152410" y="1617624"/>
                  </a:lnTo>
                  <a:lnTo>
                    <a:pt x="1213523" y="1617624"/>
                  </a:lnTo>
                  <a:lnTo>
                    <a:pt x="1213523" y="1400200"/>
                  </a:lnTo>
                  <a:close/>
                </a:path>
                <a:path w="5491480" h="1617979">
                  <a:moveTo>
                    <a:pt x="1379397" y="1487170"/>
                  </a:moveTo>
                  <a:lnTo>
                    <a:pt x="1318285" y="1487170"/>
                  </a:lnTo>
                  <a:lnTo>
                    <a:pt x="1318285" y="1617624"/>
                  </a:lnTo>
                  <a:lnTo>
                    <a:pt x="1379397" y="1617624"/>
                  </a:lnTo>
                  <a:lnTo>
                    <a:pt x="1379397" y="1487170"/>
                  </a:lnTo>
                  <a:close/>
                </a:path>
                <a:path w="5491480" h="1617979">
                  <a:moveTo>
                    <a:pt x="1545272" y="1330629"/>
                  </a:moveTo>
                  <a:lnTo>
                    <a:pt x="1484160" y="1330629"/>
                  </a:lnTo>
                  <a:lnTo>
                    <a:pt x="1484160" y="1617624"/>
                  </a:lnTo>
                  <a:lnTo>
                    <a:pt x="1545272" y="1617624"/>
                  </a:lnTo>
                  <a:lnTo>
                    <a:pt x="1545272" y="1330629"/>
                  </a:lnTo>
                  <a:close/>
                </a:path>
                <a:path w="5491480" h="1617979">
                  <a:moveTo>
                    <a:pt x="1711147" y="1313230"/>
                  </a:moveTo>
                  <a:lnTo>
                    <a:pt x="1650034" y="1313230"/>
                  </a:lnTo>
                  <a:lnTo>
                    <a:pt x="1650034" y="1617624"/>
                  </a:lnTo>
                  <a:lnTo>
                    <a:pt x="1711147" y="1617624"/>
                  </a:lnTo>
                  <a:lnTo>
                    <a:pt x="1711147" y="1313230"/>
                  </a:lnTo>
                  <a:close/>
                </a:path>
                <a:path w="5491480" h="1617979">
                  <a:moveTo>
                    <a:pt x="1868284" y="878382"/>
                  </a:moveTo>
                  <a:lnTo>
                    <a:pt x="1807171" y="878382"/>
                  </a:lnTo>
                  <a:lnTo>
                    <a:pt x="1807171" y="1617624"/>
                  </a:lnTo>
                  <a:lnTo>
                    <a:pt x="1868284" y="1617624"/>
                  </a:lnTo>
                  <a:lnTo>
                    <a:pt x="1868284" y="878382"/>
                  </a:lnTo>
                  <a:close/>
                </a:path>
                <a:path w="5491480" h="1617979">
                  <a:moveTo>
                    <a:pt x="2034159" y="765327"/>
                  </a:moveTo>
                  <a:lnTo>
                    <a:pt x="1973046" y="765327"/>
                  </a:lnTo>
                  <a:lnTo>
                    <a:pt x="1973046" y="1617624"/>
                  </a:lnTo>
                  <a:lnTo>
                    <a:pt x="2034159" y="1617624"/>
                  </a:lnTo>
                  <a:lnTo>
                    <a:pt x="2034159" y="765327"/>
                  </a:lnTo>
                  <a:close/>
                </a:path>
                <a:path w="5491480" h="1617979">
                  <a:moveTo>
                    <a:pt x="2200033" y="852284"/>
                  </a:moveTo>
                  <a:lnTo>
                    <a:pt x="2138934" y="852284"/>
                  </a:lnTo>
                  <a:lnTo>
                    <a:pt x="2138934" y="1617624"/>
                  </a:lnTo>
                  <a:lnTo>
                    <a:pt x="2200033" y="1617624"/>
                  </a:lnTo>
                  <a:lnTo>
                    <a:pt x="2200033" y="852284"/>
                  </a:lnTo>
                  <a:close/>
                </a:path>
                <a:path w="5491480" h="1617979">
                  <a:moveTo>
                    <a:pt x="2365921" y="956652"/>
                  </a:moveTo>
                  <a:lnTo>
                    <a:pt x="2304808" y="956652"/>
                  </a:lnTo>
                  <a:lnTo>
                    <a:pt x="2304808" y="1617624"/>
                  </a:lnTo>
                  <a:lnTo>
                    <a:pt x="2365921" y="1617624"/>
                  </a:lnTo>
                  <a:lnTo>
                    <a:pt x="2365921" y="956652"/>
                  </a:lnTo>
                  <a:close/>
                </a:path>
                <a:path w="5491480" h="1617979">
                  <a:moveTo>
                    <a:pt x="2531795" y="774026"/>
                  </a:moveTo>
                  <a:lnTo>
                    <a:pt x="2470683" y="774026"/>
                  </a:lnTo>
                  <a:lnTo>
                    <a:pt x="2470683" y="1617624"/>
                  </a:lnTo>
                  <a:lnTo>
                    <a:pt x="2531795" y="1617624"/>
                  </a:lnTo>
                  <a:lnTo>
                    <a:pt x="2531795" y="774026"/>
                  </a:lnTo>
                  <a:close/>
                </a:path>
                <a:path w="5491480" h="1617979">
                  <a:moveTo>
                    <a:pt x="2697670" y="513118"/>
                  </a:moveTo>
                  <a:lnTo>
                    <a:pt x="2636558" y="513118"/>
                  </a:lnTo>
                  <a:lnTo>
                    <a:pt x="2636558" y="1617624"/>
                  </a:lnTo>
                  <a:lnTo>
                    <a:pt x="2697670" y="1617624"/>
                  </a:lnTo>
                  <a:lnTo>
                    <a:pt x="2697670" y="513118"/>
                  </a:lnTo>
                  <a:close/>
                </a:path>
                <a:path w="5491480" h="1617979">
                  <a:moveTo>
                    <a:pt x="2863545" y="434848"/>
                  </a:moveTo>
                  <a:lnTo>
                    <a:pt x="2802432" y="434848"/>
                  </a:lnTo>
                  <a:lnTo>
                    <a:pt x="2802432" y="1617624"/>
                  </a:lnTo>
                  <a:lnTo>
                    <a:pt x="2863545" y="1617624"/>
                  </a:lnTo>
                  <a:lnTo>
                    <a:pt x="2863545" y="434848"/>
                  </a:lnTo>
                  <a:close/>
                </a:path>
                <a:path w="5491480" h="1617979">
                  <a:moveTo>
                    <a:pt x="3020682" y="826198"/>
                  </a:moveTo>
                  <a:lnTo>
                    <a:pt x="2959570" y="826198"/>
                  </a:lnTo>
                  <a:lnTo>
                    <a:pt x="2959570" y="1617624"/>
                  </a:lnTo>
                  <a:lnTo>
                    <a:pt x="3020682" y="1617624"/>
                  </a:lnTo>
                  <a:lnTo>
                    <a:pt x="3020682" y="826198"/>
                  </a:lnTo>
                  <a:close/>
                </a:path>
                <a:path w="5491480" h="1617979">
                  <a:moveTo>
                    <a:pt x="3186557" y="0"/>
                  </a:moveTo>
                  <a:lnTo>
                    <a:pt x="3125444" y="0"/>
                  </a:lnTo>
                  <a:lnTo>
                    <a:pt x="3125444" y="1617624"/>
                  </a:lnTo>
                  <a:lnTo>
                    <a:pt x="3186557" y="1617624"/>
                  </a:lnTo>
                  <a:lnTo>
                    <a:pt x="3186557" y="0"/>
                  </a:lnTo>
                  <a:close/>
                </a:path>
                <a:path w="5491480" h="1617979">
                  <a:moveTo>
                    <a:pt x="3352444" y="26085"/>
                  </a:moveTo>
                  <a:lnTo>
                    <a:pt x="3291332" y="26085"/>
                  </a:lnTo>
                  <a:lnTo>
                    <a:pt x="3291332" y="1617624"/>
                  </a:lnTo>
                  <a:lnTo>
                    <a:pt x="3352444" y="1617624"/>
                  </a:lnTo>
                  <a:lnTo>
                    <a:pt x="3352444" y="26085"/>
                  </a:lnTo>
                  <a:close/>
                </a:path>
                <a:path w="5491480" h="1617979">
                  <a:moveTo>
                    <a:pt x="3518319" y="208724"/>
                  </a:moveTo>
                  <a:lnTo>
                    <a:pt x="3457206" y="208724"/>
                  </a:lnTo>
                  <a:lnTo>
                    <a:pt x="3457206" y="1617624"/>
                  </a:lnTo>
                  <a:lnTo>
                    <a:pt x="3518319" y="1617624"/>
                  </a:lnTo>
                  <a:lnTo>
                    <a:pt x="3518319" y="208724"/>
                  </a:lnTo>
                  <a:close/>
                </a:path>
                <a:path w="5491480" h="1617979">
                  <a:moveTo>
                    <a:pt x="3684193" y="600087"/>
                  </a:moveTo>
                  <a:lnTo>
                    <a:pt x="3623081" y="600087"/>
                  </a:lnTo>
                  <a:lnTo>
                    <a:pt x="3623081" y="1617624"/>
                  </a:lnTo>
                  <a:lnTo>
                    <a:pt x="3684193" y="1617624"/>
                  </a:lnTo>
                  <a:lnTo>
                    <a:pt x="3684193" y="600087"/>
                  </a:lnTo>
                  <a:close/>
                </a:path>
                <a:path w="5491480" h="1617979">
                  <a:moveTo>
                    <a:pt x="3850068" y="487032"/>
                  </a:moveTo>
                  <a:lnTo>
                    <a:pt x="3788956" y="487032"/>
                  </a:lnTo>
                  <a:lnTo>
                    <a:pt x="3788956" y="1617624"/>
                  </a:lnTo>
                  <a:lnTo>
                    <a:pt x="3850068" y="1617624"/>
                  </a:lnTo>
                  <a:lnTo>
                    <a:pt x="3850068" y="487032"/>
                  </a:lnTo>
                  <a:close/>
                </a:path>
                <a:path w="5491480" h="1617979">
                  <a:moveTo>
                    <a:pt x="4015943" y="408762"/>
                  </a:moveTo>
                  <a:lnTo>
                    <a:pt x="3954830" y="408762"/>
                  </a:lnTo>
                  <a:lnTo>
                    <a:pt x="3954830" y="1617624"/>
                  </a:lnTo>
                  <a:lnTo>
                    <a:pt x="4015943" y="1617624"/>
                  </a:lnTo>
                  <a:lnTo>
                    <a:pt x="4015943" y="408762"/>
                  </a:lnTo>
                  <a:close/>
                </a:path>
                <a:path w="5491480" h="1617979">
                  <a:moveTo>
                    <a:pt x="4173080" y="547903"/>
                  </a:moveTo>
                  <a:lnTo>
                    <a:pt x="4111968" y="547903"/>
                  </a:lnTo>
                  <a:lnTo>
                    <a:pt x="4111968" y="1617624"/>
                  </a:lnTo>
                  <a:lnTo>
                    <a:pt x="4173080" y="1617624"/>
                  </a:lnTo>
                  <a:lnTo>
                    <a:pt x="4173080" y="547903"/>
                  </a:lnTo>
                  <a:close/>
                </a:path>
                <a:path w="5491480" h="1617979">
                  <a:moveTo>
                    <a:pt x="4338955" y="600087"/>
                  </a:moveTo>
                  <a:lnTo>
                    <a:pt x="4277842" y="600087"/>
                  </a:lnTo>
                  <a:lnTo>
                    <a:pt x="4277842" y="1617624"/>
                  </a:lnTo>
                  <a:lnTo>
                    <a:pt x="4338955" y="1617624"/>
                  </a:lnTo>
                  <a:lnTo>
                    <a:pt x="4338955" y="600087"/>
                  </a:lnTo>
                  <a:close/>
                </a:path>
                <a:path w="5491480" h="1617979">
                  <a:moveTo>
                    <a:pt x="4504842" y="678357"/>
                  </a:moveTo>
                  <a:lnTo>
                    <a:pt x="4443730" y="678357"/>
                  </a:lnTo>
                  <a:lnTo>
                    <a:pt x="4443730" y="1617624"/>
                  </a:lnTo>
                  <a:lnTo>
                    <a:pt x="4504842" y="1617624"/>
                  </a:lnTo>
                  <a:lnTo>
                    <a:pt x="4504842" y="678357"/>
                  </a:lnTo>
                  <a:close/>
                </a:path>
                <a:path w="5491480" h="1617979">
                  <a:moveTo>
                    <a:pt x="4670717" y="1156690"/>
                  </a:moveTo>
                  <a:lnTo>
                    <a:pt x="4609604" y="1156690"/>
                  </a:lnTo>
                  <a:lnTo>
                    <a:pt x="4609604" y="1617624"/>
                  </a:lnTo>
                  <a:lnTo>
                    <a:pt x="4670717" y="1617624"/>
                  </a:lnTo>
                  <a:lnTo>
                    <a:pt x="4670717" y="1156690"/>
                  </a:lnTo>
                  <a:close/>
                </a:path>
                <a:path w="5491480" h="1617979">
                  <a:moveTo>
                    <a:pt x="4836592" y="965352"/>
                  </a:moveTo>
                  <a:lnTo>
                    <a:pt x="4775479" y="965352"/>
                  </a:lnTo>
                  <a:lnTo>
                    <a:pt x="4775479" y="1617624"/>
                  </a:lnTo>
                  <a:lnTo>
                    <a:pt x="4836592" y="1617624"/>
                  </a:lnTo>
                  <a:lnTo>
                    <a:pt x="4836592" y="965352"/>
                  </a:lnTo>
                  <a:close/>
                </a:path>
                <a:path w="5491480" h="1617979">
                  <a:moveTo>
                    <a:pt x="5002466" y="974051"/>
                  </a:moveTo>
                  <a:lnTo>
                    <a:pt x="4941354" y="974051"/>
                  </a:lnTo>
                  <a:lnTo>
                    <a:pt x="4941354" y="1617624"/>
                  </a:lnTo>
                  <a:lnTo>
                    <a:pt x="5002466" y="1617624"/>
                  </a:lnTo>
                  <a:lnTo>
                    <a:pt x="5002466" y="974051"/>
                  </a:lnTo>
                  <a:close/>
                </a:path>
                <a:path w="5491480" h="1617979">
                  <a:moveTo>
                    <a:pt x="5159603" y="1061021"/>
                  </a:moveTo>
                  <a:lnTo>
                    <a:pt x="5098491" y="1061021"/>
                  </a:lnTo>
                  <a:lnTo>
                    <a:pt x="5098491" y="1617624"/>
                  </a:lnTo>
                  <a:lnTo>
                    <a:pt x="5159603" y="1617624"/>
                  </a:lnTo>
                  <a:lnTo>
                    <a:pt x="5159603" y="1061021"/>
                  </a:lnTo>
                  <a:close/>
                </a:path>
                <a:path w="5491480" h="1617979">
                  <a:moveTo>
                    <a:pt x="5325478" y="1287145"/>
                  </a:moveTo>
                  <a:lnTo>
                    <a:pt x="5264366" y="1287145"/>
                  </a:lnTo>
                  <a:lnTo>
                    <a:pt x="5264366" y="1617624"/>
                  </a:lnTo>
                  <a:lnTo>
                    <a:pt x="5325478" y="1617624"/>
                  </a:lnTo>
                  <a:lnTo>
                    <a:pt x="5325478" y="1287145"/>
                  </a:lnTo>
                  <a:close/>
                </a:path>
                <a:path w="5491480" h="1617979">
                  <a:moveTo>
                    <a:pt x="5491353" y="1269746"/>
                  </a:moveTo>
                  <a:lnTo>
                    <a:pt x="5430253" y="1269746"/>
                  </a:lnTo>
                  <a:lnTo>
                    <a:pt x="5430253" y="1617624"/>
                  </a:lnTo>
                  <a:lnTo>
                    <a:pt x="5491353" y="1617624"/>
                  </a:lnTo>
                  <a:lnTo>
                    <a:pt x="5491353" y="1269746"/>
                  </a:lnTo>
                  <a:close/>
                </a:path>
              </a:pathLst>
            </a:custGeom>
            <a:solidFill>
              <a:srgbClr val="45B19D"/>
            </a:solidFill>
          </p:spPr>
          <p:txBody>
            <a:bodyPr wrap="square" lIns="0" tIns="0" rIns="0" bIns="0" rtlCol="0"/>
            <a:lstStyle/>
            <a:p>
              <a:endParaRPr/>
            </a:p>
          </p:txBody>
        </p:sp>
        <p:sp>
          <p:nvSpPr>
            <p:cNvPr id="8" name="object 14">
              <a:extLst>
                <a:ext uri="{FF2B5EF4-FFF2-40B4-BE49-F238E27FC236}">
                  <a16:creationId xmlns:a16="http://schemas.microsoft.com/office/drawing/2014/main" id="{46A52EC3-26F5-5791-C9A8-CA1C1F422BEB}"/>
                </a:ext>
              </a:extLst>
            </p:cNvPr>
            <p:cNvSpPr/>
            <p:nvPr/>
          </p:nvSpPr>
          <p:spPr>
            <a:xfrm>
              <a:off x="1137640" y="2567355"/>
              <a:ext cx="5491480" cy="835025"/>
            </a:xfrm>
            <a:custGeom>
              <a:avLst/>
              <a:gdLst/>
              <a:ahLst/>
              <a:cxnLst/>
              <a:rect l="l" t="t" r="r" b="b"/>
              <a:pathLst>
                <a:path w="5491480" h="835025">
                  <a:moveTo>
                    <a:pt x="61112" y="756627"/>
                  </a:moveTo>
                  <a:lnTo>
                    <a:pt x="0" y="756627"/>
                  </a:lnTo>
                  <a:lnTo>
                    <a:pt x="0" y="834898"/>
                  </a:lnTo>
                  <a:lnTo>
                    <a:pt x="61112" y="834898"/>
                  </a:lnTo>
                  <a:lnTo>
                    <a:pt x="61112" y="756627"/>
                  </a:lnTo>
                  <a:close/>
                </a:path>
                <a:path w="5491480" h="835025">
                  <a:moveTo>
                    <a:pt x="226987" y="808812"/>
                  </a:moveTo>
                  <a:lnTo>
                    <a:pt x="165874" y="808812"/>
                  </a:lnTo>
                  <a:lnTo>
                    <a:pt x="165874" y="834898"/>
                  </a:lnTo>
                  <a:lnTo>
                    <a:pt x="226987" y="834898"/>
                  </a:lnTo>
                  <a:lnTo>
                    <a:pt x="226987" y="808812"/>
                  </a:lnTo>
                  <a:close/>
                </a:path>
                <a:path w="5491480" h="835025">
                  <a:moveTo>
                    <a:pt x="392861" y="791413"/>
                  </a:moveTo>
                  <a:lnTo>
                    <a:pt x="331749" y="791413"/>
                  </a:lnTo>
                  <a:lnTo>
                    <a:pt x="331749" y="834898"/>
                  </a:lnTo>
                  <a:lnTo>
                    <a:pt x="392861" y="834898"/>
                  </a:lnTo>
                  <a:lnTo>
                    <a:pt x="392861" y="791413"/>
                  </a:lnTo>
                  <a:close/>
                </a:path>
                <a:path w="5491480" h="835025">
                  <a:moveTo>
                    <a:pt x="558736" y="791413"/>
                  </a:moveTo>
                  <a:lnTo>
                    <a:pt x="497624" y="791413"/>
                  </a:lnTo>
                  <a:lnTo>
                    <a:pt x="497624" y="834898"/>
                  </a:lnTo>
                  <a:lnTo>
                    <a:pt x="558736" y="834898"/>
                  </a:lnTo>
                  <a:lnTo>
                    <a:pt x="558736" y="791413"/>
                  </a:lnTo>
                  <a:close/>
                </a:path>
                <a:path w="5491480" h="835025">
                  <a:moveTo>
                    <a:pt x="715873" y="800112"/>
                  </a:moveTo>
                  <a:lnTo>
                    <a:pt x="654761" y="800112"/>
                  </a:lnTo>
                  <a:lnTo>
                    <a:pt x="654761" y="834898"/>
                  </a:lnTo>
                  <a:lnTo>
                    <a:pt x="715873" y="834898"/>
                  </a:lnTo>
                  <a:lnTo>
                    <a:pt x="715873" y="800112"/>
                  </a:lnTo>
                  <a:close/>
                </a:path>
                <a:path w="5491480" h="835025">
                  <a:moveTo>
                    <a:pt x="881761" y="774014"/>
                  </a:moveTo>
                  <a:lnTo>
                    <a:pt x="820648" y="774014"/>
                  </a:lnTo>
                  <a:lnTo>
                    <a:pt x="820648" y="834898"/>
                  </a:lnTo>
                  <a:lnTo>
                    <a:pt x="881761" y="834898"/>
                  </a:lnTo>
                  <a:lnTo>
                    <a:pt x="881761" y="774014"/>
                  </a:lnTo>
                  <a:close/>
                </a:path>
                <a:path w="5491480" h="835025">
                  <a:moveTo>
                    <a:pt x="1047635" y="765327"/>
                  </a:moveTo>
                  <a:lnTo>
                    <a:pt x="986523" y="765327"/>
                  </a:lnTo>
                  <a:lnTo>
                    <a:pt x="986523" y="834898"/>
                  </a:lnTo>
                  <a:lnTo>
                    <a:pt x="1047635" y="834898"/>
                  </a:lnTo>
                  <a:lnTo>
                    <a:pt x="1047635" y="765327"/>
                  </a:lnTo>
                  <a:close/>
                </a:path>
                <a:path w="5491480" h="835025">
                  <a:moveTo>
                    <a:pt x="1213510" y="782713"/>
                  </a:moveTo>
                  <a:lnTo>
                    <a:pt x="1152410" y="782713"/>
                  </a:lnTo>
                  <a:lnTo>
                    <a:pt x="1152410" y="834898"/>
                  </a:lnTo>
                  <a:lnTo>
                    <a:pt x="1213510" y="834898"/>
                  </a:lnTo>
                  <a:lnTo>
                    <a:pt x="1213510" y="782713"/>
                  </a:lnTo>
                  <a:close/>
                </a:path>
                <a:path w="5491480" h="835025">
                  <a:moveTo>
                    <a:pt x="1379397" y="782713"/>
                  </a:moveTo>
                  <a:lnTo>
                    <a:pt x="1318285" y="782713"/>
                  </a:lnTo>
                  <a:lnTo>
                    <a:pt x="1318285" y="834898"/>
                  </a:lnTo>
                  <a:lnTo>
                    <a:pt x="1379397" y="834898"/>
                  </a:lnTo>
                  <a:lnTo>
                    <a:pt x="1379397" y="782713"/>
                  </a:lnTo>
                  <a:close/>
                </a:path>
                <a:path w="5491480" h="835025">
                  <a:moveTo>
                    <a:pt x="1545272" y="791413"/>
                  </a:moveTo>
                  <a:lnTo>
                    <a:pt x="1484160" y="791413"/>
                  </a:lnTo>
                  <a:lnTo>
                    <a:pt x="1484160" y="834898"/>
                  </a:lnTo>
                  <a:lnTo>
                    <a:pt x="1545272" y="834898"/>
                  </a:lnTo>
                  <a:lnTo>
                    <a:pt x="1545272" y="791413"/>
                  </a:lnTo>
                  <a:close/>
                </a:path>
                <a:path w="5491480" h="835025">
                  <a:moveTo>
                    <a:pt x="1711147" y="782713"/>
                  </a:moveTo>
                  <a:lnTo>
                    <a:pt x="1650034" y="782713"/>
                  </a:lnTo>
                  <a:lnTo>
                    <a:pt x="1650034" y="834898"/>
                  </a:lnTo>
                  <a:lnTo>
                    <a:pt x="1711147" y="834898"/>
                  </a:lnTo>
                  <a:lnTo>
                    <a:pt x="1711147" y="782713"/>
                  </a:lnTo>
                  <a:close/>
                </a:path>
                <a:path w="5491480" h="835025">
                  <a:moveTo>
                    <a:pt x="1868284" y="817499"/>
                  </a:moveTo>
                  <a:lnTo>
                    <a:pt x="1807171" y="817499"/>
                  </a:lnTo>
                  <a:lnTo>
                    <a:pt x="1807171" y="834898"/>
                  </a:lnTo>
                  <a:lnTo>
                    <a:pt x="1868284" y="834898"/>
                  </a:lnTo>
                  <a:lnTo>
                    <a:pt x="1868284" y="817499"/>
                  </a:lnTo>
                  <a:close/>
                </a:path>
                <a:path w="5491480" h="835025">
                  <a:moveTo>
                    <a:pt x="2034159" y="808812"/>
                  </a:moveTo>
                  <a:lnTo>
                    <a:pt x="1973046" y="808812"/>
                  </a:lnTo>
                  <a:lnTo>
                    <a:pt x="1973046" y="834898"/>
                  </a:lnTo>
                  <a:lnTo>
                    <a:pt x="2034159" y="834898"/>
                  </a:lnTo>
                  <a:lnTo>
                    <a:pt x="2034159" y="808812"/>
                  </a:lnTo>
                  <a:close/>
                </a:path>
                <a:path w="5491480" h="835025">
                  <a:moveTo>
                    <a:pt x="2200033" y="730529"/>
                  </a:moveTo>
                  <a:lnTo>
                    <a:pt x="2138921" y="730529"/>
                  </a:lnTo>
                  <a:lnTo>
                    <a:pt x="2138921" y="834898"/>
                  </a:lnTo>
                  <a:lnTo>
                    <a:pt x="2200033" y="834898"/>
                  </a:lnTo>
                  <a:lnTo>
                    <a:pt x="2200033" y="730529"/>
                  </a:lnTo>
                  <a:close/>
                </a:path>
                <a:path w="5491480" h="835025">
                  <a:moveTo>
                    <a:pt x="2365921" y="808812"/>
                  </a:moveTo>
                  <a:lnTo>
                    <a:pt x="2304808" y="808812"/>
                  </a:lnTo>
                  <a:lnTo>
                    <a:pt x="2304808" y="834898"/>
                  </a:lnTo>
                  <a:lnTo>
                    <a:pt x="2365921" y="834898"/>
                  </a:lnTo>
                  <a:lnTo>
                    <a:pt x="2365921" y="808812"/>
                  </a:lnTo>
                  <a:close/>
                </a:path>
                <a:path w="5491480" h="835025">
                  <a:moveTo>
                    <a:pt x="2531795" y="721842"/>
                  </a:moveTo>
                  <a:lnTo>
                    <a:pt x="2470683" y="721842"/>
                  </a:lnTo>
                  <a:lnTo>
                    <a:pt x="2470683" y="834898"/>
                  </a:lnTo>
                  <a:lnTo>
                    <a:pt x="2531795" y="834898"/>
                  </a:lnTo>
                  <a:lnTo>
                    <a:pt x="2531795" y="721842"/>
                  </a:lnTo>
                  <a:close/>
                </a:path>
                <a:path w="5491480" h="835025">
                  <a:moveTo>
                    <a:pt x="2697670" y="600075"/>
                  </a:moveTo>
                  <a:lnTo>
                    <a:pt x="2636558" y="600075"/>
                  </a:lnTo>
                  <a:lnTo>
                    <a:pt x="2636558" y="834898"/>
                  </a:lnTo>
                  <a:lnTo>
                    <a:pt x="2697670" y="834898"/>
                  </a:lnTo>
                  <a:lnTo>
                    <a:pt x="2697670" y="600075"/>
                  </a:lnTo>
                  <a:close/>
                </a:path>
                <a:path w="5491480" h="835025">
                  <a:moveTo>
                    <a:pt x="2863545" y="687044"/>
                  </a:moveTo>
                  <a:lnTo>
                    <a:pt x="2802432" y="687044"/>
                  </a:lnTo>
                  <a:lnTo>
                    <a:pt x="2802432" y="834898"/>
                  </a:lnTo>
                  <a:lnTo>
                    <a:pt x="2863545" y="834898"/>
                  </a:lnTo>
                  <a:lnTo>
                    <a:pt x="2863545" y="687044"/>
                  </a:lnTo>
                  <a:close/>
                </a:path>
                <a:path w="5491480" h="835025">
                  <a:moveTo>
                    <a:pt x="3020682" y="791413"/>
                  </a:moveTo>
                  <a:lnTo>
                    <a:pt x="2959570" y="791413"/>
                  </a:lnTo>
                  <a:lnTo>
                    <a:pt x="2959570" y="834898"/>
                  </a:lnTo>
                  <a:lnTo>
                    <a:pt x="3020682" y="834898"/>
                  </a:lnTo>
                  <a:lnTo>
                    <a:pt x="3020682" y="791413"/>
                  </a:lnTo>
                  <a:close/>
                </a:path>
                <a:path w="5491480" h="835025">
                  <a:moveTo>
                    <a:pt x="3186557" y="721842"/>
                  </a:moveTo>
                  <a:lnTo>
                    <a:pt x="3125444" y="721842"/>
                  </a:lnTo>
                  <a:lnTo>
                    <a:pt x="3125444" y="834898"/>
                  </a:lnTo>
                  <a:lnTo>
                    <a:pt x="3186557" y="834898"/>
                  </a:lnTo>
                  <a:lnTo>
                    <a:pt x="3186557" y="721842"/>
                  </a:lnTo>
                  <a:close/>
                </a:path>
                <a:path w="5491480" h="835025">
                  <a:moveTo>
                    <a:pt x="3352431" y="713143"/>
                  </a:moveTo>
                  <a:lnTo>
                    <a:pt x="3291332" y="713143"/>
                  </a:lnTo>
                  <a:lnTo>
                    <a:pt x="3291332" y="834898"/>
                  </a:lnTo>
                  <a:lnTo>
                    <a:pt x="3352431" y="834898"/>
                  </a:lnTo>
                  <a:lnTo>
                    <a:pt x="3352431" y="713143"/>
                  </a:lnTo>
                  <a:close/>
                </a:path>
                <a:path w="5491480" h="835025">
                  <a:moveTo>
                    <a:pt x="3518319" y="208711"/>
                  </a:moveTo>
                  <a:lnTo>
                    <a:pt x="3457206" y="208711"/>
                  </a:lnTo>
                  <a:lnTo>
                    <a:pt x="3457206" y="834898"/>
                  </a:lnTo>
                  <a:lnTo>
                    <a:pt x="3518319" y="834898"/>
                  </a:lnTo>
                  <a:lnTo>
                    <a:pt x="3518319" y="208711"/>
                  </a:lnTo>
                  <a:close/>
                </a:path>
                <a:path w="5491480" h="835025">
                  <a:moveTo>
                    <a:pt x="3684193" y="591388"/>
                  </a:moveTo>
                  <a:lnTo>
                    <a:pt x="3623081" y="591388"/>
                  </a:lnTo>
                  <a:lnTo>
                    <a:pt x="3623081" y="834898"/>
                  </a:lnTo>
                  <a:lnTo>
                    <a:pt x="3684193" y="834898"/>
                  </a:lnTo>
                  <a:lnTo>
                    <a:pt x="3684193" y="591388"/>
                  </a:lnTo>
                  <a:close/>
                </a:path>
                <a:path w="5491480" h="835025">
                  <a:moveTo>
                    <a:pt x="3850068" y="713143"/>
                  </a:moveTo>
                  <a:lnTo>
                    <a:pt x="3788956" y="713143"/>
                  </a:lnTo>
                  <a:lnTo>
                    <a:pt x="3788956" y="834898"/>
                  </a:lnTo>
                  <a:lnTo>
                    <a:pt x="3850068" y="834898"/>
                  </a:lnTo>
                  <a:lnTo>
                    <a:pt x="3850068" y="713143"/>
                  </a:lnTo>
                  <a:close/>
                </a:path>
                <a:path w="5491480" h="835025">
                  <a:moveTo>
                    <a:pt x="4007205" y="460933"/>
                  </a:moveTo>
                  <a:lnTo>
                    <a:pt x="3954830" y="460933"/>
                  </a:lnTo>
                  <a:lnTo>
                    <a:pt x="3954830" y="834898"/>
                  </a:lnTo>
                  <a:lnTo>
                    <a:pt x="4007205" y="834898"/>
                  </a:lnTo>
                  <a:lnTo>
                    <a:pt x="4007205" y="460933"/>
                  </a:lnTo>
                  <a:close/>
                </a:path>
                <a:path w="5491480" h="835025">
                  <a:moveTo>
                    <a:pt x="4173080" y="582688"/>
                  </a:moveTo>
                  <a:lnTo>
                    <a:pt x="4111968" y="582688"/>
                  </a:lnTo>
                  <a:lnTo>
                    <a:pt x="4111968" y="834898"/>
                  </a:lnTo>
                  <a:lnTo>
                    <a:pt x="4173080" y="834898"/>
                  </a:lnTo>
                  <a:lnTo>
                    <a:pt x="4173080" y="582688"/>
                  </a:lnTo>
                  <a:close/>
                </a:path>
                <a:path w="5491480" h="835025">
                  <a:moveTo>
                    <a:pt x="4338955" y="504418"/>
                  </a:moveTo>
                  <a:lnTo>
                    <a:pt x="4277842" y="504418"/>
                  </a:lnTo>
                  <a:lnTo>
                    <a:pt x="4277842" y="834898"/>
                  </a:lnTo>
                  <a:lnTo>
                    <a:pt x="4338955" y="834898"/>
                  </a:lnTo>
                  <a:lnTo>
                    <a:pt x="4338955" y="504418"/>
                  </a:lnTo>
                  <a:close/>
                </a:path>
                <a:path w="5491480" h="835025">
                  <a:moveTo>
                    <a:pt x="4504842" y="643559"/>
                  </a:moveTo>
                  <a:lnTo>
                    <a:pt x="4443730" y="643559"/>
                  </a:lnTo>
                  <a:lnTo>
                    <a:pt x="4443730" y="834898"/>
                  </a:lnTo>
                  <a:lnTo>
                    <a:pt x="4504842" y="834898"/>
                  </a:lnTo>
                  <a:lnTo>
                    <a:pt x="4504842" y="643559"/>
                  </a:lnTo>
                  <a:close/>
                </a:path>
                <a:path w="5491480" h="835025">
                  <a:moveTo>
                    <a:pt x="4670717" y="573989"/>
                  </a:moveTo>
                  <a:lnTo>
                    <a:pt x="4609604" y="573989"/>
                  </a:lnTo>
                  <a:lnTo>
                    <a:pt x="4609604" y="834898"/>
                  </a:lnTo>
                  <a:lnTo>
                    <a:pt x="4670717" y="834898"/>
                  </a:lnTo>
                  <a:lnTo>
                    <a:pt x="4670717" y="573989"/>
                  </a:lnTo>
                  <a:close/>
                </a:path>
                <a:path w="5491480" h="835025">
                  <a:moveTo>
                    <a:pt x="4836592" y="547903"/>
                  </a:moveTo>
                  <a:lnTo>
                    <a:pt x="4775479" y="547903"/>
                  </a:lnTo>
                  <a:lnTo>
                    <a:pt x="4775479" y="834898"/>
                  </a:lnTo>
                  <a:lnTo>
                    <a:pt x="4836592" y="834898"/>
                  </a:lnTo>
                  <a:lnTo>
                    <a:pt x="4836592" y="547903"/>
                  </a:lnTo>
                  <a:close/>
                </a:path>
                <a:path w="5491480" h="835025">
                  <a:moveTo>
                    <a:pt x="5002466" y="217411"/>
                  </a:moveTo>
                  <a:lnTo>
                    <a:pt x="4941354" y="217411"/>
                  </a:lnTo>
                  <a:lnTo>
                    <a:pt x="4941354" y="834898"/>
                  </a:lnTo>
                  <a:lnTo>
                    <a:pt x="5002466" y="834898"/>
                  </a:lnTo>
                  <a:lnTo>
                    <a:pt x="5002466" y="217411"/>
                  </a:lnTo>
                  <a:close/>
                </a:path>
                <a:path w="5491480" h="835025">
                  <a:moveTo>
                    <a:pt x="5159603" y="313080"/>
                  </a:moveTo>
                  <a:lnTo>
                    <a:pt x="5098491" y="313080"/>
                  </a:lnTo>
                  <a:lnTo>
                    <a:pt x="5098491" y="834898"/>
                  </a:lnTo>
                  <a:lnTo>
                    <a:pt x="5159603" y="834898"/>
                  </a:lnTo>
                  <a:lnTo>
                    <a:pt x="5159603" y="313080"/>
                  </a:lnTo>
                  <a:close/>
                </a:path>
                <a:path w="5491480" h="835025">
                  <a:moveTo>
                    <a:pt x="5325478" y="260896"/>
                  </a:moveTo>
                  <a:lnTo>
                    <a:pt x="5264366" y="260896"/>
                  </a:lnTo>
                  <a:lnTo>
                    <a:pt x="5264366" y="834898"/>
                  </a:lnTo>
                  <a:lnTo>
                    <a:pt x="5325478" y="834898"/>
                  </a:lnTo>
                  <a:lnTo>
                    <a:pt x="5325478" y="260896"/>
                  </a:lnTo>
                  <a:close/>
                </a:path>
                <a:path w="5491480" h="835025">
                  <a:moveTo>
                    <a:pt x="5491353" y="0"/>
                  </a:moveTo>
                  <a:lnTo>
                    <a:pt x="5430240" y="0"/>
                  </a:lnTo>
                  <a:lnTo>
                    <a:pt x="5430240" y="834898"/>
                  </a:lnTo>
                  <a:lnTo>
                    <a:pt x="5491353" y="834898"/>
                  </a:lnTo>
                  <a:lnTo>
                    <a:pt x="5491353" y="0"/>
                  </a:lnTo>
                  <a:close/>
                </a:path>
              </a:pathLst>
            </a:custGeom>
            <a:solidFill>
              <a:srgbClr val="0D3E6F"/>
            </a:solidFill>
          </p:spPr>
          <p:txBody>
            <a:bodyPr wrap="square" lIns="0" tIns="0" rIns="0" bIns="0" rtlCol="0"/>
            <a:lstStyle/>
            <a:p>
              <a:endParaRPr/>
            </a:p>
          </p:txBody>
        </p:sp>
        <p:sp>
          <p:nvSpPr>
            <p:cNvPr id="9" name="object 15">
              <a:extLst>
                <a:ext uri="{FF2B5EF4-FFF2-40B4-BE49-F238E27FC236}">
                  <a16:creationId xmlns:a16="http://schemas.microsoft.com/office/drawing/2014/main" id="{5BD8CDE5-53BA-B425-611E-C954D7DE69F1}"/>
                </a:ext>
              </a:extLst>
            </p:cNvPr>
            <p:cNvSpPr/>
            <p:nvPr/>
          </p:nvSpPr>
          <p:spPr>
            <a:xfrm>
              <a:off x="1054703" y="3406595"/>
              <a:ext cx="5596255" cy="0"/>
            </a:xfrm>
            <a:custGeom>
              <a:avLst/>
              <a:gdLst/>
              <a:ahLst/>
              <a:cxnLst/>
              <a:rect l="l" t="t" r="r" b="b"/>
              <a:pathLst>
                <a:path w="5596255">
                  <a:moveTo>
                    <a:pt x="0" y="0"/>
                  </a:moveTo>
                  <a:lnTo>
                    <a:pt x="5596069" y="0"/>
                  </a:lnTo>
                </a:path>
              </a:pathLst>
            </a:custGeom>
            <a:ln w="8696">
              <a:solidFill>
                <a:srgbClr val="D9D9D9"/>
              </a:solidFill>
            </a:ln>
          </p:spPr>
          <p:txBody>
            <a:bodyPr wrap="square" lIns="0" tIns="0" rIns="0" bIns="0" rtlCol="0"/>
            <a:lstStyle/>
            <a:p>
              <a:endParaRPr/>
            </a:p>
          </p:txBody>
        </p:sp>
      </p:grpSp>
      <p:sp>
        <p:nvSpPr>
          <p:cNvPr id="10" name="object 23">
            <a:extLst>
              <a:ext uri="{FF2B5EF4-FFF2-40B4-BE49-F238E27FC236}">
                <a16:creationId xmlns:a16="http://schemas.microsoft.com/office/drawing/2014/main" id="{87F95F2C-625D-EEFE-CCE8-6550B1249232}"/>
              </a:ext>
            </a:extLst>
          </p:cNvPr>
          <p:cNvSpPr/>
          <p:nvPr/>
        </p:nvSpPr>
        <p:spPr>
          <a:xfrm>
            <a:off x="7963241" y="2483160"/>
            <a:ext cx="5239512" cy="3675100"/>
          </a:xfrm>
          <a:custGeom>
            <a:avLst/>
            <a:gdLst/>
            <a:ahLst/>
            <a:cxnLst/>
            <a:rect l="l" t="t" r="r" b="b"/>
            <a:pathLst>
              <a:path w="5532755" h="1707514">
                <a:moveTo>
                  <a:pt x="0" y="1707058"/>
                </a:moveTo>
                <a:lnTo>
                  <a:pt x="17396" y="1698392"/>
                </a:lnTo>
                <a:lnTo>
                  <a:pt x="34793" y="1698392"/>
                </a:lnTo>
                <a:lnTo>
                  <a:pt x="60888" y="1689727"/>
                </a:lnTo>
                <a:lnTo>
                  <a:pt x="78285" y="1689727"/>
                </a:lnTo>
                <a:lnTo>
                  <a:pt x="95682" y="1672396"/>
                </a:lnTo>
                <a:lnTo>
                  <a:pt x="113078" y="1663731"/>
                </a:lnTo>
                <a:lnTo>
                  <a:pt x="130475" y="1655066"/>
                </a:lnTo>
                <a:lnTo>
                  <a:pt x="147872" y="1646400"/>
                </a:lnTo>
                <a:lnTo>
                  <a:pt x="173967" y="1646400"/>
                </a:lnTo>
                <a:lnTo>
                  <a:pt x="191364" y="1655066"/>
                </a:lnTo>
                <a:lnTo>
                  <a:pt x="208760" y="1646400"/>
                </a:lnTo>
                <a:lnTo>
                  <a:pt x="226157" y="1655066"/>
                </a:lnTo>
                <a:lnTo>
                  <a:pt x="243554" y="1637735"/>
                </a:lnTo>
                <a:lnTo>
                  <a:pt x="260951" y="1620404"/>
                </a:lnTo>
                <a:lnTo>
                  <a:pt x="278347" y="1611739"/>
                </a:lnTo>
                <a:lnTo>
                  <a:pt x="304442" y="1594408"/>
                </a:lnTo>
                <a:lnTo>
                  <a:pt x="321839" y="1585743"/>
                </a:lnTo>
                <a:lnTo>
                  <a:pt x="339236" y="1585743"/>
                </a:lnTo>
                <a:lnTo>
                  <a:pt x="356633" y="1559747"/>
                </a:lnTo>
                <a:lnTo>
                  <a:pt x="374029" y="1542416"/>
                </a:lnTo>
                <a:lnTo>
                  <a:pt x="391426" y="1516420"/>
                </a:lnTo>
                <a:lnTo>
                  <a:pt x="417521" y="1490425"/>
                </a:lnTo>
                <a:lnTo>
                  <a:pt x="434918" y="1464429"/>
                </a:lnTo>
                <a:lnTo>
                  <a:pt x="452315" y="1395106"/>
                </a:lnTo>
                <a:lnTo>
                  <a:pt x="469712" y="1386441"/>
                </a:lnTo>
                <a:lnTo>
                  <a:pt x="487108" y="1343114"/>
                </a:lnTo>
                <a:lnTo>
                  <a:pt x="504505" y="1308453"/>
                </a:lnTo>
                <a:lnTo>
                  <a:pt x="521902" y="1273791"/>
                </a:lnTo>
                <a:lnTo>
                  <a:pt x="547997" y="1230465"/>
                </a:lnTo>
                <a:lnTo>
                  <a:pt x="565394" y="1195803"/>
                </a:lnTo>
                <a:lnTo>
                  <a:pt x="582790" y="1161142"/>
                </a:lnTo>
                <a:lnTo>
                  <a:pt x="600187" y="1126481"/>
                </a:lnTo>
                <a:lnTo>
                  <a:pt x="617584" y="1083154"/>
                </a:lnTo>
                <a:lnTo>
                  <a:pt x="634981" y="1048493"/>
                </a:lnTo>
                <a:lnTo>
                  <a:pt x="661076" y="1013831"/>
                </a:lnTo>
                <a:lnTo>
                  <a:pt x="678472" y="987835"/>
                </a:lnTo>
                <a:lnTo>
                  <a:pt x="695869" y="961839"/>
                </a:lnTo>
                <a:lnTo>
                  <a:pt x="713266" y="935843"/>
                </a:lnTo>
                <a:lnTo>
                  <a:pt x="730663" y="918524"/>
                </a:lnTo>
                <a:lnTo>
                  <a:pt x="748059" y="892528"/>
                </a:lnTo>
                <a:lnTo>
                  <a:pt x="774155" y="875198"/>
                </a:lnTo>
                <a:lnTo>
                  <a:pt x="791551" y="849202"/>
                </a:lnTo>
                <a:lnTo>
                  <a:pt x="808960" y="823206"/>
                </a:lnTo>
                <a:lnTo>
                  <a:pt x="826356" y="805875"/>
                </a:lnTo>
                <a:lnTo>
                  <a:pt x="843753" y="771214"/>
                </a:lnTo>
                <a:lnTo>
                  <a:pt x="861150" y="736552"/>
                </a:lnTo>
                <a:lnTo>
                  <a:pt x="878547" y="719222"/>
                </a:lnTo>
                <a:lnTo>
                  <a:pt x="904642" y="701891"/>
                </a:lnTo>
                <a:lnTo>
                  <a:pt x="922038" y="658564"/>
                </a:lnTo>
                <a:lnTo>
                  <a:pt x="939435" y="649899"/>
                </a:lnTo>
                <a:lnTo>
                  <a:pt x="956832" y="615238"/>
                </a:lnTo>
                <a:lnTo>
                  <a:pt x="974229" y="589242"/>
                </a:lnTo>
                <a:lnTo>
                  <a:pt x="991625" y="571911"/>
                </a:lnTo>
                <a:lnTo>
                  <a:pt x="1017721" y="545915"/>
                </a:lnTo>
                <a:lnTo>
                  <a:pt x="1035117" y="537250"/>
                </a:lnTo>
                <a:lnTo>
                  <a:pt x="1052514" y="537250"/>
                </a:lnTo>
                <a:lnTo>
                  <a:pt x="1069911" y="537250"/>
                </a:lnTo>
                <a:lnTo>
                  <a:pt x="1087307" y="537250"/>
                </a:lnTo>
                <a:lnTo>
                  <a:pt x="1104704" y="537250"/>
                </a:lnTo>
                <a:lnTo>
                  <a:pt x="1122101" y="519919"/>
                </a:lnTo>
                <a:lnTo>
                  <a:pt x="1148196" y="545915"/>
                </a:lnTo>
                <a:lnTo>
                  <a:pt x="1165593" y="537250"/>
                </a:lnTo>
                <a:lnTo>
                  <a:pt x="1182990" y="537250"/>
                </a:lnTo>
                <a:lnTo>
                  <a:pt x="1200386" y="545915"/>
                </a:lnTo>
                <a:lnTo>
                  <a:pt x="1217783" y="537250"/>
                </a:lnTo>
                <a:lnTo>
                  <a:pt x="1235180" y="528585"/>
                </a:lnTo>
                <a:lnTo>
                  <a:pt x="1261275" y="519919"/>
                </a:lnTo>
                <a:lnTo>
                  <a:pt x="1278672" y="502589"/>
                </a:lnTo>
                <a:lnTo>
                  <a:pt x="1296068" y="476593"/>
                </a:lnTo>
                <a:lnTo>
                  <a:pt x="1313465" y="467927"/>
                </a:lnTo>
                <a:lnTo>
                  <a:pt x="1330862" y="441931"/>
                </a:lnTo>
                <a:lnTo>
                  <a:pt x="1348259" y="450597"/>
                </a:lnTo>
                <a:lnTo>
                  <a:pt x="1365655" y="424601"/>
                </a:lnTo>
                <a:lnTo>
                  <a:pt x="1391750" y="407270"/>
                </a:lnTo>
                <a:lnTo>
                  <a:pt x="1409147" y="398605"/>
                </a:lnTo>
                <a:lnTo>
                  <a:pt x="1426544" y="389939"/>
                </a:lnTo>
                <a:lnTo>
                  <a:pt x="1443941" y="389939"/>
                </a:lnTo>
                <a:lnTo>
                  <a:pt x="1461337" y="398605"/>
                </a:lnTo>
                <a:lnTo>
                  <a:pt x="1478734" y="398605"/>
                </a:lnTo>
                <a:lnTo>
                  <a:pt x="1504829" y="389939"/>
                </a:lnTo>
                <a:lnTo>
                  <a:pt x="1522226" y="398605"/>
                </a:lnTo>
                <a:lnTo>
                  <a:pt x="1539623" y="381274"/>
                </a:lnTo>
                <a:lnTo>
                  <a:pt x="1557020" y="389939"/>
                </a:lnTo>
                <a:lnTo>
                  <a:pt x="1574416" y="372609"/>
                </a:lnTo>
                <a:lnTo>
                  <a:pt x="1591813" y="407270"/>
                </a:lnTo>
                <a:lnTo>
                  <a:pt x="1609210" y="398605"/>
                </a:lnTo>
                <a:lnTo>
                  <a:pt x="1635305" y="389939"/>
                </a:lnTo>
                <a:lnTo>
                  <a:pt x="1652702" y="389939"/>
                </a:lnTo>
                <a:lnTo>
                  <a:pt x="1670098" y="381274"/>
                </a:lnTo>
                <a:lnTo>
                  <a:pt x="1687495" y="372609"/>
                </a:lnTo>
                <a:lnTo>
                  <a:pt x="1704892" y="363943"/>
                </a:lnTo>
                <a:lnTo>
                  <a:pt x="1722289" y="337947"/>
                </a:lnTo>
                <a:lnTo>
                  <a:pt x="1748384" y="329282"/>
                </a:lnTo>
                <a:lnTo>
                  <a:pt x="1765780" y="320617"/>
                </a:lnTo>
                <a:lnTo>
                  <a:pt x="1783177" y="320617"/>
                </a:lnTo>
                <a:lnTo>
                  <a:pt x="1800574" y="311951"/>
                </a:lnTo>
                <a:lnTo>
                  <a:pt x="1817971" y="294621"/>
                </a:lnTo>
                <a:lnTo>
                  <a:pt x="1835367" y="294621"/>
                </a:lnTo>
                <a:lnTo>
                  <a:pt x="1852764" y="285955"/>
                </a:lnTo>
                <a:lnTo>
                  <a:pt x="1878859" y="285955"/>
                </a:lnTo>
                <a:lnTo>
                  <a:pt x="1896256" y="277290"/>
                </a:lnTo>
                <a:lnTo>
                  <a:pt x="1913653" y="285955"/>
                </a:lnTo>
                <a:lnTo>
                  <a:pt x="1931049" y="294621"/>
                </a:lnTo>
                <a:lnTo>
                  <a:pt x="1948446" y="337947"/>
                </a:lnTo>
                <a:lnTo>
                  <a:pt x="1965843" y="372609"/>
                </a:lnTo>
                <a:lnTo>
                  <a:pt x="1991938" y="415935"/>
                </a:lnTo>
                <a:lnTo>
                  <a:pt x="2009335" y="459262"/>
                </a:lnTo>
                <a:lnTo>
                  <a:pt x="2026732" y="502589"/>
                </a:lnTo>
                <a:lnTo>
                  <a:pt x="2044128" y="493923"/>
                </a:lnTo>
                <a:lnTo>
                  <a:pt x="2061525" y="511254"/>
                </a:lnTo>
                <a:lnTo>
                  <a:pt x="2078922" y="519919"/>
                </a:lnTo>
                <a:lnTo>
                  <a:pt x="2096319" y="519919"/>
                </a:lnTo>
                <a:lnTo>
                  <a:pt x="2122414" y="528585"/>
                </a:lnTo>
                <a:lnTo>
                  <a:pt x="2139810" y="519919"/>
                </a:lnTo>
                <a:lnTo>
                  <a:pt x="2157207" y="493923"/>
                </a:lnTo>
                <a:lnTo>
                  <a:pt x="2174604" y="441931"/>
                </a:lnTo>
                <a:lnTo>
                  <a:pt x="2192001" y="398605"/>
                </a:lnTo>
                <a:lnTo>
                  <a:pt x="2209397" y="337947"/>
                </a:lnTo>
                <a:lnTo>
                  <a:pt x="2235492" y="277290"/>
                </a:lnTo>
                <a:lnTo>
                  <a:pt x="2252889" y="207967"/>
                </a:lnTo>
                <a:lnTo>
                  <a:pt x="2270286" y="207967"/>
                </a:lnTo>
                <a:lnTo>
                  <a:pt x="2287683" y="181971"/>
                </a:lnTo>
                <a:lnTo>
                  <a:pt x="2305079" y="164641"/>
                </a:lnTo>
                <a:lnTo>
                  <a:pt x="2322476" y="147310"/>
                </a:lnTo>
                <a:lnTo>
                  <a:pt x="2348571" y="155975"/>
                </a:lnTo>
                <a:lnTo>
                  <a:pt x="2365968" y="155975"/>
                </a:lnTo>
                <a:lnTo>
                  <a:pt x="2383365" y="181971"/>
                </a:lnTo>
                <a:lnTo>
                  <a:pt x="2400761" y="190637"/>
                </a:lnTo>
                <a:lnTo>
                  <a:pt x="2418158" y="207967"/>
                </a:lnTo>
                <a:lnTo>
                  <a:pt x="2435555" y="216633"/>
                </a:lnTo>
                <a:lnTo>
                  <a:pt x="2452952" y="225298"/>
                </a:lnTo>
                <a:lnTo>
                  <a:pt x="2479047" y="251294"/>
                </a:lnTo>
                <a:lnTo>
                  <a:pt x="2496444" y="242629"/>
                </a:lnTo>
                <a:lnTo>
                  <a:pt x="2513840" y="259959"/>
                </a:lnTo>
                <a:lnTo>
                  <a:pt x="2531237" y="277290"/>
                </a:lnTo>
                <a:lnTo>
                  <a:pt x="2548634" y="311951"/>
                </a:lnTo>
                <a:lnTo>
                  <a:pt x="2566031" y="320617"/>
                </a:lnTo>
                <a:lnTo>
                  <a:pt x="2592126" y="329282"/>
                </a:lnTo>
                <a:lnTo>
                  <a:pt x="2609522" y="329282"/>
                </a:lnTo>
                <a:lnTo>
                  <a:pt x="2626919" y="320617"/>
                </a:lnTo>
                <a:lnTo>
                  <a:pt x="2644316" y="329282"/>
                </a:lnTo>
                <a:lnTo>
                  <a:pt x="2661713" y="337947"/>
                </a:lnTo>
                <a:lnTo>
                  <a:pt x="2679109" y="346613"/>
                </a:lnTo>
                <a:lnTo>
                  <a:pt x="2696506" y="372609"/>
                </a:lnTo>
                <a:lnTo>
                  <a:pt x="2722601" y="381274"/>
                </a:lnTo>
                <a:lnTo>
                  <a:pt x="2739998" y="398605"/>
                </a:lnTo>
                <a:lnTo>
                  <a:pt x="2757395" y="415935"/>
                </a:lnTo>
                <a:lnTo>
                  <a:pt x="2774791" y="424601"/>
                </a:lnTo>
                <a:lnTo>
                  <a:pt x="2792188" y="415935"/>
                </a:lnTo>
                <a:lnTo>
                  <a:pt x="2809585" y="415935"/>
                </a:lnTo>
                <a:lnTo>
                  <a:pt x="2835680" y="424601"/>
                </a:lnTo>
                <a:lnTo>
                  <a:pt x="2853077" y="433266"/>
                </a:lnTo>
                <a:lnTo>
                  <a:pt x="2870474" y="415935"/>
                </a:lnTo>
                <a:lnTo>
                  <a:pt x="2887870" y="407270"/>
                </a:lnTo>
                <a:lnTo>
                  <a:pt x="2905267" y="407270"/>
                </a:lnTo>
                <a:lnTo>
                  <a:pt x="2922664" y="372609"/>
                </a:lnTo>
                <a:lnTo>
                  <a:pt x="2940060" y="389939"/>
                </a:lnTo>
                <a:lnTo>
                  <a:pt x="2966156" y="381274"/>
                </a:lnTo>
                <a:lnTo>
                  <a:pt x="2983552" y="372609"/>
                </a:lnTo>
                <a:lnTo>
                  <a:pt x="3000949" y="355278"/>
                </a:lnTo>
                <a:lnTo>
                  <a:pt x="3018346" y="363943"/>
                </a:lnTo>
                <a:lnTo>
                  <a:pt x="3035743" y="363943"/>
                </a:lnTo>
                <a:lnTo>
                  <a:pt x="3053139" y="363943"/>
                </a:lnTo>
                <a:lnTo>
                  <a:pt x="3079234" y="363943"/>
                </a:lnTo>
                <a:lnTo>
                  <a:pt x="3096631" y="372609"/>
                </a:lnTo>
                <a:lnTo>
                  <a:pt x="3114028" y="363943"/>
                </a:lnTo>
                <a:lnTo>
                  <a:pt x="3131425" y="346613"/>
                </a:lnTo>
                <a:lnTo>
                  <a:pt x="3148821" y="363943"/>
                </a:lnTo>
                <a:lnTo>
                  <a:pt x="3166218" y="346613"/>
                </a:lnTo>
                <a:lnTo>
                  <a:pt x="3183615" y="355278"/>
                </a:lnTo>
                <a:lnTo>
                  <a:pt x="3209710" y="355278"/>
                </a:lnTo>
                <a:lnTo>
                  <a:pt x="3227107" y="346613"/>
                </a:lnTo>
                <a:lnTo>
                  <a:pt x="3244503" y="346613"/>
                </a:lnTo>
                <a:lnTo>
                  <a:pt x="3261900" y="346613"/>
                </a:lnTo>
                <a:lnTo>
                  <a:pt x="3279297" y="346613"/>
                </a:lnTo>
                <a:lnTo>
                  <a:pt x="3296694" y="346613"/>
                </a:lnTo>
                <a:lnTo>
                  <a:pt x="3322789" y="337947"/>
                </a:lnTo>
                <a:lnTo>
                  <a:pt x="3340186" y="346613"/>
                </a:lnTo>
                <a:lnTo>
                  <a:pt x="3357582" y="355278"/>
                </a:lnTo>
                <a:lnTo>
                  <a:pt x="3374979" y="337947"/>
                </a:lnTo>
                <a:lnTo>
                  <a:pt x="3392376" y="355278"/>
                </a:lnTo>
                <a:lnTo>
                  <a:pt x="3409773" y="355278"/>
                </a:lnTo>
                <a:lnTo>
                  <a:pt x="3427169" y="355278"/>
                </a:lnTo>
                <a:lnTo>
                  <a:pt x="3453264" y="372609"/>
                </a:lnTo>
                <a:lnTo>
                  <a:pt x="3470661" y="381274"/>
                </a:lnTo>
                <a:lnTo>
                  <a:pt x="3488058" y="389939"/>
                </a:lnTo>
                <a:lnTo>
                  <a:pt x="3505455" y="389939"/>
                </a:lnTo>
                <a:lnTo>
                  <a:pt x="3522851" y="398605"/>
                </a:lnTo>
                <a:lnTo>
                  <a:pt x="3540248" y="398605"/>
                </a:lnTo>
                <a:lnTo>
                  <a:pt x="3566343" y="407270"/>
                </a:lnTo>
                <a:lnTo>
                  <a:pt x="3583740" y="415935"/>
                </a:lnTo>
                <a:lnTo>
                  <a:pt x="3601137" y="433266"/>
                </a:lnTo>
                <a:lnTo>
                  <a:pt x="3618533" y="433266"/>
                </a:lnTo>
                <a:lnTo>
                  <a:pt x="3635930" y="450597"/>
                </a:lnTo>
                <a:lnTo>
                  <a:pt x="3653327" y="450597"/>
                </a:lnTo>
                <a:lnTo>
                  <a:pt x="3670724" y="450597"/>
                </a:lnTo>
                <a:lnTo>
                  <a:pt x="3696819" y="459262"/>
                </a:lnTo>
                <a:lnTo>
                  <a:pt x="3714216" y="450597"/>
                </a:lnTo>
                <a:lnTo>
                  <a:pt x="3731612" y="441931"/>
                </a:lnTo>
                <a:lnTo>
                  <a:pt x="3749009" y="424601"/>
                </a:lnTo>
                <a:lnTo>
                  <a:pt x="3766406" y="407270"/>
                </a:lnTo>
                <a:lnTo>
                  <a:pt x="3783802" y="389939"/>
                </a:lnTo>
                <a:lnTo>
                  <a:pt x="3809898" y="363943"/>
                </a:lnTo>
                <a:lnTo>
                  <a:pt x="3827294" y="363943"/>
                </a:lnTo>
                <a:lnTo>
                  <a:pt x="3844691" y="329282"/>
                </a:lnTo>
                <a:lnTo>
                  <a:pt x="3862088" y="320617"/>
                </a:lnTo>
                <a:lnTo>
                  <a:pt x="3879485" y="320617"/>
                </a:lnTo>
                <a:lnTo>
                  <a:pt x="3896881" y="329282"/>
                </a:lnTo>
                <a:lnTo>
                  <a:pt x="3914278" y="311951"/>
                </a:lnTo>
                <a:lnTo>
                  <a:pt x="3940373" y="311951"/>
                </a:lnTo>
                <a:lnTo>
                  <a:pt x="3957770" y="303286"/>
                </a:lnTo>
                <a:lnTo>
                  <a:pt x="3975167" y="303286"/>
                </a:lnTo>
                <a:lnTo>
                  <a:pt x="3992563" y="294621"/>
                </a:lnTo>
                <a:lnTo>
                  <a:pt x="4009960" y="285955"/>
                </a:lnTo>
                <a:lnTo>
                  <a:pt x="4027357" y="277290"/>
                </a:lnTo>
                <a:lnTo>
                  <a:pt x="4053452" y="268625"/>
                </a:lnTo>
                <a:lnTo>
                  <a:pt x="4070849" y="285955"/>
                </a:lnTo>
                <a:lnTo>
                  <a:pt x="4088245" y="251294"/>
                </a:lnTo>
                <a:lnTo>
                  <a:pt x="4105642" y="251294"/>
                </a:lnTo>
                <a:lnTo>
                  <a:pt x="4123039" y="242629"/>
                </a:lnTo>
                <a:lnTo>
                  <a:pt x="4140436" y="233963"/>
                </a:lnTo>
                <a:lnTo>
                  <a:pt x="4166531" y="233963"/>
                </a:lnTo>
                <a:lnTo>
                  <a:pt x="4183928" y="225298"/>
                </a:lnTo>
                <a:lnTo>
                  <a:pt x="4201324" y="233963"/>
                </a:lnTo>
                <a:lnTo>
                  <a:pt x="4218721" y="233963"/>
                </a:lnTo>
                <a:lnTo>
                  <a:pt x="4236118" y="251294"/>
                </a:lnTo>
                <a:lnTo>
                  <a:pt x="4253515" y="268625"/>
                </a:lnTo>
                <a:lnTo>
                  <a:pt x="4270911" y="285955"/>
                </a:lnTo>
                <a:lnTo>
                  <a:pt x="4297006" y="294621"/>
                </a:lnTo>
                <a:lnTo>
                  <a:pt x="4314403" y="329282"/>
                </a:lnTo>
                <a:lnTo>
                  <a:pt x="4331800" y="346613"/>
                </a:lnTo>
                <a:lnTo>
                  <a:pt x="4349197" y="346613"/>
                </a:lnTo>
                <a:lnTo>
                  <a:pt x="4366593" y="363943"/>
                </a:lnTo>
                <a:lnTo>
                  <a:pt x="4383990" y="372609"/>
                </a:lnTo>
                <a:lnTo>
                  <a:pt x="4410085" y="372609"/>
                </a:lnTo>
                <a:lnTo>
                  <a:pt x="4427482" y="381274"/>
                </a:lnTo>
                <a:lnTo>
                  <a:pt x="4444879" y="381274"/>
                </a:lnTo>
                <a:lnTo>
                  <a:pt x="4462275" y="372609"/>
                </a:lnTo>
                <a:lnTo>
                  <a:pt x="4479672" y="363943"/>
                </a:lnTo>
                <a:lnTo>
                  <a:pt x="4497069" y="363943"/>
                </a:lnTo>
                <a:lnTo>
                  <a:pt x="4514466" y="355278"/>
                </a:lnTo>
                <a:lnTo>
                  <a:pt x="4540561" y="346613"/>
                </a:lnTo>
                <a:lnTo>
                  <a:pt x="4557957" y="303286"/>
                </a:lnTo>
                <a:lnTo>
                  <a:pt x="4575354" y="268625"/>
                </a:lnTo>
                <a:lnTo>
                  <a:pt x="4592751" y="225298"/>
                </a:lnTo>
                <a:lnTo>
                  <a:pt x="4610148" y="190637"/>
                </a:lnTo>
                <a:lnTo>
                  <a:pt x="4627544" y="147310"/>
                </a:lnTo>
                <a:lnTo>
                  <a:pt x="4653640" y="112649"/>
                </a:lnTo>
                <a:lnTo>
                  <a:pt x="4671036" y="95318"/>
                </a:lnTo>
                <a:lnTo>
                  <a:pt x="4688433" y="86653"/>
                </a:lnTo>
                <a:lnTo>
                  <a:pt x="4705830" y="60657"/>
                </a:lnTo>
                <a:lnTo>
                  <a:pt x="4723227" y="25995"/>
                </a:lnTo>
                <a:lnTo>
                  <a:pt x="4740623" y="17330"/>
                </a:lnTo>
                <a:lnTo>
                  <a:pt x="4758020" y="0"/>
                </a:lnTo>
                <a:lnTo>
                  <a:pt x="4784115" y="17330"/>
                </a:lnTo>
                <a:lnTo>
                  <a:pt x="4801512" y="43326"/>
                </a:lnTo>
                <a:lnTo>
                  <a:pt x="4818909" y="51991"/>
                </a:lnTo>
                <a:lnTo>
                  <a:pt x="4836305" y="77987"/>
                </a:lnTo>
                <a:lnTo>
                  <a:pt x="4853702" y="103983"/>
                </a:lnTo>
                <a:lnTo>
                  <a:pt x="4871099" y="121314"/>
                </a:lnTo>
                <a:lnTo>
                  <a:pt x="4897194" y="147310"/>
                </a:lnTo>
                <a:lnTo>
                  <a:pt x="4914591" y="173306"/>
                </a:lnTo>
                <a:lnTo>
                  <a:pt x="4931987" y="181971"/>
                </a:lnTo>
                <a:lnTo>
                  <a:pt x="4949384" y="216633"/>
                </a:lnTo>
                <a:lnTo>
                  <a:pt x="4966781" y="207967"/>
                </a:lnTo>
                <a:lnTo>
                  <a:pt x="4984178" y="225298"/>
                </a:lnTo>
                <a:lnTo>
                  <a:pt x="5001574" y="242629"/>
                </a:lnTo>
                <a:lnTo>
                  <a:pt x="5027670" y="277290"/>
                </a:lnTo>
                <a:lnTo>
                  <a:pt x="5045066" y="329282"/>
                </a:lnTo>
                <a:lnTo>
                  <a:pt x="5062463" y="355278"/>
                </a:lnTo>
                <a:lnTo>
                  <a:pt x="5079860" y="389939"/>
                </a:lnTo>
                <a:lnTo>
                  <a:pt x="5097257" y="415935"/>
                </a:lnTo>
                <a:lnTo>
                  <a:pt x="5114653" y="433266"/>
                </a:lnTo>
                <a:lnTo>
                  <a:pt x="5140748" y="459262"/>
                </a:lnTo>
                <a:lnTo>
                  <a:pt x="5158145" y="476593"/>
                </a:lnTo>
                <a:lnTo>
                  <a:pt x="5175542" y="511254"/>
                </a:lnTo>
                <a:lnTo>
                  <a:pt x="5192939" y="545915"/>
                </a:lnTo>
                <a:lnTo>
                  <a:pt x="5210335" y="589242"/>
                </a:lnTo>
                <a:lnTo>
                  <a:pt x="5227732" y="615238"/>
                </a:lnTo>
                <a:lnTo>
                  <a:pt x="5245129" y="632569"/>
                </a:lnTo>
                <a:lnTo>
                  <a:pt x="5271224" y="623903"/>
                </a:lnTo>
                <a:lnTo>
                  <a:pt x="5288621" y="641234"/>
                </a:lnTo>
                <a:lnTo>
                  <a:pt x="5306017" y="667230"/>
                </a:lnTo>
                <a:lnTo>
                  <a:pt x="5323414" y="701891"/>
                </a:lnTo>
                <a:lnTo>
                  <a:pt x="5340811" y="693226"/>
                </a:lnTo>
                <a:lnTo>
                  <a:pt x="5358208" y="719222"/>
                </a:lnTo>
                <a:lnTo>
                  <a:pt x="5384303" y="762548"/>
                </a:lnTo>
                <a:lnTo>
                  <a:pt x="5401699" y="771214"/>
                </a:lnTo>
                <a:lnTo>
                  <a:pt x="5419096" y="805875"/>
                </a:lnTo>
                <a:lnTo>
                  <a:pt x="5436493" y="849202"/>
                </a:lnTo>
                <a:lnTo>
                  <a:pt x="5453890" y="892528"/>
                </a:lnTo>
                <a:lnTo>
                  <a:pt x="5471286" y="909859"/>
                </a:lnTo>
                <a:lnTo>
                  <a:pt x="5488683" y="935843"/>
                </a:lnTo>
                <a:lnTo>
                  <a:pt x="5514778" y="979170"/>
                </a:lnTo>
                <a:lnTo>
                  <a:pt x="5532175" y="1013831"/>
                </a:lnTo>
              </a:path>
            </a:pathLst>
          </a:custGeom>
          <a:ln w="14447">
            <a:solidFill>
              <a:srgbClr val="4A5F73"/>
            </a:solidFill>
          </a:ln>
        </p:spPr>
        <p:txBody>
          <a:bodyPr wrap="square" lIns="0" tIns="0" rIns="0" bIns="0" rtlCol="0"/>
          <a:lstStyle/>
          <a:p>
            <a:endParaRPr/>
          </a:p>
        </p:txBody>
      </p:sp>
      <p:sp>
        <p:nvSpPr>
          <p:cNvPr id="11" name="TextBox 10">
            <a:extLst>
              <a:ext uri="{FF2B5EF4-FFF2-40B4-BE49-F238E27FC236}">
                <a16:creationId xmlns:a16="http://schemas.microsoft.com/office/drawing/2014/main" id="{87831525-FEE6-EFEB-A0B5-73958834CABA}"/>
              </a:ext>
            </a:extLst>
          </p:cNvPr>
          <p:cNvSpPr txBox="1"/>
          <p:nvPr/>
        </p:nvSpPr>
        <p:spPr>
          <a:xfrm>
            <a:off x="1067153" y="1923711"/>
            <a:ext cx="5658738" cy="400110"/>
          </a:xfrm>
          <a:prstGeom prst="rect">
            <a:avLst/>
          </a:prstGeom>
          <a:noFill/>
        </p:spPr>
        <p:txBody>
          <a:bodyPr wrap="square" lIns="0" rtlCol="0" anchor="b">
            <a:noAutofit/>
          </a:bodyPr>
          <a:lstStyle/>
          <a:p>
            <a:r>
              <a:rPr lang="en-US" sz="2000" dirty="0">
                <a:solidFill>
                  <a:schemeClr val="accent2"/>
                </a:solidFill>
                <a:latin typeface="Roboto Condensed" panose="02000000000000000000" pitchFamily="2" charset="0"/>
                <a:ea typeface="Roboto Condensed" panose="02000000000000000000" pitchFamily="2" charset="0"/>
              </a:rPr>
              <a:t>TAIWAN APPROVED OUTWARD INVESTMENTS</a:t>
            </a:r>
            <a:br>
              <a:rPr lang="en-US" sz="2000" dirty="0">
                <a:solidFill>
                  <a:schemeClr val="accent2"/>
                </a:solidFill>
                <a:latin typeface="Roboto Condensed" panose="02000000000000000000" pitchFamily="2" charset="0"/>
                <a:ea typeface="Roboto Condensed" panose="02000000000000000000" pitchFamily="2" charset="0"/>
              </a:rPr>
            </a:br>
            <a:r>
              <a:rPr lang="en-US" sz="2000" dirty="0">
                <a:solidFill>
                  <a:schemeClr val="accent2"/>
                </a:solidFill>
                <a:latin typeface="Roboto Condensed" panose="02000000000000000000" pitchFamily="2" charset="0"/>
                <a:ea typeface="Roboto Condensed" panose="02000000000000000000" pitchFamily="2" charset="0"/>
              </a:rPr>
              <a:t>TO MAINLAND CHINA AND ASEAN</a:t>
            </a:r>
          </a:p>
        </p:txBody>
      </p:sp>
      <p:sp>
        <p:nvSpPr>
          <p:cNvPr id="13" name="TextBox 12">
            <a:extLst>
              <a:ext uri="{FF2B5EF4-FFF2-40B4-BE49-F238E27FC236}">
                <a16:creationId xmlns:a16="http://schemas.microsoft.com/office/drawing/2014/main" id="{88123EF7-1926-F75C-72EF-58E392ACDF1E}"/>
              </a:ext>
            </a:extLst>
          </p:cNvPr>
          <p:cNvSpPr txBox="1"/>
          <p:nvPr/>
        </p:nvSpPr>
        <p:spPr>
          <a:xfrm>
            <a:off x="7582957" y="1923711"/>
            <a:ext cx="5660604" cy="400110"/>
          </a:xfrm>
          <a:prstGeom prst="rect">
            <a:avLst/>
          </a:prstGeom>
          <a:noFill/>
        </p:spPr>
        <p:txBody>
          <a:bodyPr wrap="square" lIns="0" rtlCol="0" anchor="b">
            <a:noAutofit/>
          </a:bodyPr>
          <a:lstStyle/>
          <a:p>
            <a:r>
              <a:rPr lang="en-US" sz="2000" dirty="0">
                <a:solidFill>
                  <a:schemeClr val="accent2"/>
                </a:solidFill>
                <a:latin typeface="Roboto Condensed" panose="02000000000000000000" pitchFamily="2" charset="0"/>
                <a:ea typeface="Roboto Condensed" panose="02000000000000000000" pitchFamily="2" charset="0"/>
              </a:rPr>
              <a:t>CHINA/HONG KONG AS PERCENTAGE</a:t>
            </a:r>
            <a:br>
              <a:rPr lang="en-US" sz="2000" dirty="0">
                <a:solidFill>
                  <a:schemeClr val="accent2"/>
                </a:solidFill>
                <a:latin typeface="Roboto Condensed" panose="02000000000000000000" pitchFamily="2" charset="0"/>
                <a:ea typeface="Roboto Condensed" panose="02000000000000000000" pitchFamily="2" charset="0"/>
              </a:rPr>
            </a:br>
            <a:r>
              <a:rPr lang="en-US" sz="2000" dirty="0">
                <a:solidFill>
                  <a:schemeClr val="accent2"/>
                </a:solidFill>
                <a:latin typeface="Roboto Condensed" panose="02000000000000000000" pitchFamily="2" charset="0"/>
                <a:ea typeface="Roboto Condensed" panose="02000000000000000000" pitchFamily="2" charset="0"/>
              </a:rPr>
              <a:t>OF TAIWAN’S TOTAL EXPORTS</a:t>
            </a:r>
          </a:p>
        </p:txBody>
      </p:sp>
      <p:sp>
        <p:nvSpPr>
          <p:cNvPr id="14" name="TextBox 13">
            <a:extLst>
              <a:ext uri="{FF2B5EF4-FFF2-40B4-BE49-F238E27FC236}">
                <a16:creationId xmlns:a16="http://schemas.microsoft.com/office/drawing/2014/main" id="{E4965726-FDAD-A68D-3B2D-ABF0BFFBD96F}"/>
              </a:ext>
            </a:extLst>
          </p:cNvPr>
          <p:cNvSpPr txBox="1"/>
          <p:nvPr/>
        </p:nvSpPr>
        <p:spPr>
          <a:xfrm>
            <a:off x="999536" y="2282061"/>
            <a:ext cx="437940"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16</a:t>
            </a:r>
          </a:p>
        </p:txBody>
      </p:sp>
      <p:sp>
        <p:nvSpPr>
          <p:cNvPr id="15" name="TextBox 14">
            <a:extLst>
              <a:ext uri="{FF2B5EF4-FFF2-40B4-BE49-F238E27FC236}">
                <a16:creationId xmlns:a16="http://schemas.microsoft.com/office/drawing/2014/main" id="{F8E6637D-2E6B-F211-7071-803CDA94D5E5}"/>
              </a:ext>
            </a:extLst>
          </p:cNvPr>
          <p:cNvSpPr txBox="1"/>
          <p:nvPr/>
        </p:nvSpPr>
        <p:spPr>
          <a:xfrm>
            <a:off x="999536" y="2727682"/>
            <a:ext cx="437940"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14</a:t>
            </a:r>
          </a:p>
        </p:txBody>
      </p:sp>
      <p:sp>
        <p:nvSpPr>
          <p:cNvPr id="16" name="TextBox 15">
            <a:extLst>
              <a:ext uri="{FF2B5EF4-FFF2-40B4-BE49-F238E27FC236}">
                <a16:creationId xmlns:a16="http://schemas.microsoft.com/office/drawing/2014/main" id="{DBC980A7-1058-A60E-8C3B-4A439994BA79}"/>
              </a:ext>
            </a:extLst>
          </p:cNvPr>
          <p:cNvSpPr txBox="1"/>
          <p:nvPr/>
        </p:nvSpPr>
        <p:spPr>
          <a:xfrm>
            <a:off x="999536" y="3173303"/>
            <a:ext cx="437940"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12</a:t>
            </a:r>
          </a:p>
        </p:txBody>
      </p:sp>
      <p:sp>
        <p:nvSpPr>
          <p:cNvPr id="17" name="TextBox 16">
            <a:extLst>
              <a:ext uri="{FF2B5EF4-FFF2-40B4-BE49-F238E27FC236}">
                <a16:creationId xmlns:a16="http://schemas.microsoft.com/office/drawing/2014/main" id="{4D5B31ED-2598-3D86-1752-E9135D6E238A}"/>
              </a:ext>
            </a:extLst>
          </p:cNvPr>
          <p:cNvSpPr txBox="1"/>
          <p:nvPr/>
        </p:nvSpPr>
        <p:spPr>
          <a:xfrm>
            <a:off x="999536" y="3618924"/>
            <a:ext cx="437940"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10</a:t>
            </a:r>
          </a:p>
        </p:txBody>
      </p:sp>
      <p:sp>
        <p:nvSpPr>
          <p:cNvPr id="18" name="TextBox 17">
            <a:extLst>
              <a:ext uri="{FF2B5EF4-FFF2-40B4-BE49-F238E27FC236}">
                <a16:creationId xmlns:a16="http://schemas.microsoft.com/office/drawing/2014/main" id="{B3E2CE37-C11D-6E8D-DFB2-B7343ADAA84E}"/>
              </a:ext>
            </a:extLst>
          </p:cNvPr>
          <p:cNvSpPr txBox="1"/>
          <p:nvPr/>
        </p:nvSpPr>
        <p:spPr>
          <a:xfrm>
            <a:off x="1126173" y="4064545"/>
            <a:ext cx="311303"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8</a:t>
            </a:r>
          </a:p>
        </p:txBody>
      </p:sp>
      <p:sp>
        <p:nvSpPr>
          <p:cNvPr id="19" name="TextBox 18">
            <a:extLst>
              <a:ext uri="{FF2B5EF4-FFF2-40B4-BE49-F238E27FC236}">
                <a16:creationId xmlns:a16="http://schemas.microsoft.com/office/drawing/2014/main" id="{477FCE0C-E2DF-AF52-A7C9-C696426F7C68}"/>
              </a:ext>
            </a:extLst>
          </p:cNvPr>
          <p:cNvSpPr txBox="1"/>
          <p:nvPr/>
        </p:nvSpPr>
        <p:spPr>
          <a:xfrm>
            <a:off x="1126173" y="4510166"/>
            <a:ext cx="311303"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6</a:t>
            </a:r>
          </a:p>
        </p:txBody>
      </p:sp>
      <p:sp>
        <p:nvSpPr>
          <p:cNvPr id="20" name="TextBox 19">
            <a:extLst>
              <a:ext uri="{FF2B5EF4-FFF2-40B4-BE49-F238E27FC236}">
                <a16:creationId xmlns:a16="http://schemas.microsoft.com/office/drawing/2014/main" id="{10133455-0464-3127-798B-D5E720825033}"/>
              </a:ext>
            </a:extLst>
          </p:cNvPr>
          <p:cNvSpPr txBox="1"/>
          <p:nvPr/>
        </p:nvSpPr>
        <p:spPr>
          <a:xfrm>
            <a:off x="1126173" y="4955787"/>
            <a:ext cx="311303"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4</a:t>
            </a:r>
          </a:p>
        </p:txBody>
      </p:sp>
      <p:sp>
        <p:nvSpPr>
          <p:cNvPr id="21" name="TextBox 20">
            <a:extLst>
              <a:ext uri="{FF2B5EF4-FFF2-40B4-BE49-F238E27FC236}">
                <a16:creationId xmlns:a16="http://schemas.microsoft.com/office/drawing/2014/main" id="{B078D58E-4768-DF66-88B8-2A0F05E6464C}"/>
              </a:ext>
            </a:extLst>
          </p:cNvPr>
          <p:cNvSpPr txBox="1"/>
          <p:nvPr/>
        </p:nvSpPr>
        <p:spPr>
          <a:xfrm>
            <a:off x="1126173" y="5401408"/>
            <a:ext cx="311303"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2</a:t>
            </a:r>
          </a:p>
        </p:txBody>
      </p:sp>
      <p:sp>
        <p:nvSpPr>
          <p:cNvPr id="22" name="TextBox 21">
            <a:extLst>
              <a:ext uri="{FF2B5EF4-FFF2-40B4-BE49-F238E27FC236}">
                <a16:creationId xmlns:a16="http://schemas.microsoft.com/office/drawing/2014/main" id="{523F1860-7059-F388-1311-0A68FFBDF56F}"/>
              </a:ext>
            </a:extLst>
          </p:cNvPr>
          <p:cNvSpPr txBox="1"/>
          <p:nvPr/>
        </p:nvSpPr>
        <p:spPr>
          <a:xfrm>
            <a:off x="1126173" y="5847030"/>
            <a:ext cx="311303"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0</a:t>
            </a:r>
          </a:p>
        </p:txBody>
      </p:sp>
      <p:cxnSp>
        <p:nvCxnSpPr>
          <p:cNvPr id="24" name="Straight Connector 23">
            <a:extLst>
              <a:ext uri="{FF2B5EF4-FFF2-40B4-BE49-F238E27FC236}">
                <a16:creationId xmlns:a16="http://schemas.microsoft.com/office/drawing/2014/main" id="{821109A1-2047-1F45-6E24-778817ABB0D2}"/>
              </a:ext>
            </a:extLst>
          </p:cNvPr>
          <p:cNvCxnSpPr>
            <a:cxnSpLocks/>
          </p:cNvCxnSpPr>
          <p:nvPr/>
        </p:nvCxnSpPr>
        <p:spPr>
          <a:xfrm>
            <a:off x="1507358" y="6149678"/>
            <a:ext cx="5200272"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DD519EF8-1A97-15F7-A0F1-437C51CFD9AF}"/>
              </a:ext>
            </a:extLst>
          </p:cNvPr>
          <p:cNvSpPr txBox="1"/>
          <p:nvPr/>
        </p:nvSpPr>
        <p:spPr>
          <a:xfrm rot="16200000">
            <a:off x="-1008335" y="4130242"/>
            <a:ext cx="3660985" cy="369332"/>
          </a:xfrm>
          <a:prstGeom prst="rect">
            <a:avLst/>
          </a:prstGeom>
          <a:noFill/>
        </p:spPr>
        <p:txBody>
          <a:bodyPr wrap="square" rtlCol="0">
            <a:spAutoFit/>
          </a:bodyPr>
          <a:lstStyle/>
          <a:p>
            <a:pPr algn="ctr"/>
            <a:r>
              <a:rPr lang="en-US" dirty="0">
                <a:latin typeface="Roboto Condensed" panose="02000000000000000000" pitchFamily="2" charset="0"/>
                <a:ea typeface="Roboto Condensed" panose="02000000000000000000" pitchFamily="2" charset="0"/>
              </a:rPr>
              <a:t>$USD Billions</a:t>
            </a:r>
          </a:p>
        </p:txBody>
      </p:sp>
      <p:grpSp>
        <p:nvGrpSpPr>
          <p:cNvPr id="61" name="Group 60">
            <a:extLst>
              <a:ext uri="{FF2B5EF4-FFF2-40B4-BE49-F238E27FC236}">
                <a16:creationId xmlns:a16="http://schemas.microsoft.com/office/drawing/2014/main" id="{4C95F870-3AB7-74E6-0078-D5F8D40AC786}"/>
              </a:ext>
            </a:extLst>
          </p:cNvPr>
          <p:cNvGrpSpPr/>
          <p:nvPr/>
        </p:nvGrpSpPr>
        <p:grpSpPr>
          <a:xfrm>
            <a:off x="1230159" y="6145399"/>
            <a:ext cx="5640769" cy="400110"/>
            <a:chOff x="1230159" y="6145399"/>
            <a:chExt cx="5640769" cy="400110"/>
          </a:xfrm>
        </p:grpSpPr>
        <p:sp>
          <p:nvSpPr>
            <p:cNvPr id="28" name="TextBox 27">
              <a:extLst>
                <a:ext uri="{FF2B5EF4-FFF2-40B4-BE49-F238E27FC236}">
                  <a16:creationId xmlns:a16="http://schemas.microsoft.com/office/drawing/2014/main" id="{0C2A0DDF-98CB-DE3E-23C5-6A5707D70633}"/>
                </a:ext>
              </a:extLst>
            </p:cNvPr>
            <p:cNvSpPr txBox="1"/>
            <p:nvPr/>
          </p:nvSpPr>
          <p:spPr>
            <a:xfrm>
              <a:off x="1230159" y="6145399"/>
              <a:ext cx="691215" cy="400110"/>
            </a:xfrm>
            <a:prstGeom prst="rect">
              <a:avLst/>
            </a:prstGeom>
            <a:noFill/>
          </p:spPr>
          <p:txBody>
            <a:bodyPr wrap="none" rtlCol="0">
              <a:spAutoFit/>
            </a:bodyPr>
            <a:lstStyle/>
            <a:p>
              <a:pPr algn="ctr"/>
              <a:r>
                <a:rPr lang="en-US" sz="2000" dirty="0">
                  <a:latin typeface="Roboto Condensed" panose="02000000000000000000" pitchFamily="2" charset="0"/>
                  <a:ea typeface="Roboto Condensed" panose="02000000000000000000" pitchFamily="2" charset="0"/>
                </a:rPr>
                <a:t>1991</a:t>
              </a:r>
            </a:p>
          </p:txBody>
        </p:sp>
        <p:sp>
          <p:nvSpPr>
            <p:cNvPr id="29" name="TextBox 28">
              <a:extLst>
                <a:ext uri="{FF2B5EF4-FFF2-40B4-BE49-F238E27FC236}">
                  <a16:creationId xmlns:a16="http://schemas.microsoft.com/office/drawing/2014/main" id="{B0420DE0-2CA6-0754-00EC-03F727E1FFCF}"/>
                </a:ext>
              </a:extLst>
            </p:cNvPr>
            <p:cNvSpPr txBox="1"/>
            <p:nvPr/>
          </p:nvSpPr>
          <p:spPr>
            <a:xfrm>
              <a:off x="6112387" y="6145399"/>
              <a:ext cx="758541" cy="400110"/>
            </a:xfrm>
            <a:prstGeom prst="rect">
              <a:avLst/>
            </a:prstGeom>
            <a:noFill/>
          </p:spPr>
          <p:txBody>
            <a:bodyPr wrap="none" rtlCol="0">
              <a:spAutoFit/>
            </a:bodyPr>
            <a:lstStyle/>
            <a:p>
              <a:pPr algn="ctr"/>
              <a:r>
                <a:rPr lang="en-US" sz="2000" dirty="0">
                  <a:latin typeface="Roboto Condensed" panose="02000000000000000000" pitchFamily="2" charset="0"/>
                  <a:ea typeface="Roboto Condensed" panose="02000000000000000000" pitchFamily="2" charset="0"/>
                </a:rPr>
                <a:t>8M24</a:t>
              </a:r>
            </a:p>
          </p:txBody>
        </p:sp>
        <p:sp>
          <p:nvSpPr>
            <p:cNvPr id="30" name="TextBox 29">
              <a:extLst>
                <a:ext uri="{FF2B5EF4-FFF2-40B4-BE49-F238E27FC236}">
                  <a16:creationId xmlns:a16="http://schemas.microsoft.com/office/drawing/2014/main" id="{232C0C76-3E57-6037-B06F-F850ACBDE688}"/>
                </a:ext>
              </a:extLst>
            </p:cNvPr>
            <p:cNvSpPr txBox="1"/>
            <p:nvPr/>
          </p:nvSpPr>
          <p:spPr>
            <a:xfrm>
              <a:off x="3703027" y="6145399"/>
              <a:ext cx="691215" cy="400110"/>
            </a:xfrm>
            <a:prstGeom prst="rect">
              <a:avLst/>
            </a:prstGeom>
            <a:noFill/>
          </p:spPr>
          <p:txBody>
            <a:bodyPr wrap="none" rtlCol="0">
              <a:spAutoFit/>
            </a:bodyPr>
            <a:lstStyle/>
            <a:p>
              <a:pPr algn="ctr"/>
              <a:r>
                <a:rPr lang="en-US" sz="2000" dirty="0">
                  <a:latin typeface="Roboto Condensed" panose="02000000000000000000" pitchFamily="2" charset="0"/>
                  <a:ea typeface="Roboto Condensed" panose="02000000000000000000" pitchFamily="2" charset="0"/>
                </a:rPr>
                <a:t>2007</a:t>
              </a:r>
            </a:p>
          </p:txBody>
        </p:sp>
        <p:sp>
          <p:nvSpPr>
            <p:cNvPr id="31" name="TextBox 30">
              <a:extLst>
                <a:ext uri="{FF2B5EF4-FFF2-40B4-BE49-F238E27FC236}">
                  <a16:creationId xmlns:a16="http://schemas.microsoft.com/office/drawing/2014/main" id="{9E948429-84FD-4BAC-68F8-8D236A205B06}"/>
                </a:ext>
              </a:extLst>
            </p:cNvPr>
            <p:cNvSpPr txBox="1"/>
            <p:nvPr/>
          </p:nvSpPr>
          <p:spPr>
            <a:xfrm>
              <a:off x="2449721" y="6145399"/>
              <a:ext cx="691215" cy="400110"/>
            </a:xfrm>
            <a:prstGeom prst="rect">
              <a:avLst/>
            </a:prstGeom>
            <a:noFill/>
          </p:spPr>
          <p:txBody>
            <a:bodyPr wrap="none" rtlCol="0">
              <a:spAutoFit/>
            </a:bodyPr>
            <a:lstStyle/>
            <a:p>
              <a:pPr algn="ctr"/>
              <a:r>
                <a:rPr lang="en-US" sz="2000" dirty="0">
                  <a:latin typeface="Roboto Condensed" panose="02000000000000000000" pitchFamily="2" charset="0"/>
                  <a:ea typeface="Roboto Condensed" panose="02000000000000000000" pitchFamily="2" charset="0"/>
                </a:rPr>
                <a:t>1999</a:t>
              </a:r>
            </a:p>
          </p:txBody>
        </p:sp>
        <p:sp>
          <p:nvSpPr>
            <p:cNvPr id="32" name="TextBox 31">
              <a:extLst>
                <a:ext uri="{FF2B5EF4-FFF2-40B4-BE49-F238E27FC236}">
                  <a16:creationId xmlns:a16="http://schemas.microsoft.com/office/drawing/2014/main" id="{D1C4001D-08AE-1FFD-E4E5-1472F5156558}"/>
                </a:ext>
              </a:extLst>
            </p:cNvPr>
            <p:cNvSpPr txBox="1"/>
            <p:nvPr/>
          </p:nvSpPr>
          <p:spPr>
            <a:xfrm>
              <a:off x="4937105" y="6145399"/>
              <a:ext cx="691215" cy="400110"/>
            </a:xfrm>
            <a:prstGeom prst="rect">
              <a:avLst/>
            </a:prstGeom>
            <a:noFill/>
          </p:spPr>
          <p:txBody>
            <a:bodyPr wrap="none" rtlCol="0">
              <a:spAutoFit/>
            </a:bodyPr>
            <a:lstStyle/>
            <a:p>
              <a:pPr algn="ctr"/>
              <a:r>
                <a:rPr lang="en-US" sz="2000" dirty="0">
                  <a:latin typeface="Roboto Condensed" panose="02000000000000000000" pitchFamily="2" charset="0"/>
                  <a:ea typeface="Roboto Condensed" panose="02000000000000000000" pitchFamily="2" charset="0"/>
                </a:rPr>
                <a:t>2014</a:t>
              </a:r>
            </a:p>
          </p:txBody>
        </p:sp>
      </p:grpSp>
      <p:sp>
        <p:nvSpPr>
          <p:cNvPr id="40" name="Rectangle 39">
            <a:extLst>
              <a:ext uri="{FF2B5EF4-FFF2-40B4-BE49-F238E27FC236}">
                <a16:creationId xmlns:a16="http://schemas.microsoft.com/office/drawing/2014/main" id="{3F5E5F67-B050-BC48-6F6B-DA275A613BB5}"/>
              </a:ext>
            </a:extLst>
          </p:cNvPr>
          <p:cNvSpPr/>
          <p:nvPr/>
        </p:nvSpPr>
        <p:spPr>
          <a:xfrm>
            <a:off x="1333824" y="6643763"/>
            <a:ext cx="126573" cy="126573"/>
          </a:xfrm>
          <a:prstGeom prst="rect">
            <a:avLst/>
          </a:prstGeom>
          <a:solidFill>
            <a:srgbClr val="45B19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41" name="Rectangle 40">
            <a:extLst>
              <a:ext uri="{FF2B5EF4-FFF2-40B4-BE49-F238E27FC236}">
                <a16:creationId xmlns:a16="http://schemas.microsoft.com/office/drawing/2014/main" id="{3719353D-2E11-A702-91A4-951DEBFFD14E}"/>
              </a:ext>
            </a:extLst>
          </p:cNvPr>
          <p:cNvSpPr/>
          <p:nvPr/>
        </p:nvSpPr>
        <p:spPr>
          <a:xfrm>
            <a:off x="4636210" y="6643763"/>
            <a:ext cx="126573" cy="126573"/>
          </a:xfrm>
          <a:prstGeom prst="rect">
            <a:avLst/>
          </a:prstGeom>
          <a:solidFill>
            <a:srgbClr val="0D3E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42" name="TextBox 41">
            <a:extLst>
              <a:ext uri="{FF2B5EF4-FFF2-40B4-BE49-F238E27FC236}">
                <a16:creationId xmlns:a16="http://schemas.microsoft.com/office/drawing/2014/main" id="{67D1D68B-AD97-580F-4F6A-7EBD62122AA2}"/>
              </a:ext>
            </a:extLst>
          </p:cNvPr>
          <p:cNvSpPr txBox="1"/>
          <p:nvPr/>
        </p:nvSpPr>
        <p:spPr>
          <a:xfrm>
            <a:off x="1460036" y="6522383"/>
            <a:ext cx="2900153" cy="369332"/>
          </a:xfrm>
          <a:prstGeom prst="rect">
            <a:avLst/>
          </a:prstGeom>
          <a:noFill/>
        </p:spPr>
        <p:txBody>
          <a:bodyPr wrap="none" rtlCol="0">
            <a:spAutoFit/>
          </a:bodyPr>
          <a:lstStyle/>
          <a:p>
            <a:r>
              <a:rPr lang="en-US" dirty="0">
                <a:latin typeface="Roboto Condensed" panose="02000000000000000000" pitchFamily="2" charset="0"/>
                <a:ea typeface="Roboto Condensed" panose="02000000000000000000" pitchFamily="2" charset="0"/>
              </a:rPr>
              <a:t>Investment to Mainland China</a:t>
            </a:r>
          </a:p>
        </p:txBody>
      </p:sp>
      <p:sp>
        <p:nvSpPr>
          <p:cNvPr id="43" name="TextBox 42">
            <a:extLst>
              <a:ext uri="{FF2B5EF4-FFF2-40B4-BE49-F238E27FC236}">
                <a16:creationId xmlns:a16="http://schemas.microsoft.com/office/drawing/2014/main" id="{7A407AD8-FE21-ACF0-18D5-7085D8A735B7}"/>
              </a:ext>
            </a:extLst>
          </p:cNvPr>
          <p:cNvSpPr txBox="1"/>
          <p:nvPr/>
        </p:nvSpPr>
        <p:spPr>
          <a:xfrm>
            <a:off x="4763906" y="6522383"/>
            <a:ext cx="2132315" cy="369332"/>
          </a:xfrm>
          <a:prstGeom prst="rect">
            <a:avLst/>
          </a:prstGeom>
          <a:noFill/>
        </p:spPr>
        <p:txBody>
          <a:bodyPr wrap="none" rtlCol="0">
            <a:spAutoFit/>
          </a:bodyPr>
          <a:lstStyle/>
          <a:p>
            <a:r>
              <a:rPr lang="en-US" dirty="0">
                <a:latin typeface="Roboto Condensed" panose="02000000000000000000" pitchFamily="2" charset="0"/>
                <a:ea typeface="Roboto Condensed" panose="02000000000000000000" pitchFamily="2" charset="0"/>
              </a:rPr>
              <a:t>Investment to ASEAN</a:t>
            </a:r>
          </a:p>
        </p:txBody>
      </p:sp>
      <p:sp>
        <p:nvSpPr>
          <p:cNvPr id="44" name="TextBox 43">
            <a:extLst>
              <a:ext uri="{FF2B5EF4-FFF2-40B4-BE49-F238E27FC236}">
                <a16:creationId xmlns:a16="http://schemas.microsoft.com/office/drawing/2014/main" id="{D71F25C7-7F74-D2A7-CDF0-3F81AF3BABD8}"/>
              </a:ext>
            </a:extLst>
          </p:cNvPr>
          <p:cNvSpPr txBox="1"/>
          <p:nvPr/>
        </p:nvSpPr>
        <p:spPr>
          <a:xfrm rot="16200000">
            <a:off x="5448296" y="4120634"/>
            <a:ext cx="3657600" cy="369332"/>
          </a:xfrm>
          <a:prstGeom prst="rect">
            <a:avLst/>
          </a:prstGeom>
          <a:noFill/>
        </p:spPr>
        <p:txBody>
          <a:bodyPr wrap="square" rtlCol="0">
            <a:spAutoFit/>
          </a:bodyPr>
          <a:lstStyle/>
          <a:p>
            <a:pPr algn="ctr"/>
            <a:r>
              <a:rPr lang="en-US" dirty="0">
                <a:latin typeface="Roboto Condensed" panose="02000000000000000000" pitchFamily="2" charset="0"/>
                <a:ea typeface="Roboto Condensed" panose="02000000000000000000" pitchFamily="2" charset="0"/>
              </a:rPr>
              <a:t>% Annualized</a:t>
            </a:r>
          </a:p>
        </p:txBody>
      </p:sp>
      <p:sp>
        <p:nvSpPr>
          <p:cNvPr id="45" name="TextBox 44">
            <a:extLst>
              <a:ext uri="{FF2B5EF4-FFF2-40B4-BE49-F238E27FC236}">
                <a16:creationId xmlns:a16="http://schemas.microsoft.com/office/drawing/2014/main" id="{EACA79EB-1310-DA5A-2FEF-233F7DC4F07D}"/>
              </a:ext>
            </a:extLst>
          </p:cNvPr>
          <p:cNvSpPr txBox="1"/>
          <p:nvPr/>
        </p:nvSpPr>
        <p:spPr>
          <a:xfrm>
            <a:off x="7500202" y="2323695"/>
            <a:ext cx="437940"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45</a:t>
            </a:r>
          </a:p>
        </p:txBody>
      </p:sp>
      <p:sp>
        <p:nvSpPr>
          <p:cNvPr id="46" name="TextBox 45">
            <a:extLst>
              <a:ext uri="{FF2B5EF4-FFF2-40B4-BE49-F238E27FC236}">
                <a16:creationId xmlns:a16="http://schemas.microsoft.com/office/drawing/2014/main" id="{4CB82485-6B24-476E-6479-DD7324E6DE06}"/>
              </a:ext>
            </a:extLst>
          </p:cNvPr>
          <p:cNvSpPr txBox="1"/>
          <p:nvPr/>
        </p:nvSpPr>
        <p:spPr>
          <a:xfrm>
            <a:off x="7500202" y="2644544"/>
            <a:ext cx="437940"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43</a:t>
            </a:r>
          </a:p>
        </p:txBody>
      </p:sp>
      <p:sp>
        <p:nvSpPr>
          <p:cNvPr id="47" name="TextBox 46">
            <a:extLst>
              <a:ext uri="{FF2B5EF4-FFF2-40B4-BE49-F238E27FC236}">
                <a16:creationId xmlns:a16="http://schemas.microsoft.com/office/drawing/2014/main" id="{9DE0635E-F0FF-9299-A929-87CAAAF76B1B}"/>
              </a:ext>
            </a:extLst>
          </p:cNvPr>
          <p:cNvSpPr txBox="1"/>
          <p:nvPr/>
        </p:nvSpPr>
        <p:spPr>
          <a:xfrm>
            <a:off x="7500202" y="2965393"/>
            <a:ext cx="437940"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41</a:t>
            </a:r>
          </a:p>
        </p:txBody>
      </p:sp>
      <p:sp>
        <p:nvSpPr>
          <p:cNvPr id="48" name="TextBox 47">
            <a:extLst>
              <a:ext uri="{FF2B5EF4-FFF2-40B4-BE49-F238E27FC236}">
                <a16:creationId xmlns:a16="http://schemas.microsoft.com/office/drawing/2014/main" id="{01465629-8A50-A14E-1FBF-596291C3BE26}"/>
              </a:ext>
            </a:extLst>
          </p:cNvPr>
          <p:cNvSpPr txBox="1"/>
          <p:nvPr/>
        </p:nvSpPr>
        <p:spPr>
          <a:xfrm>
            <a:off x="7500202" y="3286242"/>
            <a:ext cx="437940"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39</a:t>
            </a:r>
          </a:p>
        </p:txBody>
      </p:sp>
      <p:sp>
        <p:nvSpPr>
          <p:cNvPr id="49" name="TextBox 48">
            <a:extLst>
              <a:ext uri="{FF2B5EF4-FFF2-40B4-BE49-F238E27FC236}">
                <a16:creationId xmlns:a16="http://schemas.microsoft.com/office/drawing/2014/main" id="{6F9C170B-A675-5612-951F-839A1799BD7A}"/>
              </a:ext>
            </a:extLst>
          </p:cNvPr>
          <p:cNvSpPr txBox="1"/>
          <p:nvPr/>
        </p:nvSpPr>
        <p:spPr>
          <a:xfrm>
            <a:off x="7500202" y="3607091"/>
            <a:ext cx="437940"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37</a:t>
            </a:r>
          </a:p>
        </p:txBody>
      </p:sp>
      <p:sp>
        <p:nvSpPr>
          <p:cNvPr id="50" name="TextBox 49">
            <a:extLst>
              <a:ext uri="{FF2B5EF4-FFF2-40B4-BE49-F238E27FC236}">
                <a16:creationId xmlns:a16="http://schemas.microsoft.com/office/drawing/2014/main" id="{9C23DEC0-3FB0-39EB-9E2C-2E1FD9D374B2}"/>
              </a:ext>
            </a:extLst>
          </p:cNvPr>
          <p:cNvSpPr txBox="1"/>
          <p:nvPr/>
        </p:nvSpPr>
        <p:spPr>
          <a:xfrm>
            <a:off x="7500202" y="3927940"/>
            <a:ext cx="437940"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35</a:t>
            </a:r>
          </a:p>
        </p:txBody>
      </p:sp>
      <p:sp>
        <p:nvSpPr>
          <p:cNvPr id="51" name="TextBox 50">
            <a:extLst>
              <a:ext uri="{FF2B5EF4-FFF2-40B4-BE49-F238E27FC236}">
                <a16:creationId xmlns:a16="http://schemas.microsoft.com/office/drawing/2014/main" id="{8EE3EADD-1C6C-9D4E-C934-F4DC6B171E41}"/>
              </a:ext>
            </a:extLst>
          </p:cNvPr>
          <p:cNvSpPr txBox="1"/>
          <p:nvPr/>
        </p:nvSpPr>
        <p:spPr>
          <a:xfrm>
            <a:off x="7500202" y="4248789"/>
            <a:ext cx="437940"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33</a:t>
            </a:r>
          </a:p>
        </p:txBody>
      </p:sp>
      <p:sp>
        <p:nvSpPr>
          <p:cNvPr id="52" name="TextBox 51">
            <a:extLst>
              <a:ext uri="{FF2B5EF4-FFF2-40B4-BE49-F238E27FC236}">
                <a16:creationId xmlns:a16="http://schemas.microsoft.com/office/drawing/2014/main" id="{E7372054-F9DC-237B-74B8-43869E303F21}"/>
              </a:ext>
            </a:extLst>
          </p:cNvPr>
          <p:cNvSpPr txBox="1"/>
          <p:nvPr/>
        </p:nvSpPr>
        <p:spPr>
          <a:xfrm>
            <a:off x="7500202" y="4569638"/>
            <a:ext cx="437940"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31</a:t>
            </a:r>
          </a:p>
        </p:txBody>
      </p:sp>
      <p:sp>
        <p:nvSpPr>
          <p:cNvPr id="53" name="TextBox 52">
            <a:extLst>
              <a:ext uri="{FF2B5EF4-FFF2-40B4-BE49-F238E27FC236}">
                <a16:creationId xmlns:a16="http://schemas.microsoft.com/office/drawing/2014/main" id="{3AB29388-81FC-5FD0-D327-888BD6579580}"/>
              </a:ext>
            </a:extLst>
          </p:cNvPr>
          <p:cNvSpPr txBox="1"/>
          <p:nvPr/>
        </p:nvSpPr>
        <p:spPr>
          <a:xfrm>
            <a:off x="7500202" y="4890487"/>
            <a:ext cx="437940"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29</a:t>
            </a:r>
          </a:p>
        </p:txBody>
      </p:sp>
      <p:sp>
        <p:nvSpPr>
          <p:cNvPr id="54" name="TextBox 53">
            <a:extLst>
              <a:ext uri="{FF2B5EF4-FFF2-40B4-BE49-F238E27FC236}">
                <a16:creationId xmlns:a16="http://schemas.microsoft.com/office/drawing/2014/main" id="{1D193DB6-4047-9AA1-B06D-D46F6F706D4B}"/>
              </a:ext>
            </a:extLst>
          </p:cNvPr>
          <p:cNvSpPr txBox="1"/>
          <p:nvPr/>
        </p:nvSpPr>
        <p:spPr>
          <a:xfrm>
            <a:off x="7500202" y="5211336"/>
            <a:ext cx="437940"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27</a:t>
            </a:r>
          </a:p>
        </p:txBody>
      </p:sp>
      <p:sp>
        <p:nvSpPr>
          <p:cNvPr id="55" name="TextBox 54">
            <a:extLst>
              <a:ext uri="{FF2B5EF4-FFF2-40B4-BE49-F238E27FC236}">
                <a16:creationId xmlns:a16="http://schemas.microsoft.com/office/drawing/2014/main" id="{FE368D91-3570-7A7C-325F-F75BE474A47D}"/>
              </a:ext>
            </a:extLst>
          </p:cNvPr>
          <p:cNvSpPr txBox="1"/>
          <p:nvPr/>
        </p:nvSpPr>
        <p:spPr>
          <a:xfrm>
            <a:off x="7500202" y="5532185"/>
            <a:ext cx="437940"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25</a:t>
            </a:r>
          </a:p>
        </p:txBody>
      </p:sp>
      <p:sp>
        <p:nvSpPr>
          <p:cNvPr id="56" name="TextBox 55">
            <a:extLst>
              <a:ext uri="{FF2B5EF4-FFF2-40B4-BE49-F238E27FC236}">
                <a16:creationId xmlns:a16="http://schemas.microsoft.com/office/drawing/2014/main" id="{F83E39C3-E7AF-7E63-24EE-556AA1F80668}"/>
              </a:ext>
            </a:extLst>
          </p:cNvPr>
          <p:cNvSpPr txBox="1"/>
          <p:nvPr/>
        </p:nvSpPr>
        <p:spPr>
          <a:xfrm>
            <a:off x="7500202" y="5853037"/>
            <a:ext cx="437940" cy="400110"/>
          </a:xfrm>
          <a:prstGeom prst="rect">
            <a:avLst/>
          </a:prstGeom>
          <a:noFill/>
        </p:spPr>
        <p:txBody>
          <a:bodyPr wrap="none" rtlCol="0">
            <a:spAutoFit/>
          </a:bodyPr>
          <a:lstStyle/>
          <a:p>
            <a:pPr algn="r"/>
            <a:r>
              <a:rPr lang="en-US" sz="2000" dirty="0">
                <a:latin typeface="Roboto Condensed" panose="02000000000000000000" pitchFamily="2" charset="0"/>
                <a:ea typeface="Roboto Condensed" panose="02000000000000000000" pitchFamily="2" charset="0"/>
              </a:rPr>
              <a:t>23</a:t>
            </a:r>
          </a:p>
        </p:txBody>
      </p:sp>
      <p:cxnSp>
        <p:nvCxnSpPr>
          <p:cNvPr id="57" name="Straight Connector 56">
            <a:extLst>
              <a:ext uri="{FF2B5EF4-FFF2-40B4-BE49-F238E27FC236}">
                <a16:creationId xmlns:a16="http://schemas.microsoft.com/office/drawing/2014/main" id="{A2CE9130-4B0C-3B8C-017A-135584C678DD}"/>
              </a:ext>
            </a:extLst>
          </p:cNvPr>
          <p:cNvCxnSpPr>
            <a:cxnSpLocks/>
          </p:cNvCxnSpPr>
          <p:nvPr/>
        </p:nvCxnSpPr>
        <p:spPr>
          <a:xfrm>
            <a:off x="7963241" y="6148028"/>
            <a:ext cx="5239512" cy="0"/>
          </a:xfrm>
          <a:prstGeom prst="line">
            <a:avLst/>
          </a:prstGeom>
          <a:ln w="12700"/>
        </p:spPr>
        <p:style>
          <a:lnRef idx="1">
            <a:schemeClr val="accent1"/>
          </a:lnRef>
          <a:fillRef idx="0">
            <a:schemeClr val="accent1"/>
          </a:fillRef>
          <a:effectRef idx="0">
            <a:schemeClr val="accent1"/>
          </a:effectRef>
          <a:fontRef idx="minor">
            <a:schemeClr val="tx1"/>
          </a:fontRef>
        </p:style>
      </p:cxnSp>
      <p:grpSp>
        <p:nvGrpSpPr>
          <p:cNvPr id="65" name="Group 64">
            <a:extLst>
              <a:ext uri="{FF2B5EF4-FFF2-40B4-BE49-F238E27FC236}">
                <a16:creationId xmlns:a16="http://schemas.microsoft.com/office/drawing/2014/main" id="{0AEC9E3C-1CE8-66EE-0DF5-9AC73FE8E087}"/>
              </a:ext>
            </a:extLst>
          </p:cNvPr>
          <p:cNvGrpSpPr/>
          <p:nvPr/>
        </p:nvGrpSpPr>
        <p:grpSpPr>
          <a:xfrm>
            <a:off x="7613143" y="6145399"/>
            <a:ext cx="5679114" cy="400110"/>
            <a:chOff x="7613143" y="6145399"/>
            <a:chExt cx="5679114" cy="400110"/>
          </a:xfrm>
        </p:grpSpPr>
        <p:sp>
          <p:nvSpPr>
            <p:cNvPr id="59" name="TextBox 58">
              <a:extLst>
                <a:ext uri="{FF2B5EF4-FFF2-40B4-BE49-F238E27FC236}">
                  <a16:creationId xmlns:a16="http://schemas.microsoft.com/office/drawing/2014/main" id="{3F6DDFEA-2BF0-4F38-556E-FA0DEB49D358}"/>
                </a:ext>
              </a:extLst>
            </p:cNvPr>
            <p:cNvSpPr txBox="1"/>
            <p:nvPr/>
          </p:nvSpPr>
          <p:spPr>
            <a:xfrm>
              <a:off x="7613143" y="6145399"/>
              <a:ext cx="691215" cy="400110"/>
            </a:xfrm>
            <a:prstGeom prst="rect">
              <a:avLst/>
            </a:prstGeom>
            <a:noFill/>
          </p:spPr>
          <p:txBody>
            <a:bodyPr wrap="none" rtlCol="0">
              <a:spAutoFit/>
            </a:bodyPr>
            <a:lstStyle/>
            <a:p>
              <a:pPr algn="ctr"/>
              <a:r>
                <a:rPr lang="en-US" sz="2000" dirty="0">
                  <a:latin typeface="Roboto Condensed" panose="02000000000000000000" pitchFamily="2" charset="0"/>
                  <a:ea typeface="Roboto Condensed" panose="02000000000000000000" pitchFamily="2" charset="0"/>
                </a:rPr>
                <a:t>2000</a:t>
              </a:r>
            </a:p>
          </p:txBody>
        </p:sp>
        <p:sp>
          <p:nvSpPr>
            <p:cNvPr id="60" name="TextBox 59">
              <a:extLst>
                <a:ext uri="{FF2B5EF4-FFF2-40B4-BE49-F238E27FC236}">
                  <a16:creationId xmlns:a16="http://schemas.microsoft.com/office/drawing/2014/main" id="{48ADB17D-4749-31C7-1D1D-9D6B1B5AFD21}"/>
                </a:ext>
              </a:extLst>
            </p:cNvPr>
            <p:cNvSpPr txBox="1"/>
            <p:nvPr/>
          </p:nvSpPr>
          <p:spPr>
            <a:xfrm>
              <a:off x="12601042" y="6145399"/>
              <a:ext cx="691215" cy="400110"/>
            </a:xfrm>
            <a:prstGeom prst="rect">
              <a:avLst/>
            </a:prstGeom>
            <a:noFill/>
          </p:spPr>
          <p:txBody>
            <a:bodyPr wrap="none" rtlCol="0">
              <a:spAutoFit/>
            </a:bodyPr>
            <a:lstStyle/>
            <a:p>
              <a:pPr algn="ctr"/>
              <a:r>
                <a:rPr lang="en-US" sz="2000" dirty="0">
                  <a:latin typeface="Roboto Condensed" panose="02000000000000000000" pitchFamily="2" charset="0"/>
                  <a:ea typeface="Roboto Condensed" panose="02000000000000000000" pitchFamily="2" charset="0"/>
                </a:rPr>
                <a:t>2024</a:t>
              </a:r>
            </a:p>
          </p:txBody>
        </p:sp>
        <p:sp>
          <p:nvSpPr>
            <p:cNvPr id="62" name="TextBox 61">
              <a:extLst>
                <a:ext uri="{FF2B5EF4-FFF2-40B4-BE49-F238E27FC236}">
                  <a16:creationId xmlns:a16="http://schemas.microsoft.com/office/drawing/2014/main" id="{782B8AA9-CEFA-3A57-7771-002D2390549D}"/>
                </a:ext>
              </a:extLst>
            </p:cNvPr>
            <p:cNvSpPr txBox="1"/>
            <p:nvPr/>
          </p:nvSpPr>
          <p:spPr>
            <a:xfrm>
              <a:off x="8860118" y="6145399"/>
              <a:ext cx="691215" cy="400110"/>
            </a:xfrm>
            <a:prstGeom prst="rect">
              <a:avLst/>
            </a:prstGeom>
            <a:noFill/>
          </p:spPr>
          <p:txBody>
            <a:bodyPr wrap="none" rtlCol="0">
              <a:spAutoFit/>
            </a:bodyPr>
            <a:lstStyle/>
            <a:p>
              <a:pPr algn="ctr"/>
              <a:r>
                <a:rPr lang="en-US" sz="2000" dirty="0">
                  <a:latin typeface="Roboto Condensed" panose="02000000000000000000" pitchFamily="2" charset="0"/>
                  <a:ea typeface="Roboto Condensed" panose="02000000000000000000" pitchFamily="2" charset="0"/>
                </a:rPr>
                <a:t>2005</a:t>
              </a:r>
            </a:p>
          </p:txBody>
        </p:sp>
        <p:sp>
          <p:nvSpPr>
            <p:cNvPr id="63" name="TextBox 62">
              <a:extLst>
                <a:ext uri="{FF2B5EF4-FFF2-40B4-BE49-F238E27FC236}">
                  <a16:creationId xmlns:a16="http://schemas.microsoft.com/office/drawing/2014/main" id="{C0DAA365-AE06-B452-9642-3567DB742C6D}"/>
                </a:ext>
              </a:extLst>
            </p:cNvPr>
            <p:cNvSpPr txBox="1"/>
            <p:nvPr/>
          </p:nvSpPr>
          <p:spPr>
            <a:xfrm>
              <a:off x="10107093" y="6145399"/>
              <a:ext cx="691215" cy="400110"/>
            </a:xfrm>
            <a:prstGeom prst="rect">
              <a:avLst/>
            </a:prstGeom>
            <a:noFill/>
          </p:spPr>
          <p:txBody>
            <a:bodyPr wrap="none" rtlCol="0">
              <a:spAutoFit/>
            </a:bodyPr>
            <a:lstStyle/>
            <a:p>
              <a:pPr algn="ctr"/>
              <a:r>
                <a:rPr lang="en-US" sz="2000" dirty="0">
                  <a:latin typeface="Roboto Condensed" panose="02000000000000000000" pitchFamily="2" charset="0"/>
                  <a:ea typeface="Roboto Condensed" panose="02000000000000000000" pitchFamily="2" charset="0"/>
                </a:rPr>
                <a:t>2011</a:t>
              </a:r>
            </a:p>
          </p:txBody>
        </p:sp>
        <p:sp>
          <p:nvSpPr>
            <p:cNvPr id="64" name="TextBox 63">
              <a:extLst>
                <a:ext uri="{FF2B5EF4-FFF2-40B4-BE49-F238E27FC236}">
                  <a16:creationId xmlns:a16="http://schemas.microsoft.com/office/drawing/2014/main" id="{CAD91628-B3F7-2C7D-1DB3-23918D993C39}"/>
                </a:ext>
              </a:extLst>
            </p:cNvPr>
            <p:cNvSpPr txBox="1"/>
            <p:nvPr/>
          </p:nvSpPr>
          <p:spPr>
            <a:xfrm>
              <a:off x="11354068" y="6145399"/>
              <a:ext cx="691215" cy="400110"/>
            </a:xfrm>
            <a:prstGeom prst="rect">
              <a:avLst/>
            </a:prstGeom>
            <a:noFill/>
          </p:spPr>
          <p:txBody>
            <a:bodyPr wrap="none" rtlCol="0">
              <a:spAutoFit/>
            </a:bodyPr>
            <a:lstStyle/>
            <a:p>
              <a:pPr algn="ctr"/>
              <a:r>
                <a:rPr lang="en-US" sz="2000" dirty="0">
                  <a:latin typeface="Roboto Condensed" panose="02000000000000000000" pitchFamily="2" charset="0"/>
                  <a:ea typeface="Roboto Condensed" panose="02000000000000000000" pitchFamily="2" charset="0"/>
                </a:rPr>
                <a:t>2017</a:t>
              </a:r>
            </a:p>
          </p:txBody>
        </p:sp>
      </p:grpSp>
    </p:spTree>
    <p:extLst>
      <p:ext uri="{BB962C8B-B14F-4D97-AF65-F5344CB8AC3E}">
        <p14:creationId xmlns:p14="http://schemas.microsoft.com/office/powerpoint/2010/main" val="31927988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2A5E2DD3-03E1-849D-6C12-79863DA91334}"/>
              </a:ext>
            </a:extLst>
          </p:cNvPr>
          <p:cNvSpPr>
            <a:spLocks noGrp="1"/>
          </p:cNvSpPr>
          <p:nvPr>
            <p:ph type="body" sz="quarter" idx="13"/>
          </p:nvPr>
        </p:nvSpPr>
        <p:spPr/>
        <p:txBody>
          <a:bodyPr/>
          <a:lstStyle/>
          <a:p>
            <a:r>
              <a:rPr lang="en-US" b="1" dirty="0"/>
              <a:t>Source: </a:t>
            </a:r>
            <a:r>
              <a:rPr lang="en-US" b="1" dirty="0" err="1"/>
              <a:t>Capitaline</a:t>
            </a:r>
            <a:endParaRPr lang="en-US" b="1" dirty="0"/>
          </a:p>
        </p:txBody>
      </p:sp>
      <p:sp>
        <p:nvSpPr>
          <p:cNvPr id="5" name="Title 4">
            <a:extLst>
              <a:ext uri="{FF2B5EF4-FFF2-40B4-BE49-F238E27FC236}">
                <a16:creationId xmlns:a16="http://schemas.microsoft.com/office/drawing/2014/main" id="{1086A0D0-3F89-3FB4-3E54-3D18C18489D6}"/>
              </a:ext>
            </a:extLst>
          </p:cNvPr>
          <p:cNvSpPr>
            <a:spLocks noGrp="1"/>
          </p:cNvSpPr>
          <p:nvPr>
            <p:ph type="title"/>
          </p:nvPr>
        </p:nvSpPr>
        <p:spPr/>
        <p:txBody>
          <a:bodyPr/>
          <a:lstStyle/>
          <a:p>
            <a:r>
              <a:rPr lang="en-US" dirty="0"/>
              <a:t>So, Who’s Benefiting From this Move?</a:t>
            </a:r>
          </a:p>
        </p:txBody>
      </p:sp>
      <p:sp>
        <p:nvSpPr>
          <p:cNvPr id="2" name="TextBox 1">
            <a:extLst>
              <a:ext uri="{FF2B5EF4-FFF2-40B4-BE49-F238E27FC236}">
                <a16:creationId xmlns:a16="http://schemas.microsoft.com/office/drawing/2014/main" id="{7260D3E0-9F46-B210-46C3-86AD45176572}"/>
              </a:ext>
            </a:extLst>
          </p:cNvPr>
          <p:cNvSpPr txBox="1"/>
          <p:nvPr/>
        </p:nvSpPr>
        <p:spPr>
          <a:xfrm>
            <a:off x="1550945" y="1694785"/>
            <a:ext cx="10553700" cy="400110"/>
          </a:xfrm>
          <a:prstGeom prst="rect">
            <a:avLst/>
          </a:prstGeom>
          <a:noFill/>
        </p:spPr>
        <p:txBody>
          <a:bodyPr wrap="square" lIns="0" rtlCol="0" anchor="b">
            <a:noAutofit/>
          </a:bodyPr>
          <a:lstStyle/>
          <a:p>
            <a:r>
              <a:rPr lang="en-US" sz="2000" dirty="0">
                <a:solidFill>
                  <a:schemeClr val="accent2"/>
                </a:solidFill>
                <a:latin typeface="Roboto Condensed" panose="02000000000000000000" pitchFamily="2" charset="0"/>
                <a:ea typeface="Roboto Condensed" panose="02000000000000000000" pitchFamily="2" charset="0"/>
              </a:rPr>
              <a:t>INDIA TOTAL CAPEX OF NSE 500 COMPANIES</a:t>
            </a:r>
          </a:p>
        </p:txBody>
      </p:sp>
      <p:graphicFrame>
        <p:nvGraphicFramePr>
          <p:cNvPr id="3" name="Chart 2">
            <a:extLst>
              <a:ext uri="{FF2B5EF4-FFF2-40B4-BE49-F238E27FC236}">
                <a16:creationId xmlns:a16="http://schemas.microsoft.com/office/drawing/2014/main" id="{18BD9EDB-A004-9E1F-9363-2E2B25A1835D}"/>
              </a:ext>
            </a:extLst>
          </p:cNvPr>
          <p:cNvGraphicFramePr>
            <a:graphicFrameLocks/>
          </p:cNvGraphicFramePr>
          <p:nvPr>
            <p:extLst>
              <p:ext uri="{D42A27DB-BD31-4B8C-83A1-F6EECF244321}">
                <p14:modId xmlns:p14="http://schemas.microsoft.com/office/powerpoint/2010/main" val="20667855"/>
              </p:ext>
            </p:extLst>
          </p:nvPr>
        </p:nvGraphicFramePr>
        <p:xfrm>
          <a:off x="1478057" y="2126699"/>
          <a:ext cx="10862366" cy="4572000"/>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Box 3">
            <a:extLst>
              <a:ext uri="{FF2B5EF4-FFF2-40B4-BE49-F238E27FC236}">
                <a16:creationId xmlns:a16="http://schemas.microsoft.com/office/drawing/2014/main" id="{79DB0A3C-EC55-96EC-D8A6-39A4ADAA65B4}"/>
              </a:ext>
            </a:extLst>
          </p:cNvPr>
          <p:cNvSpPr txBox="1"/>
          <p:nvPr/>
        </p:nvSpPr>
        <p:spPr>
          <a:xfrm rot="16200000">
            <a:off x="-680024" y="4064278"/>
            <a:ext cx="3849688" cy="369332"/>
          </a:xfrm>
          <a:prstGeom prst="rect">
            <a:avLst/>
          </a:prstGeom>
          <a:noFill/>
        </p:spPr>
        <p:txBody>
          <a:bodyPr wrap="square" rtlCol="0">
            <a:spAutoFit/>
          </a:bodyPr>
          <a:lstStyle/>
          <a:p>
            <a:pPr algn="ctr"/>
            <a:r>
              <a:rPr lang="en-US" dirty="0">
                <a:latin typeface="Roboto Condensed" panose="02000000000000000000" pitchFamily="2" charset="0"/>
                <a:ea typeface="Roboto Condensed" panose="02000000000000000000" pitchFamily="2" charset="0"/>
              </a:rPr>
              <a:t>Millions of $USD</a:t>
            </a:r>
          </a:p>
        </p:txBody>
      </p:sp>
    </p:spTree>
    <p:extLst>
      <p:ext uri="{BB962C8B-B14F-4D97-AF65-F5344CB8AC3E}">
        <p14:creationId xmlns:p14="http://schemas.microsoft.com/office/powerpoint/2010/main" val="38904383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DB0F1B3-AF6C-797D-8329-7DE59D885304}"/>
              </a:ext>
            </a:extLst>
          </p:cNvPr>
          <p:cNvSpPr>
            <a:spLocks noGrp="1"/>
          </p:cNvSpPr>
          <p:nvPr>
            <p:ph type="title"/>
          </p:nvPr>
        </p:nvSpPr>
        <p:spPr/>
        <p:txBody>
          <a:bodyPr/>
          <a:lstStyle/>
          <a:p>
            <a:r>
              <a:rPr lang="en-US" dirty="0"/>
              <a:t>We’ve Only Just Begun…</a:t>
            </a:r>
          </a:p>
        </p:txBody>
      </p:sp>
      <p:sp>
        <p:nvSpPr>
          <p:cNvPr id="4" name="Content Placeholder 3">
            <a:extLst>
              <a:ext uri="{FF2B5EF4-FFF2-40B4-BE49-F238E27FC236}">
                <a16:creationId xmlns:a16="http://schemas.microsoft.com/office/drawing/2014/main" id="{654C13DB-5B73-7E9E-F626-ECBA1E010A4B}"/>
              </a:ext>
            </a:extLst>
          </p:cNvPr>
          <p:cNvSpPr>
            <a:spLocks noGrp="1"/>
          </p:cNvSpPr>
          <p:nvPr>
            <p:ph idx="1"/>
          </p:nvPr>
        </p:nvSpPr>
        <p:spPr>
          <a:xfrm>
            <a:off x="7265853" y="1824039"/>
            <a:ext cx="5631543" cy="2451870"/>
          </a:xfrm>
        </p:spPr>
        <p:txBody>
          <a:bodyPr/>
          <a:lstStyle/>
          <a:p>
            <a:pPr lvl="1"/>
            <a:r>
              <a:rPr lang="en-US" dirty="0"/>
              <a:t>Indian companies have doubled their sales in the past four years.</a:t>
            </a:r>
          </a:p>
          <a:p>
            <a:pPr lvl="1"/>
            <a:r>
              <a:rPr lang="en-US" dirty="0"/>
              <a:t>Apple will produce 25% of their iPhones in India by 2025.</a:t>
            </a:r>
          </a:p>
          <a:p>
            <a:pPr lvl="1"/>
            <a:r>
              <a:rPr lang="en-US" dirty="0"/>
              <a:t>India government support – it is expected the semiconductor business will be worth $63 billion by 2026.</a:t>
            </a:r>
          </a:p>
        </p:txBody>
      </p:sp>
      <p:sp>
        <p:nvSpPr>
          <p:cNvPr id="5" name="Text Placeholder 4">
            <a:extLst>
              <a:ext uri="{FF2B5EF4-FFF2-40B4-BE49-F238E27FC236}">
                <a16:creationId xmlns:a16="http://schemas.microsoft.com/office/drawing/2014/main" id="{C79EE89B-7E64-2E71-5A34-CBA21E6D58E2}"/>
              </a:ext>
            </a:extLst>
          </p:cNvPr>
          <p:cNvSpPr>
            <a:spLocks noGrp="1"/>
          </p:cNvSpPr>
          <p:nvPr>
            <p:ph type="body" sz="quarter" idx="13"/>
          </p:nvPr>
        </p:nvSpPr>
        <p:spPr/>
        <p:txBody>
          <a:bodyPr/>
          <a:lstStyle/>
          <a:p>
            <a:r>
              <a:rPr lang="en-US" b="1" dirty="0"/>
              <a:t>As of 8/31/24 | Source: Company reported</a:t>
            </a:r>
          </a:p>
        </p:txBody>
      </p:sp>
      <p:sp>
        <p:nvSpPr>
          <p:cNvPr id="6" name="Rectangle: Rounded Corners 5">
            <a:extLst>
              <a:ext uri="{FF2B5EF4-FFF2-40B4-BE49-F238E27FC236}">
                <a16:creationId xmlns:a16="http://schemas.microsoft.com/office/drawing/2014/main" id="{4609712C-8F95-286C-F694-97B1892BF86A}"/>
              </a:ext>
            </a:extLst>
          </p:cNvPr>
          <p:cNvSpPr/>
          <p:nvPr/>
        </p:nvSpPr>
        <p:spPr>
          <a:xfrm>
            <a:off x="7480663" y="5050161"/>
            <a:ext cx="5416733" cy="1429022"/>
          </a:xfrm>
          <a:prstGeom prst="roundRect">
            <a:avLst>
              <a:gd name="adj" fmla="val 9749"/>
            </a:avLst>
          </a:prstGeom>
          <a:ln w="38100">
            <a:solidFill>
              <a:schemeClr val="accent3"/>
            </a:solidFill>
          </a:ln>
        </p:spPr>
        <p:style>
          <a:lnRef idx="2">
            <a:schemeClr val="dk1"/>
          </a:lnRef>
          <a:fillRef idx="1">
            <a:schemeClr val="lt1"/>
          </a:fillRef>
          <a:effectRef idx="0">
            <a:schemeClr val="dk1"/>
          </a:effectRef>
          <a:fontRef idx="minor">
            <a:schemeClr val="dk1"/>
          </a:fontRef>
        </p:style>
        <p:txBody>
          <a:bodyPr spcFirstLastPara="0" vert="horz" wrap="square" lIns="91440" tIns="45720" rIns="91440" bIns="45720" numCol="1" spcCol="1270" anchor="ctr" anchorCtr="0">
            <a:noAutofit/>
          </a:bodyPr>
          <a:lstStyle/>
          <a:p>
            <a:pPr marL="0" lvl="1">
              <a:spcAft>
                <a:spcPts val="1800"/>
              </a:spcAft>
              <a:buClr>
                <a:schemeClr val="accent2"/>
              </a:buClr>
            </a:pPr>
            <a:r>
              <a:rPr lang="en-US" sz="2000" dirty="0"/>
              <a:t>For India to take 10% of China’s market share in Electronics, the industry would have to expand 600%</a:t>
            </a:r>
          </a:p>
        </p:txBody>
      </p:sp>
      <p:sp>
        <p:nvSpPr>
          <p:cNvPr id="7" name="TextBox 6">
            <a:extLst>
              <a:ext uri="{FF2B5EF4-FFF2-40B4-BE49-F238E27FC236}">
                <a16:creationId xmlns:a16="http://schemas.microsoft.com/office/drawing/2014/main" id="{F2E97DAC-A14E-4042-48B5-B49FD6FE23C5}"/>
              </a:ext>
            </a:extLst>
          </p:cNvPr>
          <p:cNvSpPr txBox="1"/>
          <p:nvPr/>
        </p:nvSpPr>
        <p:spPr>
          <a:xfrm>
            <a:off x="7775240" y="4788551"/>
            <a:ext cx="889790" cy="523220"/>
          </a:xfrm>
          <a:prstGeom prst="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2800" b="0" i="0" u="none" strike="noStrike" kern="1200" cap="none" spc="0" normalizeH="0" baseline="0" noProof="0" dirty="0">
                <a:ln>
                  <a:noFill/>
                </a:ln>
                <a:solidFill>
                  <a:schemeClr val="accent1"/>
                </a:solidFill>
                <a:effectLst/>
                <a:uLnTx/>
                <a:uFillTx/>
                <a:latin typeface="Roboto Condensed Medium" panose="02000000000000000000" pitchFamily="2" charset="0"/>
                <a:ea typeface="Roboto Condensed Medium" panose="02000000000000000000" pitchFamily="2" charset="0"/>
                <a:cs typeface="Arial" panose="020B0604020202020204" pitchFamily="34" charset="0"/>
              </a:rPr>
              <a:t>But:</a:t>
            </a:r>
          </a:p>
        </p:txBody>
      </p:sp>
      <p:sp>
        <p:nvSpPr>
          <p:cNvPr id="8" name="TextBox 7">
            <a:extLst>
              <a:ext uri="{FF2B5EF4-FFF2-40B4-BE49-F238E27FC236}">
                <a16:creationId xmlns:a16="http://schemas.microsoft.com/office/drawing/2014/main" id="{44939B5B-CEC8-0630-5A5A-074C4FDCA375}"/>
              </a:ext>
            </a:extLst>
          </p:cNvPr>
          <p:cNvSpPr txBox="1"/>
          <p:nvPr/>
        </p:nvSpPr>
        <p:spPr>
          <a:xfrm>
            <a:off x="1016000" y="1670833"/>
            <a:ext cx="4624562" cy="400110"/>
          </a:xfrm>
          <a:prstGeom prst="rect">
            <a:avLst/>
          </a:prstGeom>
          <a:noFill/>
        </p:spPr>
        <p:txBody>
          <a:bodyPr wrap="square" lIns="0" rtlCol="0" anchor="b">
            <a:noAutofit/>
          </a:bodyPr>
          <a:lstStyle/>
          <a:p>
            <a:r>
              <a:rPr lang="en-US" sz="2000" dirty="0">
                <a:solidFill>
                  <a:schemeClr val="accent2"/>
                </a:solidFill>
                <a:latin typeface="Roboto Condensed" panose="02000000000000000000" pitchFamily="2" charset="0"/>
                <a:ea typeface="Roboto Condensed" panose="02000000000000000000" pitchFamily="2" charset="0"/>
              </a:rPr>
              <a:t>INDIA ELECTRONICS AND ELECTRICALS</a:t>
            </a:r>
          </a:p>
        </p:txBody>
      </p:sp>
      <p:sp>
        <p:nvSpPr>
          <p:cNvPr id="10" name="TextBox 9">
            <a:extLst>
              <a:ext uri="{FF2B5EF4-FFF2-40B4-BE49-F238E27FC236}">
                <a16:creationId xmlns:a16="http://schemas.microsoft.com/office/drawing/2014/main" id="{68252382-D73F-D0C0-CDD8-77FDCBD36BF8}"/>
              </a:ext>
            </a:extLst>
          </p:cNvPr>
          <p:cNvSpPr txBox="1"/>
          <p:nvPr/>
        </p:nvSpPr>
        <p:spPr>
          <a:xfrm rot="16200000">
            <a:off x="-1208356" y="4091243"/>
            <a:ext cx="3887788" cy="369332"/>
          </a:xfrm>
          <a:prstGeom prst="rect">
            <a:avLst/>
          </a:prstGeom>
          <a:noFill/>
        </p:spPr>
        <p:txBody>
          <a:bodyPr wrap="square" rtlCol="0">
            <a:spAutoFit/>
          </a:bodyPr>
          <a:lstStyle/>
          <a:p>
            <a:pPr algn="ctr"/>
            <a:r>
              <a:rPr lang="en-US" dirty="0">
                <a:latin typeface="Roboto Condensed" panose="02000000000000000000" pitchFamily="2" charset="0"/>
                <a:ea typeface="Roboto Condensed" panose="02000000000000000000" pitchFamily="2" charset="0"/>
              </a:rPr>
              <a:t>$USD Billions</a:t>
            </a:r>
          </a:p>
        </p:txBody>
      </p:sp>
      <p:graphicFrame>
        <p:nvGraphicFramePr>
          <p:cNvPr id="13" name="Chart 12">
            <a:extLst>
              <a:ext uri="{FF2B5EF4-FFF2-40B4-BE49-F238E27FC236}">
                <a16:creationId xmlns:a16="http://schemas.microsoft.com/office/drawing/2014/main" id="{5C2E886B-6082-412D-B2D2-F44920CF3D53}"/>
              </a:ext>
            </a:extLst>
          </p:cNvPr>
          <p:cNvGraphicFramePr>
            <a:graphicFrameLocks/>
          </p:cNvGraphicFramePr>
          <p:nvPr/>
        </p:nvGraphicFramePr>
        <p:xfrm>
          <a:off x="989875" y="2070943"/>
          <a:ext cx="5988596" cy="4572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7715702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083D7B-3C9E-A208-2B43-76AB0D7EAA5B}"/>
            </a:ext>
          </a:extLst>
        </p:cNvPr>
        <p:cNvGrpSpPr/>
        <p:nvPr/>
      </p:nvGrpSpPr>
      <p:grpSpPr>
        <a:xfrm>
          <a:off x="0" y="0"/>
          <a:ext cx="0" cy="0"/>
          <a:chOff x="0" y="0"/>
          <a:chExt cx="0" cy="0"/>
        </a:xfrm>
      </p:grpSpPr>
      <p:sp>
        <p:nvSpPr>
          <p:cNvPr id="5" name="Text Placeholder 4">
            <a:extLst>
              <a:ext uri="{FF2B5EF4-FFF2-40B4-BE49-F238E27FC236}">
                <a16:creationId xmlns:a16="http://schemas.microsoft.com/office/drawing/2014/main" id="{963808F9-021D-B815-338D-C334E06CC520}"/>
              </a:ext>
            </a:extLst>
          </p:cNvPr>
          <p:cNvSpPr>
            <a:spLocks noGrp="1"/>
          </p:cNvSpPr>
          <p:nvPr>
            <p:ph type="body" sz="quarter" idx="13"/>
          </p:nvPr>
        </p:nvSpPr>
        <p:spPr/>
        <p:txBody>
          <a:bodyPr/>
          <a:lstStyle/>
          <a:p>
            <a:r>
              <a:rPr lang="en-US" b="1" dirty="0"/>
              <a:t>Source: </a:t>
            </a:r>
            <a:r>
              <a:rPr lang="en-US" b="1" dirty="0">
                <a:hlinkClick r:id="rId3"/>
              </a:rPr>
              <a:t>https://www.census.gov/foreign-trade/balance/c5700.html</a:t>
            </a:r>
            <a:endParaRPr lang="en-US" b="1" dirty="0"/>
          </a:p>
        </p:txBody>
      </p:sp>
      <p:sp>
        <p:nvSpPr>
          <p:cNvPr id="2" name="Title 1">
            <a:extLst>
              <a:ext uri="{FF2B5EF4-FFF2-40B4-BE49-F238E27FC236}">
                <a16:creationId xmlns:a16="http://schemas.microsoft.com/office/drawing/2014/main" id="{F7981FC5-825D-5329-6768-9E031DFA4338}"/>
              </a:ext>
            </a:extLst>
          </p:cNvPr>
          <p:cNvSpPr>
            <a:spLocks noGrp="1"/>
          </p:cNvSpPr>
          <p:nvPr>
            <p:ph type="title"/>
          </p:nvPr>
        </p:nvSpPr>
        <p:spPr/>
        <p:txBody>
          <a:bodyPr/>
          <a:lstStyle/>
          <a:p>
            <a:r>
              <a:rPr lang="en-US" dirty="0"/>
              <a:t>But Not to the U.S.</a:t>
            </a:r>
          </a:p>
        </p:txBody>
      </p:sp>
      <p:sp>
        <p:nvSpPr>
          <p:cNvPr id="8" name="TextBox 7">
            <a:extLst>
              <a:ext uri="{FF2B5EF4-FFF2-40B4-BE49-F238E27FC236}">
                <a16:creationId xmlns:a16="http://schemas.microsoft.com/office/drawing/2014/main" id="{3F07BA8D-4A81-857F-7765-89B44937C1B6}"/>
              </a:ext>
            </a:extLst>
          </p:cNvPr>
          <p:cNvSpPr txBox="1"/>
          <p:nvPr/>
        </p:nvSpPr>
        <p:spPr>
          <a:xfrm>
            <a:off x="1483360" y="1694785"/>
            <a:ext cx="6732270" cy="400110"/>
          </a:xfrm>
          <a:prstGeom prst="rect">
            <a:avLst/>
          </a:prstGeom>
          <a:noFill/>
        </p:spPr>
        <p:txBody>
          <a:bodyPr wrap="square" lIns="0" rtlCol="0" anchor="b">
            <a:noAutofit/>
          </a:bodyPr>
          <a:lstStyle/>
          <a:p>
            <a:r>
              <a:rPr lang="en-US" sz="2000" dirty="0">
                <a:solidFill>
                  <a:schemeClr val="accent2"/>
                </a:solidFill>
                <a:latin typeface="Roboto Condensed" panose="02000000000000000000" pitchFamily="2" charset="0"/>
                <a:ea typeface="Roboto Condensed" panose="02000000000000000000" pitchFamily="2" charset="0"/>
              </a:rPr>
              <a:t>MARKET SHARE OF U.S. IMPORTS</a:t>
            </a:r>
          </a:p>
        </p:txBody>
      </p:sp>
      <p:sp>
        <p:nvSpPr>
          <p:cNvPr id="4" name="TextBox 3">
            <a:extLst>
              <a:ext uri="{FF2B5EF4-FFF2-40B4-BE49-F238E27FC236}">
                <a16:creationId xmlns:a16="http://schemas.microsoft.com/office/drawing/2014/main" id="{0CEDED2F-7B65-38A8-BDF2-3FD3D29E9450}"/>
              </a:ext>
            </a:extLst>
          </p:cNvPr>
          <p:cNvSpPr txBox="1"/>
          <p:nvPr/>
        </p:nvSpPr>
        <p:spPr>
          <a:xfrm rot="16200000">
            <a:off x="-703858" y="4083328"/>
            <a:ext cx="3811588" cy="369332"/>
          </a:xfrm>
          <a:prstGeom prst="rect">
            <a:avLst/>
          </a:prstGeom>
          <a:noFill/>
        </p:spPr>
        <p:txBody>
          <a:bodyPr wrap="square" rtlCol="0">
            <a:spAutoFit/>
          </a:bodyPr>
          <a:lstStyle/>
          <a:p>
            <a:pPr algn="ctr"/>
            <a:r>
              <a:rPr lang="en-US" dirty="0">
                <a:latin typeface="Roboto Condensed" panose="02000000000000000000" pitchFamily="2" charset="0"/>
                <a:ea typeface="Roboto Condensed" panose="02000000000000000000" pitchFamily="2" charset="0"/>
              </a:rPr>
              <a:t>% of Total</a:t>
            </a:r>
          </a:p>
        </p:txBody>
      </p:sp>
      <p:sp>
        <p:nvSpPr>
          <p:cNvPr id="7" name="TextBox 6">
            <a:extLst>
              <a:ext uri="{FF2B5EF4-FFF2-40B4-BE49-F238E27FC236}">
                <a16:creationId xmlns:a16="http://schemas.microsoft.com/office/drawing/2014/main" id="{49138FA9-57C8-5015-96C5-82591637682A}"/>
              </a:ext>
            </a:extLst>
          </p:cNvPr>
          <p:cNvSpPr txBox="1"/>
          <p:nvPr/>
        </p:nvSpPr>
        <p:spPr>
          <a:xfrm>
            <a:off x="11616056" y="3509841"/>
            <a:ext cx="928459" cy="400110"/>
          </a:xfrm>
          <a:prstGeom prst="rect">
            <a:avLst/>
          </a:prstGeom>
          <a:noFill/>
        </p:spPr>
        <p:txBody>
          <a:bodyPr wrap="none" rtlCol="0">
            <a:spAutoFit/>
          </a:bodyPr>
          <a:lstStyle/>
          <a:p>
            <a:r>
              <a:rPr lang="en-US" sz="2000" b="1" dirty="0">
                <a:solidFill>
                  <a:schemeClr val="accent6"/>
                </a:solidFill>
                <a:latin typeface="Roboto Condensed" panose="02000000000000000000" pitchFamily="2" charset="0"/>
                <a:ea typeface="Roboto Condensed" panose="02000000000000000000" pitchFamily="2" charset="0"/>
              </a:rPr>
              <a:t>Mexico</a:t>
            </a:r>
          </a:p>
        </p:txBody>
      </p:sp>
      <p:sp>
        <p:nvSpPr>
          <p:cNvPr id="10" name="TextBox 9">
            <a:extLst>
              <a:ext uri="{FF2B5EF4-FFF2-40B4-BE49-F238E27FC236}">
                <a16:creationId xmlns:a16="http://schemas.microsoft.com/office/drawing/2014/main" id="{950734A0-07D4-1659-0C57-E9FDB10EBF1A}"/>
              </a:ext>
            </a:extLst>
          </p:cNvPr>
          <p:cNvSpPr txBox="1"/>
          <p:nvPr/>
        </p:nvSpPr>
        <p:spPr>
          <a:xfrm>
            <a:off x="11616056" y="4037120"/>
            <a:ext cx="768159" cy="400110"/>
          </a:xfrm>
          <a:prstGeom prst="rect">
            <a:avLst/>
          </a:prstGeom>
          <a:noFill/>
        </p:spPr>
        <p:txBody>
          <a:bodyPr wrap="none" rtlCol="0">
            <a:spAutoFit/>
          </a:bodyPr>
          <a:lstStyle/>
          <a:p>
            <a:r>
              <a:rPr lang="en-US" sz="2000" b="1" dirty="0">
                <a:solidFill>
                  <a:schemeClr val="bg2"/>
                </a:solidFill>
                <a:latin typeface="Roboto Condensed" panose="02000000000000000000" pitchFamily="2" charset="0"/>
                <a:ea typeface="Roboto Condensed" panose="02000000000000000000" pitchFamily="2" charset="0"/>
              </a:rPr>
              <a:t>China</a:t>
            </a:r>
          </a:p>
        </p:txBody>
      </p:sp>
      <p:graphicFrame>
        <p:nvGraphicFramePr>
          <p:cNvPr id="6" name="Chart 5">
            <a:extLst>
              <a:ext uri="{FF2B5EF4-FFF2-40B4-BE49-F238E27FC236}">
                <a16:creationId xmlns:a16="http://schemas.microsoft.com/office/drawing/2014/main" id="{563EE54B-291B-32BF-51E1-C42BC994390D}"/>
              </a:ext>
            </a:extLst>
          </p:cNvPr>
          <p:cNvGraphicFramePr>
            <a:graphicFrameLocks/>
          </p:cNvGraphicFramePr>
          <p:nvPr/>
        </p:nvGraphicFramePr>
        <p:xfrm>
          <a:off x="1415967" y="2094895"/>
          <a:ext cx="10436399" cy="45720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9402182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7DFDFD5-257D-A97D-12D7-DA42B63E042A}"/>
              </a:ext>
            </a:extLst>
          </p:cNvPr>
          <p:cNvSpPr>
            <a:spLocks noGrp="1"/>
          </p:cNvSpPr>
          <p:nvPr>
            <p:ph type="title"/>
          </p:nvPr>
        </p:nvSpPr>
        <p:spPr/>
        <p:txBody>
          <a:bodyPr/>
          <a:lstStyle/>
          <a:p>
            <a:r>
              <a:rPr lang="en-US" dirty="0"/>
              <a:t>GMO Beyond China investment strategy</a:t>
            </a:r>
          </a:p>
        </p:txBody>
      </p:sp>
      <p:sp>
        <p:nvSpPr>
          <p:cNvPr id="6" name="Content Placeholder 5">
            <a:extLst>
              <a:ext uri="{FF2B5EF4-FFF2-40B4-BE49-F238E27FC236}">
                <a16:creationId xmlns:a16="http://schemas.microsoft.com/office/drawing/2014/main" id="{189549D7-2A9B-891A-2618-95DA9669CCB9}"/>
              </a:ext>
            </a:extLst>
          </p:cNvPr>
          <p:cNvSpPr>
            <a:spLocks noGrp="1"/>
          </p:cNvSpPr>
          <p:nvPr>
            <p:ph idx="1"/>
          </p:nvPr>
        </p:nvSpPr>
        <p:spPr>
          <a:xfrm>
            <a:off x="1341284" y="1824039"/>
            <a:ext cx="11181018" cy="4349750"/>
          </a:xfrm>
        </p:spPr>
        <p:txBody>
          <a:bodyPr/>
          <a:lstStyle/>
          <a:p>
            <a:pPr lvl="1"/>
            <a:r>
              <a:rPr lang="en-US" sz="3200" dirty="0"/>
              <a:t>Pick the countries that benefit the most from this move.</a:t>
            </a:r>
          </a:p>
          <a:p>
            <a:pPr lvl="1"/>
            <a:r>
              <a:rPr lang="en-US" sz="3200" dirty="0"/>
              <a:t>Pick the sectors that reflect the themes that are most exposed.</a:t>
            </a:r>
          </a:p>
          <a:p>
            <a:pPr lvl="1"/>
            <a:r>
              <a:rPr lang="en-US" sz="3200" dirty="0"/>
              <a:t>Pick high quality companies within these sectors that benefit, at reasonable valuations (QARP?)</a:t>
            </a:r>
          </a:p>
          <a:p>
            <a:pPr lvl="1"/>
            <a:r>
              <a:rPr lang="en-US" sz="3200" dirty="0"/>
              <a:t>Opportunity sensitive, not benchmark sensitive</a:t>
            </a:r>
          </a:p>
        </p:txBody>
      </p:sp>
      <p:sp>
        <p:nvSpPr>
          <p:cNvPr id="7" name="Text Placeholder 6">
            <a:extLst>
              <a:ext uri="{FF2B5EF4-FFF2-40B4-BE49-F238E27FC236}">
                <a16:creationId xmlns:a16="http://schemas.microsoft.com/office/drawing/2014/main" id="{BAA83038-7952-1E2C-9E79-3FA7DD5CD10F}"/>
              </a:ext>
            </a:extLst>
          </p:cNvPr>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31666044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198AB20-41AA-EDBB-CB46-7EBBB117508B}"/>
              </a:ext>
            </a:extLst>
          </p:cNvPr>
          <p:cNvSpPr>
            <a:spLocks noGrp="1"/>
          </p:cNvSpPr>
          <p:nvPr>
            <p:ph type="body" sz="quarter" idx="14"/>
          </p:nvPr>
        </p:nvSpPr>
        <p:spPr/>
        <p:txBody>
          <a:bodyPr/>
          <a:lstStyle/>
          <a:p>
            <a:endParaRPr lang="en-US"/>
          </a:p>
        </p:txBody>
      </p:sp>
      <p:sp>
        <p:nvSpPr>
          <p:cNvPr id="5" name="Title 4">
            <a:extLst>
              <a:ext uri="{FF2B5EF4-FFF2-40B4-BE49-F238E27FC236}">
                <a16:creationId xmlns:a16="http://schemas.microsoft.com/office/drawing/2014/main" id="{1086A0D0-3F89-3FB4-3E54-3D18C18489D6}"/>
              </a:ext>
            </a:extLst>
          </p:cNvPr>
          <p:cNvSpPr>
            <a:spLocks noGrp="1"/>
          </p:cNvSpPr>
          <p:nvPr>
            <p:ph type="title"/>
          </p:nvPr>
        </p:nvSpPr>
        <p:spPr/>
        <p:txBody>
          <a:bodyPr/>
          <a:lstStyle/>
          <a:p>
            <a:r>
              <a:rPr lang="en-US" dirty="0"/>
              <a:t>Most and least attractive countries</a:t>
            </a:r>
          </a:p>
        </p:txBody>
      </p:sp>
      <p:sp>
        <p:nvSpPr>
          <p:cNvPr id="2" name="Text Placeholder 1">
            <a:extLst>
              <a:ext uri="{FF2B5EF4-FFF2-40B4-BE49-F238E27FC236}">
                <a16:creationId xmlns:a16="http://schemas.microsoft.com/office/drawing/2014/main" id="{7A6A8DF7-B3C3-5219-32E9-AF5698882D50}"/>
              </a:ext>
            </a:extLst>
          </p:cNvPr>
          <p:cNvSpPr>
            <a:spLocks noGrp="1"/>
          </p:cNvSpPr>
          <p:nvPr>
            <p:ph type="body" sz="quarter" idx="13"/>
          </p:nvPr>
        </p:nvSpPr>
        <p:spPr/>
        <p:txBody>
          <a:bodyPr/>
          <a:lstStyle/>
          <a:p>
            <a:r>
              <a:rPr lang="en-US" dirty="0"/>
              <a:t>Who benefits from a China manufacturing exodus?</a:t>
            </a:r>
          </a:p>
        </p:txBody>
      </p:sp>
      <p:sp>
        <p:nvSpPr>
          <p:cNvPr id="7" name="TextBox 6">
            <a:extLst>
              <a:ext uri="{FF2B5EF4-FFF2-40B4-BE49-F238E27FC236}">
                <a16:creationId xmlns:a16="http://schemas.microsoft.com/office/drawing/2014/main" id="{E0D26CFB-669B-FCFB-21C2-5D5EEF909556}"/>
              </a:ext>
            </a:extLst>
          </p:cNvPr>
          <p:cNvSpPr txBox="1"/>
          <p:nvPr/>
        </p:nvSpPr>
        <p:spPr>
          <a:xfrm>
            <a:off x="2426512" y="2611812"/>
            <a:ext cx="316112" cy="369332"/>
          </a:xfrm>
          <a:prstGeom prst="rect">
            <a:avLst/>
          </a:prstGeom>
          <a:noFill/>
        </p:spPr>
        <p:txBody>
          <a:bodyPr wrap="none" rtlCol="0">
            <a:spAutoFit/>
          </a:bodyPr>
          <a:lstStyle/>
          <a:p>
            <a:r>
              <a:rPr lang="en-US" dirty="0">
                <a:latin typeface="Roboto Black" pitchFamily="2" charset="0"/>
                <a:ea typeface="Roboto Black" pitchFamily="2" charset="0"/>
              </a:rPr>
              <a:t>+</a:t>
            </a:r>
          </a:p>
        </p:txBody>
      </p:sp>
      <p:sp>
        <p:nvSpPr>
          <p:cNvPr id="8" name="TextBox 7">
            <a:extLst>
              <a:ext uri="{FF2B5EF4-FFF2-40B4-BE49-F238E27FC236}">
                <a16:creationId xmlns:a16="http://schemas.microsoft.com/office/drawing/2014/main" id="{302CD848-0B7E-39DD-204A-2C8A171A0C05}"/>
              </a:ext>
            </a:extLst>
          </p:cNvPr>
          <p:cNvSpPr txBox="1"/>
          <p:nvPr/>
        </p:nvSpPr>
        <p:spPr>
          <a:xfrm>
            <a:off x="4586246" y="2611812"/>
            <a:ext cx="316112" cy="369332"/>
          </a:xfrm>
          <a:prstGeom prst="rect">
            <a:avLst/>
          </a:prstGeom>
          <a:noFill/>
        </p:spPr>
        <p:txBody>
          <a:bodyPr wrap="none" rtlCol="0">
            <a:spAutoFit/>
          </a:bodyPr>
          <a:lstStyle/>
          <a:p>
            <a:r>
              <a:rPr lang="en-US" dirty="0">
                <a:latin typeface="Roboto Black" pitchFamily="2" charset="0"/>
                <a:ea typeface="Roboto Black" pitchFamily="2" charset="0"/>
              </a:rPr>
              <a:t>+</a:t>
            </a:r>
          </a:p>
        </p:txBody>
      </p:sp>
      <p:sp>
        <p:nvSpPr>
          <p:cNvPr id="9" name="TextBox 8">
            <a:extLst>
              <a:ext uri="{FF2B5EF4-FFF2-40B4-BE49-F238E27FC236}">
                <a16:creationId xmlns:a16="http://schemas.microsoft.com/office/drawing/2014/main" id="{892822CC-DAF6-4F2C-B80A-60C676191AAB}"/>
              </a:ext>
            </a:extLst>
          </p:cNvPr>
          <p:cNvSpPr txBox="1"/>
          <p:nvPr/>
        </p:nvSpPr>
        <p:spPr>
          <a:xfrm>
            <a:off x="8905714" y="2611812"/>
            <a:ext cx="316112" cy="369332"/>
          </a:xfrm>
          <a:prstGeom prst="rect">
            <a:avLst/>
          </a:prstGeom>
          <a:noFill/>
        </p:spPr>
        <p:txBody>
          <a:bodyPr wrap="none" rtlCol="0">
            <a:spAutoFit/>
          </a:bodyPr>
          <a:lstStyle/>
          <a:p>
            <a:r>
              <a:rPr lang="en-US" dirty="0">
                <a:latin typeface="Roboto Black" pitchFamily="2" charset="0"/>
                <a:ea typeface="Roboto Black" pitchFamily="2" charset="0"/>
              </a:rPr>
              <a:t>+</a:t>
            </a:r>
          </a:p>
        </p:txBody>
      </p:sp>
      <p:sp>
        <p:nvSpPr>
          <p:cNvPr id="10" name="TextBox 9">
            <a:extLst>
              <a:ext uri="{FF2B5EF4-FFF2-40B4-BE49-F238E27FC236}">
                <a16:creationId xmlns:a16="http://schemas.microsoft.com/office/drawing/2014/main" id="{437D2408-68DA-FE9E-0717-EFC8C4D94E0C}"/>
              </a:ext>
            </a:extLst>
          </p:cNvPr>
          <p:cNvSpPr txBox="1"/>
          <p:nvPr/>
        </p:nvSpPr>
        <p:spPr>
          <a:xfrm>
            <a:off x="6745980" y="2611812"/>
            <a:ext cx="316112" cy="369332"/>
          </a:xfrm>
          <a:prstGeom prst="rect">
            <a:avLst/>
          </a:prstGeom>
          <a:noFill/>
        </p:spPr>
        <p:txBody>
          <a:bodyPr wrap="none" rtlCol="0">
            <a:spAutoFit/>
          </a:bodyPr>
          <a:lstStyle/>
          <a:p>
            <a:r>
              <a:rPr lang="en-US" dirty="0">
                <a:latin typeface="Roboto Black" pitchFamily="2" charset="0"/>
                <a:ea typeface="Roboto Black" pitchFamily="2" charset="0"/>
              </a:rPr>
              <a:t>+</a:t>
            </a:r>
          </a:p>
        </p:txBody>
      </p:sp>
      <p:sp>
        <p:nvSpPr>
          <p:cNvPr id="11" name="Left Brace 10">
            <a:extLst>
              <a:ext uri="{FF2B5EF4-FFF2-40B4-BE49-F238E27FC236}">
                <a16:creationId xmlns:a16="http://schemas.microsoft.com/office/drawing/2014/main" id="{DE8A0684-6B3E-F533-7427-D97C26F67871}"/>
              </a:ext>
            </a:extLst>
          </p:cNvPr>
          <p:cNvSpPr/>
          <p:nvPr/>
        </p:nvSpPr>
        <p:spPr>
          <a:xfrm rot="16200000">
            <a:off x="6670013" y="-1897827"/>
            <a:ext cx="509487" cy="10896442"/>
          </a:xfrm>
          <a:prstGeom prst="lef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TextBox 11">
            <a:extLst>
              <a:ext uri="{FF2B5EF4-FFF2-40B4-BE49-F238E27FC236}">
                <a16:creationId xmlns:a16="http://schemas.microsoft.com/office/drawing/2014/main" id="{58E0DF27-CB52-8471-6515-1372FF6B1F15}"/>
              </a:ext>
            </a:extLst>
          </p:cNvPr>
          <p:cNvSpPr txBox="1"/>
          <p:nvPr/>
        </p:nvSpPr>
        <p:spPr>
          <a:xfrm>
            <a:off x="11065448" y="2611812"/>
            <a:ext cx="316112" cy="369332"/>
          </a:xfrm>
          <a:prstGeom prst="rect">
            <a:avLst/>
          </a:prstGeom>
          <a:noFill/>
        </p:spPr>
        <p:txBody>
          <a:bodyPr wrap="none" rtlCol="0">
            <a:spAutoFit/>
          </a:bodyPr>
          <a:lstStyle/>
          <a:p>
            <a:r>
              <a:rPr lang="en-US" dirty="0">
                <a:latin typeface="Roboto Black" pitchFamily="2" charset="0"/>
                <a:ea typeface="Roboto Black" pitchFamily="2" charset="0"/>
              </a:rPr>
              <a:t>+</a:t>
            </a:r>
          </a:p>
        </p:txBody>
      </p:sp>
      <p:grpSp>
        <p:nvGrpSpPr>
          <p:cNvPr id="13" name="Group 12">
            <a:extLst>
              <a:ext uri="{FF2B5EF4-FFF2-40B4-BE49-F238E27FC236}">
                <a16:creationId xmlns:a16="http://schemas.microsoft.com/office/drawing/2014/main" id="{2E8ED4C5-4D99-3EFC-20F7-E8B64296428E}"/>
              </a:ext>
            </a:extLst>
          </p:cNvPr>
          <p:cNvGrpSpPr/>
          <p:nvPr/>
        </p:nvGrpSpPr>
        <p:grpSpPr>
          <a:xfrm>
            <a:off x="1269678" y="3869323"/>
            <a:ext cx="11274747" cy="1802755"/>
            <a:chOff x="1269678" y="3869323"/>
            <a:chExt cx="11274747" cy="1802755"/>
          </a:xfrm>
        </p:grpSpPr>
        <p:sp>
          <p:nvSpPr>
            <p:cNvPr id="14" name="Arrow: Left-Right 13">
              <a:extLst>
                <a:ext uri="{FF2B5EF4-FFF2-40B4-BE49-F238E27FC236}">
                  <a16:creationId xmlns:a16="http://schemas.microsoft.com/office/drawing/2014/main" id="{C6106793-82AA-FDB5-0516-246CB868BB92}"/>
                </a:ext>
              </a:extLst>
            </p:cNvPr>
            <p:cNvSpPr/>
            <p:nvPr/>
          </p:nvSpPr>
          <p:spPr>
            <a:xfrm>
              <a:off x="1269678" y="4291862"/>
              <a:ext cx="11274747" cy="936847"/>
            </a:xfrm>
            <a:prstGeom prst="leftRightArrow">
              <a:avLst/>
            </a:prstGeom>
            <a:gradFill>
              <a:gsLst>
                <a:gs pos="0">
                  <a:schemeClr val="accent2">
                    <a:lumMod val="20000"/>
                    <a:lumOff val="80000"/>
                  </a:schemeClr>
                </a:gs>
                <a:gs pos="100000">
                  <a:schemeClr val="accent2">
                    <a:lumMod val="75000"/>
                  </a:schemeClr>
                </a:gs>
              </a:gsLst>
              <a:path path="circle">
                <a:fillToRect t="100000" r="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75" dirty="0"/>
            </a:p>
          </p:txBody>
        </p:sp>
        <p:graphicFrame>
          <p:nvGraphicFramePr>
            <p:cNvPr id="15" name="Chart 14">
              <a:extLst>
                <a:ext uri="{FF2B5EF4-FFF2-40B4-BE49-F238E27FC236}">
                  <a16:creationId xmlns:a16="http://schemas.microsoft.com/office/drawing/2014/main" id="{22B4EE25-FCA5-0414-426D-BAE1EAED5CE8}"/>
                </a:ext>
              </a:extLst>
            </p:cNvPr>
            <p:cNvGraphicFramePr>
              <a:graphicFrameLocks/>
            </p:cNvGraphicFramePr>
            <p:nvPr/>
          </p:nvGraphicFramePr>
          <p:xfrm>
            <a:off x="1492548" y="3869323"/>
            <a:ext cx="10695658" cy="1802755"/>
          </p:xfrm>
          <a:graphic>
            <a:graphicData uri="http://schemas.openxmlformats.org/drawingml/2006/chart">
              <c:chart xmlns:c="http://schemas.openxmlformats.org/drawingml/2006/chart" xmlns:r="http://schemas.openxmlformats.org/officeDocument/2006/relationships" r:id="rId3"/>
            </a:graphicData>
          </a:graphic>
        </p:graphicFrame>
        <p:sp>
          <p:nvSpPr>
            <p:cNvPr id="16" name="TextBox 15">
              <a:extLst>
                <a:ext uri="{FF2B5EF4-FFF2-40B4-BE49-F238E27FC236}">
                  <a16:creationId xmlns:a16="http://schemas.microsoft.com/office/drawing/2014/main" id="{895EC48B-3534-08D2-0C1C-D1C50AE82154}"/>
                </a:ext>
              </a:extLst>
            </p:cNvPr>
            <p:cNvSpPr txBox="1"/>
            <p:nvPr/>
          </p:nvSpPr>
          <p:spPr>
            <a:xfrm>
              <a:off x="1774515" y="4059122"/>
              <a:ext cx="872355" cy="400110"/>
            </a:xfrm>
            <a:prstGeom prst="rect">
              <a:avLst/>
            </a:prstGeom>
            <a:noFill/>
          </p:spPr>
          <p:txBody>
            <a:bodyPr wrap="none" rtlCol="0">
              <a:spAutoFit/>
            </a:bodyPr>
            <a:lstStyle/>
            <a:p>
              <a:pPr algn="ctr"/>
              <a:r>
                <a:rPr lang="en-US" sz="2000" b="1" dirty="0">
                  <a:latin typeface="Roboto Condensed" panose="02000000000000000000" pitchFamily="2" charset="0"/>
                  <a:ea typeface="Roboto Condensed" panose="02000000000000000000" pitchFamily="2" charset="0"/>
                </a:rPr>
                <a:t>Kuwait</a:t>
              </a:r>
            </a:p>
          </p:txBody>
        </p:sp>
        <p:sp>
          <p:nvSpPr>
            <p:cNvPr id="17" name="TextBox 16">
              <a:extLst>
                <a:ext uri="{FF2B5EF4-FFF2-40B4-BE49-F238E27FC236}">
                  <a16:creationId xmlns:a16="http://schemas.microsoft.com/office/drawing/2014/main" id="{A9C857C2-564A-02E7-2B09-E25588189E2A}"/>
                </a:ext>
              </a:extLst>
            </p:cNvPr>
            <p:cNvSpPr txBox="1"/>
            <p:nvPr/>
          </p:nvSpPr>
          <p:spPr>
            <a:xfrm>
              <a:off x="2828667" y="5082584"/>
              <a:ext cx="739306" cy="400110"/>
            </a:xfrm>
            <a:prstGeom prst="rect">
              <a:avLst/>
            </a:prstGeom>
            <a:noFill/>
          </p:spPr>
          <p:txBody>
            <a:bodyPr wrap="none" rtlCol="0">
              <a:spAutoFit/>
            </a:bodyPr>
            <a:lstStyle/>
            <a:p>
              <a:pPr algn="ctr"/>
              <a:r>
                <a:rPr lang="en-US" sz="2000" b="1" dirty="0">
                  <a:latin typeface="Roboto Condensed" panose="02000000000000000000" pitchFamily="2" charset="0"/>
                  <a:ea typeface="Roboto Condensed" panose="02000000000000000000" pitchFamily="2" charset="0"/>
                </a:rPr>
                <a:t>Qatar</a:t>
              </a:r>
            </a:p>
          </p:txBody>
        </p:sp>
        <p:sp>
          <p:nvSpPr>
            <p:cNvPr id="18" name="TextBox 17">
              <a:extLst>
                <a:ext uri="{FF2B5EF4-FFF2-40B4-BE49-F238E27FC236}">
                  <a16:creationId xmlns:a16="http://schemas.microsoft.com/office/drawing/2014/main" id="{40B74099-E984-917B-E9C1-C101156ABCBC}"/>
                </a:ext>
              </a:extLst>
            </p:cNvPr>
            <p:cNvSpPr txBox="1"/>
            <p:nvPr/>
          </p:nvSpPr>
          <p:spPr>
            <a:xfrm>
              <a:off x="3512362" y="4059122"/>
              <a:ext cx="708848" cy="400110"/>
            </a:xfrm>
            <a:prstGeom prst="rect">
              <a:avLst/>
            </a:prstGeom>
            <a:noFill/>
          </p:spPr>
          <p:txBody>
            <a:bodyPr wrap="none" rtlCol="0">
              <a:spAutoFit/>
            </a:bodyPr>
            <a:lstStyle/>
            <a:p>
              <a:pPr algn="ctr"/>
              <a:r>
                <a:rPr lang="en-US" sz="2000" b="1" dirty="0">
                  <a:latin typeface="Roboto Condensed" panose="02000000000000000000" pitchFamily="2" charset="0"/>
                  <a:ea typeface="Roboto Condensed" panose="02000000000000000000" pitchFamily="2" charset="0"/>
                </a:rPr>
                <a:t>Chile</a:t>
              </a:r>
            </a:p>
          </p:txBody>
        </p:sp>
        <p:sp>
          <p:nvSpPr>
            <p:cNvPr id="19" name="TextBox 18">
              <a:extLst>
                <a:ext uri="{FF2B5EF4-FFF2-40B4-BE49-F238E27FC236}">
                  <a16:creationId xmlns:a16="http://schemas.microsoft.com/office/drawing/2014/main" id="{C5DD91DA-309B-901E-AEB8-03F6A38FD1EC}"/>
                </a:ext>
              </a:extLst>
            </p:cNvPr>
            <p:cNvSpPr txBox="1"/>
            <p:nvPr/>
          </p:nvSpPr>
          <p:spPr>
            <a:xfrm>
              <a:off x="3579826" y="5082584"/>
              <a:ext cx="1148072" cy="400110"/>
            </a:xfrm>
            <a:prstGeom prst="rect">
              <a:avLst/>
            </a:prstGeom>
            <a:noFill/>
          </p:spPr>
          <p:txBody>
            <a:bodyPr wrap="none" rtlCol="0">
              <a:spAutoFit/>
            </a:bodyPr>
            <a:lstStyle/>
            <a:p>
              <a:pPr algn="ctr"/>
              <a:r>
                <a:rPr lang="en-US" sz="2000" b="1" dirty="0">
                  <a:latin typeface="Roboto Condensed" panose="02000000000000000000" pitchFamily="2" charset="0"/>
                  <a:ea typeface="Roboto Condensed" panose="02000000000000000000" pitchFamily="2" charset="0"/>
                </a:rPr>
                <a:t>Colombia</a:t>
              </a:r>
            </a:p>
          </p:txBody>
        </p:sp>
        <p:sp>
          <p:nvSpPr>
            <p:cNvPr id="20" name="TextBox 19">
              <a:extLst>
                <a:ext uri="{FF2B5EF4-FFF2-40B4-BE49-F238E27FC236}">
                  <a16:creationId xmlns:a16="http://schemas.microsoft.com/office/drawing/2014/main" id="{C32066D5-D55A-33F6-83C5-C49C3B64A3E5}"/>
                </a:ext>
              </a:extLst>
            </p:cNvPr>
            <p:cNvSpPr txBox="1"/>
            <p:nvPr/>
          </p:nvSpPr>
          <p:spPr>
            <a:xfrm>
              <a:off x="4170568" y="4059122"/>
              <a:ext cx="1489510" cy="400110"/>
            </a:xfrm>
            <a:prstGeom prst="rect">
              <a:avLst/>
            </a:prstGeom>
            <a:noFill/>
          </p:spPr>
          <p:txBody>
            <a:bodyPr wrap="none" rtlCol="0">
              <a:spAutoFit/>
            </a:bodyPr>
            <a:lstStyle/>
            <a:p>
              <a:pPr algn="ctr"/>
              <a:r>
                <a:rPr lang="en-US" sz="2000" b="1" dirty="0">
                  <a:latin typeface="Roboto Condensed" panose="02000000000000000000" pitchFamily="2" charset="0"/>
                  <a:ea typeface="Roboto Condensed" panose="02000000000000000000" pitchFamily="2" charset="0"/>
                </a:rPr>
                <a:t>Saudi Arabia</a:t>
              </a:r>
            </a:p>
          </p:txBody>
        </p:sp>
        <p:sp>
          <p:nvSpPr>
            <p:cNvPr id="21" name="TextBox 30">
              <a:extLst>
                <a:ext uri="{FF2B5EF4-FFF2-40B4-BE49-F238E27FC236}">
                  <a16:creationId xmlns:a16="http://schemas.microsoft.com/office/drawing/2014/main" id="{66900754-F437-8E66-58C6-88698FE33CEA}"/>
                </a:ext>
              </a:extLst>
            </p:cNvPr>
            <p:cNvSpPr txBox="1"/>
            <p:nvPr/>
          </p:nvSpPr>
          <p:spPr>
            <a:xfrm>
              <a:off x="8650722" y="5082584"/>
              <a:ext cx="1186543" cy="400110"/>
            </a:xfrm>
            <a:prstGeom prst="rect">
              <a:avLst/>
            </a:prstGeom>
            <a:noFill/>
          </p:spPr>
          <p:txBody>
            <a:bodyPr wrap="non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000" b="1" dirty="0">
                  <a:latin typeface="Roboto Condensed" panose="02000000000000000000" pitchFamily="2" charset="0"/>
                  <a:ea typeface="Roboto Condensed" panose="02000000000000000000" pitchFamily="2" charset="0"/>
                </a:rPr>
                <a:t>Indonesia</a:t>
              </a:r>
            </a:p>
          </p:txBody>
        </p:sp>
        <p:sp>
          <p:nvSpPr>
            <p:cNvPr id="22" name="TextBox 30">
              <a:extLst>
                <a:ext uri="{FF2B5EF4-FFF2-40B4-BE49-F238E27FC236}">
                  <a16:creationId xmlns:a16="http://schemas.microsoft.com/office/drawing/2014/main" id="{D16E3784-091C-0CF5-84FA-4709F3981696}"/>
                </a:ext>
              </a:extLst>
            </p:cNvPr>
            <p:cNvSpPr txBox="1"/>
            <p:nvPr/>
          </p:nvSpPr>
          <p:spPr>
            <a:xfrm>
              <a:off x="9733146" y="5082584"/>
              <a:ext cx="691216" cy="400110"/>
            </a:xfrm>
            <a:prstGeom prst="rect">
              <a:avLst/>
            </a:prstGeom>
            <a:noFill/>
          </p:spPr>
          <p:txBody>
            <a:bodyPr wrap="non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000" b="1" dirty="0">
                  <a:latin typeface="Roboto Condensed" panose="02000000000000000000" pitchFamily="2" charset="0"/>
                  <a:ea typeface="Roboto Condensed" panose="02000000000000000000" pitchFamily="2" charset="0"/>
                </a:rPr>
                <a:t>India</a:t>
              </a:r>
            </a:p>
          </p:txBody>
        </p:sp>
        <p:sp>
          <p:nvSpPr>
            <p:cNvPr id="23" name="TextBox 30">
              <a:extLst>
                <a:ext uri="{FF2B5EF4-FFF2-40B4-BE49-F238E27FC236}">
                  <a16:creationId xmlns:a16="http://schemas.microsoft.com/office/drawing/2014/main" id="{C66CFC16-1A06-83BE-F38C-7C7FE3BE7BE6}"/>
                </a:ext>
              </a:extLst>
            </p:cNvPr>
            <p:cNvSpPr txBox="1"/>
            <p:nvPr/>
          </p:nvSpPr>
          <p:spPr>
            <a:xfrm>
              <a:off x="10700418" y="5082584"/>
              <a:ext cx="928460" cy="400110"/>
            </a:xfrm>
            <a:prstGeom prst="rect">
              <a:avLst/>
            </a:prstGeom>
            <a:noFill/>
          </p:spPr>
          <p:txBody>
            <a:bodyPr wrap="non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000" b="1" dirty="0">
                  <a:latin typeface="Roboto Condensed" panose="02000000000000000000" pitchFamily="2" charset="0"/>
                  <a:ea typeface="Roboto Condensed" panose="02000000000000000000" pitchFamily="2" charset="0"/>
                </a:rPr>
                <a:t>Mexico</a:t>
              </a:r>
            </a:p>
          </p:txBody>
        </p:sp>
        <p:sp>
          <p:nvSpPr>
            <p:cNvPr id="24" name="TextBox 30">
              <a:extLst>
                <a:ext uri="{FF2B5EF4-FFF2-40B4-BE49-F238E27FC236}">
                  <a16:creationId xmlns:a16="http://schemas.microsoft.com/office/drawing/2014/main" id="{F66ABD6C-1621-1F92-D10C-51A787D1DE00}"/>
                </a:ext>
              </a:extLst>
            </p:cNvPr>
            <p:cNvSpPr txBox="1"/>
            <p:nvPr/>
          </p:nvSpPr>
          <p:spPr>
            <a:xfrm>
              <a:off x="9094993" y="4059122"/>
              <a:ext cx="1072730" cy="400110"/>
            </a:xfrm>
            <a:prstGeom prst="rect">
              <a:avLst/>
            </a:prstGeom>
            <a:noFill/>
          </p:spPr>
          <p:txBody>
            <a:bodyPr wrap="non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000" b="1" dirty="0">
                  <a:latin typeface="Roboto Condensed" panose="02000000000000000000" pitchFamily="2" charset="0"/>
                  <a:ea typeface="Roboto Condensed" panose="02000000000000000000" pitchFamily="2" charset="0"/>
                </a:rPr>
                <a:t>Thailand</a:t>
              </a:r>
            </a:p>
          </p:txBody>
        </p:sp>
        <p:sp>
          <p:nvSpPr>
            <p:cNvPr id="25" name="TextBox 30">
              <a:extLst>
                <a:ext uri="{FF2B5EF4-FFF2-40B4-BE49-F238E27FC236}">
                  <a16:creationId xmlns:a16="http://schemas.microsoft.com/office/drawing/2014/main" id="{8430FCAA-35B8-9B29-DD9A-2758014F541F}"/>
                </a:ext>
              </a:extLst>
            </p:cNvPr>
            <p:cNvSpPr txBox="1"/>
            <p:nvPr/>
          </p:nvSpPr>
          <p:spPr>
            <a:xfrm>
              <a:off x="11029243" y="4059122"/>
              <a:ext cx="1037466" cy="400110"/>
            </a:xfrm>
            <a:prstGeom prst="rect">
              <a:avLst/>
            </a:prstGeom>
            <a:noFill/>
          </p:spPr>
          <p:txBody>
            <a:bodyPr wrap="none"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r>
                <a:rPr lang="en-US" sz="2000" b="1" dirty="0">
                  <a:latin typeface="Roboto Condensed" panose="02000000000000000000" pitchFamily="2" charset="0"/>
                  <a:ea typeface="Roboto Condensed" panose="02000000000000000000" pitchFamily="2" charset="0"/>
                </a:rPr>
                <a:t>Vietnam</a:t>
              </a:r>
            </a:p>
          </p:txBody>
        </p:sp>
      </p:grpSp>
      <p:sp>
        <p:nvSpPr>
          <p:cNvPr id="26" name="Rectangle: Rounded Corners 25">
            <a:extLst>
              <a:ext uri="{FF2B5EF4-FFF2-40B4-BE49-F238E27FC236}">
                <a16:creationId xmlns:a16="http://schemas.microsoft.com/office/drawing/2014/main" id="{D7F869C5-3191-A333-01BF-50FA1AE5B6EC}"/>
              </a:ext>
            </a:extLst>
          </p:cNvPr>
          <p:cNvSpPr/>
          <p:nvPr/>
        </p:nvSpPr>
        <p:spPr>
          <a:xfrm>
            <a:off x="533156" y="2409925"/>
            <a:ext cx="1943090" cy="773107"/>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Export Structure in Place</a:t>
            </a:r>
          </a:p>
        </p:txBody>
      </p:sp>
      <p:sp>
        <p:nvSpPr>
          <p:cNvPr id="27" name="Rectangle: Rounded Corners 26">
            <a:extLst>
              <a:ext uri="{FF2B5EF4-FFF2-40B4-BE49-F238E27FC236}">
                <a16:creationId xmlns:a16="http://schemas.microsoft.com/office/drawing/2014/main" id="{343E9609-24A8-DE1E-46AA-5DF4FB4A31EE}"/>
              </a:ext>
            </a:extLst>
          </p:cNvPr>
          <p:cNvSpPr/>
          <p:nvPr/>
        </p:nvSpPr>
        <p:spPr>
          <a:xfrm>
            <a:off x="2692890" y="2409925"/>
            <a:ext cx="1943090" cy="773107"/>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Impact on Economy</a:t>
            </a:r>
          </a:p>
        </p:txBody>
      </p:sp>
      <p:sp>
        <p:nvSpPr>
          <p:cNvPr id="28" name="Rectangle: Rounded Corners 27">
            <a:extLst>
              <a:ext uri="{FF2B5EF4-FFF2-40B4-BE49-F238E27FC236}">
                <a16:creationId xmlns:a16="http://schemas.microsoft.com/office/drawing/2014/main" id="{6B331C60-2031-52A7-BAE4-ED4D7E5800A4}"/>
              </a:ext>
            </a:extLst>
          </p:cNvPr>
          <p:cNvSpPr/>
          <p:nvPr/>
        </p:nvSpPr>
        <p:spPr>
          <a:xfrm>
            <a:off x="7012358" y="2409925"/>
            <a:ext cx="1943090" cy="773107"/>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Domestic</a:t>
            </a:r>
            <a:br>
              <a:rPr lang="en-US" dirty="0"/>
            </a:br>
            <a:r>
              <a:rPr lang="en-US" dirty="0"/>
              <a:t>Market Size</a:t>
            </a:r>
          </a:p>
        </p:txBody>
      </p:sp>
      <p:sp>
        <p:nvSpPr>
          <p:cNvPr id="29" name="Rectangle: Rounded Corners 28">
            <a:extLst>
              <a:ext uri="{FF2B5EF4-FFF2-40B4-BE49-F238E27FC236}">
                <a16:creationId xmlns:a16="http://schemas.microsoft.com/office/drawing/2014/main" id="{3D6A5BBE-3713-B603-27CE-FC215F5C48D1}"/>
              </a:ext>
            </a:extLst>
          </p:cNvPr>
          <p:cNvSpPr/>
          <p:nvPr/>
        </p:nvSpPr>
        <p:spPr>
          <a:xfrm>
            <a:off x="9172092" y="2409925"/>
            <a:ext cx="1943090" cy="773107"/>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Institutional Capacity</a:t>
            </a:r>
          </a:p>
        </p:txBody>
      </p:sp>
      <p:sp>
        <p:nvSpPr>
          <p:cNvPr id="30" name="Rectangle: Rounded Corners 29">
            <a:extLst>
              <a:ext uri="{FF2B5EF4-FFF2-40B4-BE49-F238E27FC236}">
                <a16:creationId xmlns:a16="http://schemas.microsoft.com/office/drawing/2014/main" id="{7AB45ABE-EBC3-FD58-C6B9-D6C9FB2E06FE}"/>
              </a:ext>
            </a:extLst>
          </p:cNvPr>
          <p:cNvSpPr/>
          <p:nvPr/>
        </p:nvSpPr>
        <p:spPr>
          <a:xfrm>
            <a:off x="11331829" y="2409925"/>
            <a:ext cx="1943090" cy="773107"/>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Companies Relocating</a:t>
            </a:r>
          </a:p>
        </p:txBody>
      </p:sp>
      <p:sp>
        <p:nvSpPr>
          <p:cNvPr id="31" name="Rectangle: Rounded Corners 30">
            <a:extLst>
              <a:ext uri="{FF2B5EF4-FFF2-40B4-BE49-F238E27FC236}">
                <a16:creationId xmlns:a16="http://schemas.microsoft.com/office/drawing/2014/main" id="{B9533BC6-F9D2-ACA1-5999-3312855C7B44}"/>
              </a:ext>
            </a:extLst>
          </p:cNvPr>
          <p:cNvSpPr/>
          <p:nvPr/>
        </p:nvSpPr>
        <p:spPr>
          <a:xfrm>
            <a:off x="4852624" y="2409925"/>
            <a:ext cx="1943090" cy="773107"/>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Labor &amp; Demographics</a:t>
            </a:r>
          </a:p>
        </p:txBody>
      </p:sp>
    </p:spTree>
    <p:extLst>
      <p:ext uri="{BB962C8B-B14F-4D97-AF65-F5344CB8AC3E}">
        <p14:creationId xmlns:p14="http://schemas.microsoft.com/office/powerpoint/2010/main" val="20242811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CC7AA1A-A605-269C-DD62-6F301186523C}"/>
              </a:ext>
            </a:extLst>
          </p:cNvPr>
          <p:cNvSpPr>
            <a:spLocks noGrp="1"/>
          </p:cNvSpPr>
          <p:nvPr>
            <p:ph type="body" sz="quarter" idx="13"/>
          </p:nvPr>
        </p:nvSpPr>
        <p:spPr/>
        <p:txBody>
          <a:bodyPr/>
          <a:lstStyle/>
          <a:p>
            <a:r>
              <a:rPr lang="en-US" b="1" dirty="0"/>
              <a:t>As of 3/31/23 | Source: GMO</a:t>
            </a:r>
          </a:p>
          <a:p>
            <a:r>
              <a:rPr lang="en-US" dirty="0">
                <a:effectLst/>
                <a:latin typeface="Roboto Condensed" panose="02000000000000000000" pitchFamily="2" charset="0"/>
                <a:ea typeface="Roboto Condensed" panose="02000000000000000000" pitchFamily="2" charset="0"/>
              </a:rPr>
              <a:t>Model portfolio characteristics have many inherent limitations and may not reflect the impact that material economic and market factors may have on the decision-making process if client fund were actually managed in the manner shown. Actual characteristics may differ substantially from the model characteristics presented.</a:t>
            </a:r>
          </a:p>
        </p:txBody>
      </p:sp>
      <p:sp>
        <p:nvSpPr>
          <p:cNvPr id="3" name="Title 2">
            <a:extLst>
              <a:ext uri="{FF2B5EF4-FFF2-40B4-BE49-F238E27FC236}">
                <a16:creationId xmlns:a16="http://schemas.microsoft.com/office/drawing/2014/main" id="{735E46EB-A501-2E8B-4D44-1C8F42CE2D42}"/>
              </a:ext>
            </a:extLst>
          </p:cNvPr>
          <p:cNvSpPr>
            <a:spLocks noGrp="1"/>
          </p:cNvSpPr>
          <p:nvPr>
            <p:ph type="title"/>
          </p:nvPr>
        </p:nvSpPr>
        <p:spPr/>
        <p:txBody>
          <a:bodyPr/>
          <a:lstStyle/>
          <a:p>
            <a:r>
              <a:rPr lang="en-US" dirty="0"/>
              <a:t>Themes that benefit from this move</a:t>
            </a:r>
          </a:p>
        </p:txBody>
      </p:sp>
      <p:graphicFrame>
        <p:nvGraphicFramePr>
          <p:cNvPr id="5" name="Table 12">
            <a:extLst>
              <a:ext uri="{FF2B5EF4-FFF2-40B4-BE49-F238E27FC236}">
                <a16:creationId xmlns:a16="http://schemas.microsoft.com/office/drawing/2014/main" id="{A6852838-9721-F12C-7E42-28A8CBED3B73}"/>
              </a:ext>
            </a:extLst>
          </p:cNvPr>
          <p:cNvGraphicFramePr>
            <a:graphicFrameLocks noGrp="1"/>
          </p:cNvGraphicFramePr>
          <p:nvPr/>
        </p:nvGraphicFramePr>
        <p:xfrm>
          <a:off x="1720312" y="2009694"/>
          <a:ext cx="4480560" cy="4501896"/>
        </p:xfrm>
        <a:graphic>
          <a:graphicData uri="http://schemas.openxmlformats.org/drawingml/2006/table">
            <a:tbl>
              <a:tblPr/>
              <a:tblGrid>
                <a:gridCol w="4480560">
                  <a:extLst>
                    <a:ext uri="{9D8B030D-6E8A-4147-A177-3AD203B41FA5}">
                      <a16:colId xmlns:a16="http://schemas.microsoft.com/office/drawing/2014/main" val="2812798555"/>
                    </a:ext>
                  </a:extLst>
                </a:gridCol>
              </a:tblGrid>
              <a:tr h="182880">
                <a:tc>
                  <a:txBody>
                    <a:bodyPr/>
                    <a:lstStyle/>
                    <a:p>
                      <a:pPr algn="l" fontAlgn="ctr"/>
                      <a:r>
                        <a:rPr lang="en-US" sz="2000" b="0" i="0" u="none" strike="noStrike" dirty="0">
                          <a:solidFill>
                            <a:schemeClr val="accent1"/>
                          </a:solidFill>
                          <a:effectLst/>
                          <a:latin typeface="Roboto Condensed Medium" panose="02000000000000000000" pitchFamily="2" charset="0"/>
                          <a:ea typeface="Roboto Condensed Medium" panose="02000000000000000000" pitchFamily="2" charset="0"/>
                          <a:cs typeface="Roboto Condensed Medium" panose="02000000000000000000" pitchFamily="2" charset="0"/>
                        </a:rPr>
                        <a:t>Theme</a:t>
                      </a:r>
                    </a:p>
                  </a:txBody>
                  <a:tcPr marL="18288" marR="18288" marT="18288" marB="18288" anchor="b">
                    <a:lnL>
                      <a:noFill/>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0001"/>
                  </a:ext>
                </a:extLst>
              </a:tr>
              <a:tr h="320040">
                <a:tc>
                  <a:txBody>
                    <a:bodyPr/>
                    <a:lstStyle/>
                    <a:p>
                      <a:pPr algn="l" fontAlgn="ctr"/>
                      <a:r>
                        <a:rPr lang="en-US" sz="1800" b="1" i="0" u="none" strike="noStrike" dirty="0">
                          <a:effectLst/>
                          <a:latin typeface="Roboto Condensed" panose="02000000000000000000" pitchFamily="2" charset="0"/>
                          <a:ea typeface="Roboto Condensed" panose="02000000000000000000" pitchFamily="2" charset="0"/>
                        </a:rPr>
                        <a:t>Higher Economic Growth Due To Nearshoring </a:t>
                      </a:r>
                    </a:p>
                  </a:txBody>
                  <a:tcPr marL="18288" marR="18288" marT="18288" marB="18288" anchor="ctr">
                    <a:lnL>
                      <a:noFill/>
                    </a:lnL>
                    <a:lnR>
                      <a:noFill/>
                    </a:lnR>
                    <a:lnT w="12700" cap="flat" cmpd="sng" algn="ctr">
                      <a:solidFill>
                        <a:schemeClr val="accent1"/>
                      </a:solidFill>
                      <a:prstDash val="solid"/>
                      <a:round/>
                      <a:headEnd type="none" w="med" len="med"/>
                      <a:tailEnd type="none" w="med" len="med"/>
                    </a:lnT>
                    <a:lnB w="6350" cap="flat" cmpd="sng" algn="ctr">
                      <a:solidFill>
                        <a:schemeClr val="accent3"/>
                      </a:solidFill>
                      <a:prstDash val="solid"/>
                      <a:round/>
                      <a:headEnd type="none" w="med" len="med"/>
                      <a:tailEnd type="none" w="med" len="med"/>
                    </a:lnB>
                    <a:solidFill>
                      <a:srgbClr val="FFC000">
                        <a:alpha val="50000"/>
                      </a:srgbClr>
                    </a:solidFill>
                  </a:tcPr>
                </a:tc>
                <a:extLst>
                  <a:ext uri="{0D108BD9-81ED-4DB2-BD59-A6C34878D82A}">
                    <a16:rowId xmlns:a16="http://schemas.microsoft.com/office/drawing/2014/main" val="10002"/>
                  </a:ext>
                </a:extLst>
              </a:tr>
              <a:tr h="320040">
                <a:tc>
                  <a:txBody>
                    <a:bodyPr/>
                    <a:lstStyle/>
                    <a:p>
                      <a:pPr marL="0" algn="l" defTabSz="1005840" rtl="0" eaLnBrk="1" fontAlgn="ctr" latinLnBrk="0" hangingPunct="1"/>
                      <a:r>
                        <a:rPr lang="en-US" sz="1800" b="0" i="0" u="none" strike="noStrike" kern="1200" dirty="0">
                          <a:solidFill>
                            <a:schemeClr val="tx1"/>
                          </a:solidFill>
                          <a:effectLst/>
                          <a:latin typeface="Roboto Condensed" panose="02000000000000000000" pitchFamily="2" charset="0"/>
                          <a:ea typeface="Roboto Condensed" panose="02000000000000000000" pitchFamily="2" charset="0"/>
                          <a:cs typeface="+mn-cs"/>
                        </a:rPr>
                        <a:t>Banks</a:t>
                      </a:r>
                    </a:p>
                  </a:txBody>
                  <a:tcPr marR="18288" marT="18288" marB="18288" anchor="ctr">
                    <a:lnL>
                      <a:noFill/>
                    </a:lnL>
                    <a:lnR>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noFill/>
                  </a:tcPr>
                </a:tc>
                <a:extLst>
                  <a:ext uri="{0D108BD9-81ED-4DB2-BD59-A6C34878D82A}">
                    <a16:rowId xmlns:a16="http://schemas.microsoft.com/office/drawing/2014/main" val="2201182906"/>
                  </a:ext>
                </a:extLst>
              </a:tr>
              <a:tr h="320040">
                <a:tc>
                  <a:txBody>
                    <a:bodyPr/>
                    <a:lstStyle/>
                    <a:p>
                      <a:pPr algn="l" fontAlgn="ctr"/>
                      <a:r>
                        <a:rPr lang="en-US" sz="1800" b="0" i="0" u="none" strike="noStrike" dirty="0">
                          <a:effectLst/>
                          <a:latin typeface="Roboto Condensed" panose="02000000000000000000" pitchFamily="2" charset="0"/>
                          <a:ea typeface="Roboto Condensed" panose="02000000000000000000" pitchFamily="2" charset="0"/>
                        </a:rPr>
                        <a:t>Retailing</a:t>
                      </a:r>
                    </a:p>
                  </a:txBody>
                  <a:tcPr marR="18288" marT="18288" marB="18288" anchor="ctr">
                    <a:lnL>
                      <a:noFill/>
                    </a:lnL>
                    <a:lnR>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noFill/>
                  </a:tcPr>
                </a:tc>
                <a:extLst>
                  <a:ext uri="{0D108BD9-81ED-4DB2-BD59-A6C34878D82A}">
                    <a16:rowId xmlns:a16="http://schemas.microsoft.com/office/drawing/2014/main" val="1783891023"/>
                  </a:ext>
                </a:extLst>
              </a:tr>
              <a:tr h="320040">
                <a:tc>
                  <a:txBody>
                    <a:bodyPr/>
                    <a:lstStyle/>
                    <a:p>
                      <a:pPr algn="l" fontAlgn="ctr"/>
                      <a:r>
                        <a:rPr lang="en-US" sz="1800" b="1" i="0" u="none" strike="noStrike" dirty="0">
                          <a:effectLst/>
                          <a:latin typeface="Roboto Condensed" panose="02000000000000000000" pitchFamily="2" charset="0"/>
                          <a:ea typeface="Roboto Condensed" panose="02000000000000000000" pitchFamily="2" charset="0"/>
                        </a:rPr>
                        <a:t>Market Share Gain from Chinese Competitors</a:t>
                      </a:r>
                    </a:p>
                  </a:txBody>
                  <a:tcPr marL="18288" marR="18288" marT="18288" marB="18288" anchor="ctr">
                    <a:lnL>
                      <a:noFill/>
                    </a:lnL>
                    <a:lnR>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solidFill>
                      <a:srgbClr val="FFC000">
                        <a:alpha val="50000"/>
                      </a:srgbClr>
                    </a:solidFill>
                  </a:tcPr>
                </a:tc>
                <a:extLst>
                  <a:ext uri="{0D108BD9-81ED-4DB2-BD59-A6C34878D82A}">
                    <a16:rowId xmlns:a16="http://schemas.microsoft.com/office/drawing/2014/main" val="2690549705"/>
                  </a:ext>
                </a:extLst>
              </a:tr>
              <a:tr h="320040">
                <a:tc>
                  <a:txBody>
                    <a:bodyPr/>
                    <a:lstStyle/>
                    <a:p>
                      <a:pPr algn="l" fontAlgn="ctr"/>
                      <a:r>
                        <a:rPr lang="en-US" sz="1800" b="0" i="0" u="none" strike="noStrike" dirty="0">
                          <a:effectLst/>
                          <a:latin typeface="Roboto Condensed" panose="02000000000000000000" pitchFamily="2" charset="0"/>
                          <a:ea typeface="Roboto Condensed" panose="02000000000000000000" pitchFamily="2" charset="0"/>
                        </a:rPr>
                        <a:t> Tech Hardware</a:t>
                      </a:r>
                    </a:p>
                  </a:txBody>
                  <a:tcPr marR="18288" marT="18288" marB="18288" anchor="ctr">
                    <a:lnL>
                      <a:noFill/>
                    </a:lnL>
                    <a:lnR>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tcPr>
                </a:tc>
                <a:extLst>
                  <a:ext uri="{0D108BD9-81ED-4DB2-BD59-A6C34878D82A}">
                    <a16:rowId xmlns:a16="http://schemas.microsoft.com/office/drawing/2014/main" val="10003"/>
                  </a:ext>
                </a:extLst>
              </a:tr>
              <a:tr h="320040">
                <a:tc>
                  <a:txBody>
                    <a:bodyPr/>
                    <a:lstStyle/>
                    <a:p>
                      <a:pPr algn="l" fontAlgn="ctr"/>
                      <a:r>
                        <a:rPr lang="en-US" sz="1800" b="0" i="0" u="none" strike="noStrike" dirty="0">
                          <a:effectLst/>
                          <a:latin typeface="Roboto Condensed" panose="02000000000000000000" pitchFamily="2" charset="0"/>
                          <a:ea typeface="Roboto Condensed" panose="02000000000000000000" pitchFamily="2" charset="0"/>
                        </a:rPr>
                        <a:t> Apparel</a:t>
                      </a:r>
                    </a:p>
                  </a:txBody>
                  <a:tcPr marR="18288" marT="18288" marB="18288" anchor="ctr">
                    <a:lnL>
                      <a:noFill/>
                    </a:lnL>
                    <a:lnR>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tcPr>
                </a:tc>
                <a:extLst>
                  <a:ext uri="{0D108BD9-81ED-4DB2-BD59-A6C34878D82A}">
                    <a16:rowId xmlns:a16="http://schemas.microsoft.com/office/drawing/2014/main" val="10004"/>
                  </a:ext>
                </a:extLst>
              </a:tr>
              <a:tr h="320040">
                <a:tc>
                  <a:txBody>
                    <a:bodyPr/>
                    <a:lstStyle/>
                    <a:p>
                      <a:pPr algn="l" fontAlgn="ctr"/>
                      <a:r>
                        <a:rPr lang="en-US" sz="1800" b="0" i="0" u="none" strike="noStrike" dirty="0">
                          <a:effectLst/>
                          <a:latin typeface="Roboto Condensed" panose="02000000000000000000" pitchFamily="2" charset="0"/>
                          <a:ea typeface="Roboto Condensed" panose="02000000000000000000" pitchFamily="2" charset="0"/>
                        </a:rPr>
                        <a:t> Chemical </a:t>
                      </a:r>
                    </a:p>
                  </a:txBody>
                  <a:tcPr marR="18288" marT="18288" marB="18288" anchor="ctr">
                    <a:lnL>
                      <a:noFill/>
                    </a:lnL>
                    <a:lnR>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tcPr>
                </a:tc>
                <a:extLst>
                  <a:ext uri="{0D108BD9-81ED-4DB2-BD59-A6C34878D82A}">
                    <a16:rowId xmlns:a16="http://schemas.microsoft.com/office/drawing/2014/main" val="10005"/>
                  </a:ext>
                </a:extLst>
              </a:tr>
              <a:tr h="320040">
                <a:tc>
                  <a:txBody>
                    <a:bodyPr/>
                    <a:lstStyle/>
                    <a:p>
                      <a:pPr algn="l" fontAlgn="ctr"/>
                      <a:r>
                        <a:rPr lang="en-US" sz="1800" b="0" i="0" u="none" strike="noStrike" dirty="0">
                          <a:effectLst/>
                          <a:latin typeface="Roboto Condensed" panose="02000000000000000000" pitchFamily="2" charset="0"/>
                          <a:ea typeface="Roboto Condensed" panose="02000000000000000000" pitchFamily="2" charset="0"/>
                        </a:rPr>
                        <a:t> Consumer Electronics</a:t>
                      </a:r>
                    </a:p>
                  </a:txBody>
                  <a:tcPr marR="18288" marT="18288" marB="18288" anchor="ctr">
                    <a:lnL>
                      <a:noFill/>
                    </a:lnL>
                    <a:lnR>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tcPr>
                </a:tc>
                <a:extLst>
                  <a:ext uri="{0D108BD9-81ED-4DB2-BD59-A6C34878D82A}">
                    <a16:rowId xmlns:a16="http://schemas.microsoft.com/office/drawing/2014/main" val="4212476195"/>
                  </a:ext>
                </a:extLst>
              </a:tr>
              <a:tr h="320040">
                <a:tc>
                  <a:txBody>
                    <a:bodyPr/>
                    <a:lstStyle/>
                    <a:p>
                      <a:pPr algn="l" fontAlgn="ctr"/>
                      <a:r>
                        <a:rPr lang="en-US" sz="1800" b="0" i="0" u="none" strike="noStrike" dirty="0">
                          <a:effectLst/>
                          <a:latin typeface="Roboto Condensed" panose="02000000000000000000" pitchFamily="2" charset="0"/>
                          <a:ea typeface="Roboto Condensed" panose="02000000000000000000" pitchFamily="2" charset="0"/>
                        </a:rPr>
                        <a:t> EV Battery</a:t>
                      </a:r>
                    </a:p>
                  </a:txBody>
                  <a:tcPr marR="18288" marT="18288" marB="18288" anchor="ctr">
                    <a:lnL>
                      <a:noFill/>
                    </a:lnL>
                    <a:lnR>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tcPr>
                </a:tc>
                <a:extLst>
                  <a:ext uri="{0D108BD9-81ED-4DB2-BD59-A6C34878D82A}">
                    <a16:rowId xmlns:a16="http://schemas.microsoft.com/office/drawing/2014/main" val="10006"/>
                  </a:ext>
                </a:extLst>
              </a:tr>
              <a:tr h="320040">
                <a:tc>
                  <a:txBody>
                    <a:bodyPr/>
                    <a:lstStyle/>
                    <a:p>
                      <a:pPr algn="l" fontAlgn="ctr"/>
                      <a:r>
                        <a:rPr lang="en-US" sz="1800" b="0" i="0" u="none" strike="noStrike" dirty="0">
                          <a:effectLst/>
                          <a:latin typeface="Roboto Condensed" panose="02000000000000000000" pitchFamily="2" charset="0"/>
                          <a:ea typeface="Roboto Condensed" panose="02000000000000000000" pitchFamily="2" charset="0"/>
                        </a:rPr>
                        <a:t> Construction Materials</a:t>
                      </a:r>
                    </a:p>
                  </a:txBody>
                  <a:tcPr marR="18288" marT="18288" marB="18288" anchor="ctr">
                    <a:lnL>
                      <a:noFill/>
                    </a:lnL>
                    <a:lnR>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tcPr>
                </a:tc>
                <a:extLst>
                  <a:ext uri="{0D108BD9-81ED-4DB2-BD59-A6C34878D82A}">
                    <a16:rowId xmlns:a16="http://schemas.microsoft.com/office/drawing/2014/main" val="10007"/>
                  </a:ext>
                </a:extLst>
              </a:tr>
              <a:tr h="320040">
                <a:tc>
                  <a:txBody>
                    <a:bodyPr/>
                    <a:lstStyle/>
                    <a:p>
                      <a:pPr marL="0" marR="0" lvl="0" indent="0" algn="l" defTabSz="901221" rtl="0" eaLnBrk="1" fontAlgn="ctr" latinLnBrk="0" hangingPunct="1">
                        <a:lnSpc>
                          <a:spcPct val="100000"/>
                        </a:lnSpc>
                        <a:spcBef>
                          <a:spcPts val="0"/>
                        </a:spcBef>
                        <a:spcAft>
                          <a:spcPts val="0"/>
                        </a:spcAft>
                        <a:buClrTx/>
                        <a:buSzTx/>
                        <a:buFontTx/>
                        <a:buNone/>
                        <a:tabLst/>
                        <a:defRPr/>
                      </a:pPr>
                      <a:r>
                        <a:rPr lang="en-US" sz="1800" b="0" i="0" u="none" strike="noStrike" dirty="0">
                          <a:effectLst/>
                          <a:latin typeface="Roboto Condensed" panose="02000000000000000000" pitchFamily="2" charset="0"/>
                          <a:ea typeface="Roboto Condensed" panose="02000000000000000000" pitchFamily="2" charset="0"/>
                        </a:rPr>
                        <a:t> Engineering and Construction</a:t>
                      </a:r>
                    </a:p>
                  </a:txBody>
                  <a:tcPr marR="18288" marT="18288" marB="18288" anchor="ctr">
                    <a:lnL>
                      <a:noFill/>
                    </a:lnL>
                    <a:lnR>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tcPr>
                </a:tc>
                <a:extLst>
                  <a:ext uri="{0D108BD9-81ED-4DB2-BD59-A6C34878D82A}">
                    <a16:rowId xmlns:a16="http://schemas.microsoft.com/office/drawing/2014/main" val="807188535"/>
                  </a:ext>
                </a:extLst>
              </a:tr>
              <a:tr h="320040">
                <a:tc>
                  <a:txBody>
                    <a:bodyPr/>
                    <a:lstStyle/>
                    <a:p>
                      <a:pPr marL="0" marR="0" lvl="0" indent="0" algn="l" defTabSz="901221" rtl="0" eaLnBrk="1" fontAlgn="ctr" latinLnBrk="0" hangingPunct="1">
                        <a:lnSpc>
                          <a:spcPct val="100000"/>
                        </a:lnSpc>
                        <a:spcBef>
                          <a:spcPts val="0"/>
                        </a:spcBef>
                        <a:spcAft>
                          <a:spcPts val="0"/>
                        </a:spcAft>
                        <a:buClrTx/>
                        <a:buSzTx/>
                        <a:buFontTx/>
                        <a:buNone/>
                        <a:tabLst/>
                        <a:defRPr/>
                      </a:pPr>
                      <a:r>
                        <a:rPr lang="en-US" sz="1800" b="0" i="0" u="none" strike="noStrike" dirty="0">
                          <a:effectLst/>
                          <a:latin typeface="Roboto Condensed" panose="02000000000000000000" pitchFamily="2" charset="0"/>
                          <a:ea typeface="Roboto Condensed" panose="02000000000000000000" pitchFamily="2" charset="0"/>
                        </a:rPr>
                        <a:t> Auto Components</a:t>
                      </a:r>
                    </a:p>
                  </a:txBody>
                  <a:tcPr marR="18288" marT="18288" marB="18288" anchor="ctr">
                    <a:lnL>
                      <a:noFill/>
                    </a:lnL>
                    <a:lnR>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tcPr>
                </a:tc>
                <a:extLst>
                  <a:ext uri="{0D108BD9-81ED-4DB2-BD59-A6C34878D82A}">
                    <a16:rowId xmlns:a16="http://schemas.microsoft.com/office/drawing/2014/main" val="3508697792"/>
                  </a:ext>
                </a:extLst>
              </a:tr>
              <a:tr h="320040">
                <a:tc>
                  <a:txBody>
                    <a:bodyPr/>
                    <a:lstStyle/>
                    <a:p>
                      <a:pPr algn="l" fontAlgn="ctr"/>
                      <a:r>
                        <a:rPr lang="en-US" sz="1800" b="1" i="0" u="none" strike="noStrike" dirty="0">
                          <a:effectLst/>
                          <a:latin typeface="Roboto Condensed" panose="02000000000000000000" pitchFamily="2" charset="0"/>
                          <a:ea typeface="Roboto Condensed" panose="02000000000000000000" pitchFamily="2" charset="0"/>
                        </a:rPr>
                        <a:t> Real Estate and Infrastructure</a:t>
                      </a:r>
                    </a:p>
                  </a:txBody>
                  <a:tcPr marL="18288" marR="18288" marT="18288" marB="18288" anchor="ctr">
                    <a:lnL>
                      <a:noFill/>
                    </a:lnL>
                    <a:lnR>
                      <a:noFill/>
                    </a:lnR>
                    <a:lnT w="6350" cap="flat" cmpd="sng" algn="ctr">
                      <a:solidFill>
                        <a:schemeClr val="accent3"/>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FC000">
                        <a:alpha val="50000"/>
                      </a:srgbClr>
                    </a:solidFill>
                  </a:tcPr>
                </a:tc>
                <a:extLst>
                  <a:ext uri="{0D108BD9-81ED-4DB2-BD59-A6C34878D82A}">
                    <a16:rowId xmlns:a16="http://schemas.microsoft.com/office/drawing/2014/main" val="10008"/>
                  </a:ext>
                </a:extLst>
              </a:tr>
            </a:tbl>
          </a:graphicData>
        </a:graphic>
      </p:graphicFrame>
      <p:graphicFrame>
        <p:nvGraphicFramePr>
          <p:cNvPr id="7" name="Table 12">
            <a:extLst>
              <a:ext uri="{FF2B5EF4-FFF2-40B4-BE49-F238E27FC236}">
                <a16:creationId xmlns:a16="http://schemas.microsoft.com/office/drawing/2014/main" id="{07DA6D64-0723-CFD8-D3C1-164F47A4627C}"/>
              </a:ext>
            </a:extLst>
          </p:cNvPr>
          <p:cNvGraphicFramePr>
            <a:graphicFrameLocks noGrp="1"/>
          </p:cNvGraphicFramePr>
          <p:nvPr/>
        </p:nvGraphicFramePr>
        <p:xfrm>
          <a:off x="7570215" y="2009694"/>
          <a:ext cx="4480560" cy="3541776"/>
        </p:xfrm>
        <a:graphic>
          <a:graphicData uri="http://schemas.openxmlformats.org/drawingml/2006/table">
            <a:tbl>
              <a:tblPr/>
              <a:tblGrid>
                <a:gridCol w="4480560">
                  <a:extLst>
                    <a:ext uri="{9D8B030D-6E8A-4147-A177-3AD203B41FA5}">
                      <a16:colId xmlns:a16="http://schemas.microsoft.com/office/drawing/2014/main" val="2812798555"/>
                    </a:ext>
                  </a:extLst>
                </a:gridCol>
              </a:tblGrid>
              <a:tr h="182880">
                <a:tc>
                  <a:txBody>
                    <a:bodyPr/>
                    <a:lstStyle/>
                    <a:p>
                      <a:pPr algn="l" fontAlgn="ctr"/>
                      <a:r>
                        <a:rPr lang="en-US" sz="2000" b="0" i="0" u="none" strike="noStrike" dirty="0">
                          <a:solidFill>
                            <a:schemeClr val="accent1"/>
                          </a:solidFill>
                          <a:effectLst/>
                          <a:latin typeface="Roboto Condensed Medium" panose="02000000000000000000" pitchFamily="2" charset="0"/>
                          <a:ea typeface="Roboto Condensed Medium" panose="02000000000000000000" pitchFamily="2" charset="0"/>
                          <a:cs typeface="Roboto Condensed Medium" panose="02000000000000000000" pitchFamily="2" charset="0"/>
                        </a:rPr>
                        <a:t>Theme</a:t>
                      </a:r>
                    </a:p>
                  </a:txBody>
                  <a:tcPr marL="18288" marR="18288" marT="18288" marB="18288" anchor="b">
                    <a:lnL>
                      <a:noFill/>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0001"/>
                  </a:ext>
                </a:extLst>
              </a:tr>
              <a:tr h="320040">
                <a:tc>
                  <a:txBody>
                    <a:bodyPr/>
                    <a:lstStyle/>
                    <a:p>
                      <a:pPr algn="l" fontAlgn="ctr"/>
                      <a:r>
                        <a:rPr lang="en-US" sz="1800" b="1" i="0" u="none" strike="noStrike" dirty="0">
                          <a:effectLst/>
                          <a:latin typeface="Roboto Condensed" panose="02000000000000000000" pitchFamily="2" charset="0"/>
                          <a:ea typeface="Roboto Condensed" panose="02000000000000000000" pitchFamily="2" charset="0"/>
                        </a:rPr>
                        <a:t> Rise in Industrial Activity</a:t>
                      </a:r>
                    </a:p>
                  </a:txBody>
                  <a:tcPr marL="18288" marR="18288" marT="18288" marB="18288" anchor="ctr">
                    <a:lnL>
                      <a:noFill/>
                    </a:lnL>
                    <a:lnR>
                      <a:noFill/>
                    </a:lnR>
                    <a:lnT w="12700" cap="flat" cmpd="sng" algn="ctr">
                      <a:solidFill>
                        <a:schemeClr val="accent1"/>
                      </a:solidFill>
                      <a:prstDash val="solid"/>
                      <a:round/>
                      <a:headEnd type="none" w="med" len="med"/>
                      <a:tailEnd type="none" w="med" len="med"/>
                    </a:lnT>
                    <a:lnB w="6350" cap="flat" cmpd="sng" algn="ctr">
                      <a:solidFill>
                        <a:schemeClr val="accent3"/>
                      </a:solidFill>
                      <a:prstDash val="solid"/>
                      <a:round/>
                      <a:headEnd type="none" w="med" len="med"/>
                      <a:tailEnd type="none" w="med" len="med"/>
                    </a:lnB>
                    <a:solidFill>
                      <a:srgbClr val="FFC000">
                        <a:alpha val="50000"/>
                      </a:srgbClr>
                    </a:solidFill>
                  </a:tcPr>
                </a:tc>
                <a:extLst>
                  <a:ext uri="{0D108BD9-81ED-4DB2-BD59-A6C34878D82A}">
                    <a16:rowId xmlns:a16="http://schemas.microsoft.com/office/drawing/2014/main" val="10010"/>
                  </a:ext>
                </a:extLst>
              </a:tr>
              <a:tr h="320040">
                <a:tc>
                  <a:txBody>
                    <a:bodyPr/>
                    <a:lstStyle/>
                    <a:p>
                      <a:pPr algn="l" fontAlgn="ctr"/>
                      <a:r>
                        <a:rPr lang="en-US" sz="1800" b="0" i="0" u="none" strike="noStrike" dirty="0">
                          <a:effectLst/>
                          <a:latin typeface="Roboto Condensed" panose="02000000000000000000" pitchFamily="2" charset="0"/>
                          <a:ea typeface="Roboto Condensed" panose="02000000000000000000" pitchFamily="2" charset="0"/>
                        </a:rPr>
                        <a:t> Port and Logistics </a:t>
                      </a:r>
                    </a:p>
                  </a:txBody>
                  <a:tcPr marR="18288" marT="18288" marB="18288" anchor="ctr">
                    <a:lnL>
                      <a:noFill/>
                    </a:lnL>
                    <a:lnR>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tcPr>
                </a:tc>
                <a:extLst>
                  <a:ext uri="{0D108BD9-81ED-4DB2-BD59-A6C34878D82A}">
                    <a16:rowId xmlns:a16="http://schemas.microsoft.com/office/drawing/2014/main" val="10011"/>
                  </a:ext>
                </a:extLst>
              </a:tr>
              <a:tr h="320040">
                <a:tc>
                  <a:txBody>
                    <a:bodyPr/>
                    <a:lstStyle/>
                    <a:p>
                      <a:pPr algn="l" fontAlgn="ctr"/>
                      <a:r>
                        <a:rPr lang="en-US" sz="1800" b="0" i="0" u="none" strike="noStrike" dirty="0">
                          <a:effectLst/>
                          <a:latin typeface="Roboto Condensed" panose="02000000000000000000" pitchFamily="2" charset="0"/>
                          <a:ea typeface="Roboto Condensed" panose="02000000000000000000" pitchFamily="2" charset="0"/>
                        </a:rPr>
                        <a:t> Airport</a:t>
                      </a:r>
                    </a:p>
                  </a:txBody>
                  <a:tcPr marR="18288" marT="18288" marB="18288" anchor="ctr">
                    <a:lnL>
                      <a:noFill/>
                    </a:lnL>
                    <a:lnR>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tcPr>
                </a:tc>
                <a:extLst>
                  <a:ext uri="{0D108BD9-81ED-4DB2-BD59-A6C34878D82A}">
                    <a16:rowId xmlns:a16="http://schemas.microsoft.com/office/drawing/2014/main" val="10012"/>
                  </a:ext>
                </a:extLst>
              </a:tr>
              <a:tr h="320040">
                <a:tc>
                  <a:txBody>
                    <a:bodyPr/>
                    <a:lstStyle/>
                    <a:p>
                      <a:pPr algn="l" fontAlgn="ctr"/>
                      <a:r>
                        <a:rPr lang="en-US" sz="1800" b="0" i="0" u="none" strike="noStrike" dirty="0">
                          <a:effectLst/>
                          <a:latin typeface="Roboto Condensed" panose="02000000000000000000" pitchFamily="2" charset="0"/>
                          <a:ea typeface="Roboto Condensed" panose="02000000000000000000" pitchFamily="2" charset="0"/>
                        </a:rPr>
                        <a:t> Energy and Power Distributors </a:t>
                      </a:r>
                    </a:p>
                  </a:txBody>
                  <a:tcPr marR="18288" marT="18288" marB="18288" anchor="ctr">
                    <a:lnL>
                      <a:noFill/>
                    </a:lnL>
                    <a:lnR>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tcPr>
                </a:tc>
                <a:extLst>
                  <a:ext uri="{0D108BD9-81ED-4DB2-BD59-A6C34878D82A}">
                    <a16:rowId xmlns:a16="http://schemas.microsoft.com/office/drawing/2014/main" val="10013"/>
                  </a:ext>
                </a:extLst>
              </a:tr>
              <a:tr h="320040">
                <a:tc>
                  <a:txBody>
                    <a:bodyPr/>
                    <a:lstStyle/>
                    <a:p>
                      <a:pPr algn="l" fontAlgn="ctr"/>
                      <a:r>
                        <a:rPr lang="en-US" sz="1800" b="1" i="0" u="none" strike="noStrike" dirty="0">
                          <a:effectLst/>
                          <a:latin typeface="Roboto Condensed" panose="02000000000000000000" pitchFamily="2" charset="0"/>
                          <a:ea typeface="Roboto Condensed" panose="02000000000000000000" pitchFamily="2" charset="0"/>
                        </a:rPr>
                        <a:t> Increase in Global Capital Expenditure</a:t>
                      </a:r>
                    </a:p>
                  </a:txBody>
                  <a:tcPr marL="18288" marR="18288" marT="18288" marB="18288" anchor="ctr">
                    <a:lnL>
                      <a:noFill/>
                    </a:lnL>
                    <a:lnR>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solidFill>
                      <a:srgbClr val="FFC000">
                        <a:alpha val="50000"/>
                      </a:srgbClr>
                    </a:solidFill>
                  </a:tcPr>
                </a:tc>
                <a:extLst>
                  <a:ext uri="{0D108BD9-81ED-4DB2-BD59-A6C34878D82A}">
                    <a16:rowId xmlns:a16="http://schemas.microsoft.com/office/drawing/2014/main" val="10016"/>
                  </a:ext>
                </a:extLst>
              </a:tr>
              <a:tr h="320040">
                <a:tc>
                  <a:txBody>
                    <a:bodyPr/>
                    <a:lstStyle/>
                    <a:p>
                      <a:pPr algn="l" fontAlgn="ctr"/>
                      <a:r>
                        <a:rPr lang="en-US" sz="1800" b="0" i="0" u="none" strike="noStrike" dirty="0">
                          <a:effectLst/>
                          <a:latin typeface="Roboto Condensed" panose="02000000000000000000" pitchFamily="2" charset="0"/>
                          <a:ea typeface="Roboto Condensed" panose="02000000000000000000" pitchFamily="2" charset="0"/>
                        </a:rPr>
                        <a:t> Industrial Machinery  </a:t>
                      </a:r>
                    </a:p>
                  </a:txBody>
                  <a:tcPr marR="18288" marT="18288" marB="18288" anchor="ctr">
                    <a:lnL>
                      <a:noFill/>
                    </a:lnL>
                    <a:lnR>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tcPr>
                </a:tc>
                <a:extLst>
                  <a:ext uri="{0D108BD9-81ED-4DB2-BD59-A6C34878D82A}">
                    <a16:rowId xmlns:a16="http://schemas.microsoft.com/office/drawing/2014/main" val="10017"/>
                  </a:ext>
                </a:extLst>
              </a:tr>
              <a:tr h="320040">
                <a:tc>
                  <a:txBody>
                    <a:bodyPr/>
                    <a:lstStyle/>
                    <a:p>
                      <a:pPr algn="l" fontAlgn="ctr"/>
                      <a:r>
                        <a:rPr lang="en-US" sz="1800" b="0" i="0" u="none" strike="noStrike" dirty="0">
                          <a:effectLst/>
                          <a:latin typeface="Roboto Condensed" panose="02000000000000000000" pitchFamily="2" charset="0"/>
                          <a:ea typeface="Roboto Condensed" panose="02000000000000000000" pitchFamily="2" charset="0"/>
                        </a:rPr>
                        <a:t> Tech H/W Supply Chain                                                                                                                                       </a:t>
                      </a:r>
                    </a:p>
                  </a:txBody>
                  <a:tcPr marR="18288" marT="18288" marB="18288" anchor="ctr">
                    <a:lnL>
                      <a:noFill/>
                    </a:lnL>
                    <a:lnR>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tcPr>
                </a:tc>
                <a:extLst>
                  <a:ext uri="{0D108BD9-81ED-4DB2-BD59-A6C34878D82A}">
                    <a16:rowId xmlns:a16="http://schemas.microsoft.com/office/drawing/2014/main" val="1947435455"/>
                  </a:ext>
                </a:extLst>
              </a:tr>
              <a:tr h="320040">
                <a:tc>
                  <a:txBody>
                    <a:bodyPr/>
                    <a:lstStyle/>
                    <a:p>
                      <a:pPr algn="l" fontAlgn="ctr"/>
                      <a:r>
                        <a:rPr lang="en-US" sz="1800" b="0" i="0" u="none" strike="noStrike" dirty="0">
                          <a:effectLst/>
                          <a:latin typeface="Roboto Condensed" panose="02000000000000000000" pitchFamily="2" charset="0"/>
                          <a:ea typeface="Roboto Condensed" panose="02000000000000000000" pitchFamily="2" charset="0"/>
                        </a:rPr>
                        <a:t> High-end Semiconductor Equipment </a:t>
                      </a:r>
                    </a:p>
                  </a:txBody>
                  <a:tcPr marR="18288" marT="18288" marB="18288" anchor="ctr">
                    <a:lnL>
                      <a:noFill/>
                    </a:lnL>
                    <a:lnR>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tcPr>
                </a:tc>
                <a:extLst>
                  <a:ext uri="{0D108BD9-81ED-4DB2-BD59-A6C34878D82A}">
                    <a16:rowId xmlns:a16="http://schemas.microsoft.com/office/drawing/2014/main" val="10018"/>
                  </a:ext>
                </a:extLst>
              </a:tr>
              <a:tr h="320040">
                <a:tc>
                  <a:txBody>
                    <a:bodyPr/>
                    <a:lstStyle/>
                    <a:p>
                      <a:pPr algn="l" fontAlgn="ctr"/>
                      <a:r>
                        <a:rPr lang="en-US" sz="1800" b="0" i="0" u="none" strike="noStrike" dirty="0">
                          <a:effectLst/>
                          <a:latin typeface="Roboto Condensed" panose="02000000000000000000" pitchFamily="2" charset="0"/>
                          <a:ea typeface="Roboto Condensed" panose="02000000000000000000" pitchFamily="2" charset="0"/>
                        </a:rPr>
                        <a:t> Air Conditioning</a:t>
                      </a:r>
                    </a:p>
                  </a:txBody>
                  <a:tcPr marR="18288" marT="18288" marB="18288" anchor="ctr">
                    <a:lnL>
                      <a:noFill/>
                    </a:lnL>
                    <a:lnR>
                      <a:noFill/>
                    </a:lnR>
                    <a:lnT w="6350" cap="flat" cmpd="sng" algn="ctr">
                      <a:solidFill>
                        <a:schemeClr val="accent3"/>
                      </a:solidFill>
                      <a:prstDash val="solid"/>
                      <a:round/>
                      <a:headEnd type="none" w="med" len="med"/>
                      <a:tailEnd type="none" w="med" len="med"/>
                    </a:lnT>
                    <a:lnB w="6350" cap="flat" cmpd="sng" algn="ctr">
                      <a:solidFill>
                        <a:schemeClr val="accent3"/>
                      </a:solidFill>
                      <a:prstDash val="solid"/>
                      <a:round/>
                      <a:headEnd type="none" w="med" len="med"/>
                      <a:tailEnd type="none" w="med" len="med"/>
                    </a:lnB>
                  </a:tcPr>
                </a:tc>
                <a:extLst>
                  <a:ext uri="{0D108BD9-81ED-4DB2-BD59-A6C34878D82A}">
                    <a16:rowId xmlns:a16="http://schemas.microsoft.com/office/drawing/2014/main" val="10019"/>
                  </a:ext>
                </a:extLst>
              </a:tr>
              <a:tr h="320040">
                <a:tc>
                  <a:txBody>
                    <a:bodyPr/>
                    <a:lstStyle/>
                    <a:p>
                      <a:pPr algn="l" fontAlgn="ctr"/>
                      <a:r>
                        <a:rPr lang="en-US" sz="1800" b="1" i="0" u="none" strike="noStrike" dirty="0">
                          <a:effectLst/>
                          <a:latin typeface="Roboto Condensed" panose="02000000000000000000" pitchFamily="2" charset="0"/>
                          <a:ea typeface="Roboto Condensed" panose="02000000000000000000" pitchFamily="2" charset="0"/>
                        </a:rPr>
                        <a:t>Shift in Global EV &amp; Renewables Supply Chain</a:t>
                      </a:r>
                    </a:p>
                  </a:txBody>
                  <a:tcPr marL="18288" marR="18288" marT="18288" marB="18288" anchor="ctr">
                    <a:lnL>
                      <a:noFill/>
                    </a:lnL>
                    <a:lnR>
                      <a:noFill/>
                    </a:lnR>
                    <a:lnT w="6350" cap="flat" cmpd="sng" algn="ctr">
                      <a:solidFill>
                        <a:schemeClr val="accent3"/>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FC000">
                        <a:alpha val="50000"/>
                      </a:srgbClr>
                    </a:solidFill>
                  </a:tcPr>
                </a:tc>
                <a:extLst>
                  <a:ext uri="{0D108BD9-81ED-4DB2-BD59-A6C34878D82A}">
                    <a16:rowId xmlns:a16="http://schemas.microsoft.com/office/drawing/2014/main" val="10022"/>
                  </a:ext>
                </a:extLst>
              </a:tr>
            </a:tbl>
          </a:graphicData>
        </a:graphic>
      </p:graphicFrame>
    </p:spTree>
    <p:extLst>
      <p:ext uri="{BB962C8B-B14F-4D97-AF65-F5344CB8AC3E}">
        <p14:creationId xmlns:p14="http://schemas.microsoft.com/office/powerpoint/2010/main" val="12867293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651E3D6-1B02-5D6C-7F9E-A41D6856B23F}"/>
              </a:ext>
            </a:extLst>
          </p:cNvPr>
          <p:cNvSpPr>
            <a:spLocks noGrp="1"/>
          </p:cNvSpPr>
          <p:nvPr>
            <p:ph type="body" sz="quarter" idx="14"/>
          </p:nvPr>
        </p:nvSpPr>
        <p:spPr/>
        <p:txBody>
          <a:bodyPr/>
          <a:lstStyle/>
          <a:p>
            <a:r>
              <a:rPr lang="en-US" b="1" dirty="0"/>
              <a:t>As of 3/31/23 | Source: GMO</a:t>
            </a:r>
          </a:p>
        </p:txBody>
      </p:sp>
      <p:sp>
        <p:nvSpPr>
          <p:cNvPr id="3" name="Title 2">
            <a:extLst>
              <a:ext uri="{FF2B5EF4-FFF2-40B4-BE49-F238E27FC236}">
                <a16:creationId xmlns:a16="http://schemas.microsoft.com/office/drawing/2014/main" id="{6930DDA8-504B-07F0-BE29-613586398D6F}"/>
              </a:ext>
            </a:extLst>
          </p:cNvPr>
          <p:cNvSpPr>
            <a:spLocks noGrp="1"/>
          </p:cNvSpPr>
          <p:nvPr>
            <p:ph type="title"/>
          </p:nvPr>
        </p:nvSpPr>
        <p:spPr/>
        <p:txBody>
          <a:bodyPr/>
          <a:lstStyle/>
          <a:p>
            <a:r>
              <a:rPr lang="en-US" dirty="0"/>
              <a:t>Themes map onto sector opportunities</a:t>
            </a:r>
          </a:p>
        </p:txBody>
      </p:sp>
      <p:sp>
        <p:nvSpPr>
          <p:cNvPr id="4" name="Text Placeholder 3">
            <a:extLst>
              <a:ext uri="{FF2B5EF4-FFF2-40B4-BE49-F238E27FC236}">
                <a16:creationId xmlns:a16="http://schemas.microsoft.com/office/drawing/2014/main" id="{C52F6128-2190-6BA3-742F-A8BDC1E5F959}"/>
              </a:ext>
            </a:extLst>
          </p:cNvPr>
          <p:cNvSpPr>
            <a:spLocks noGrp="1"/>
          </p:cNvSpPr>
          <p:nvPr>
            <p:ph type="body" sz="quarter" idx="13"/>
          </p:nvPr>
        </p:nvSpPr>
        <p:spPr/>
        <p:txBody>
          <a:bodyPr/>
          <a:lstStyle/>
          <a:p>
            <a:r>
              <a:rPr lang="en-US" dirty="0"/>
              <a:t>Model exposures by country sectors</a:t>
            </a:r>
          </a:p>
        </p:txBody>
      </p:sp>
      <p:graphicFrame>
        <p:nvGraphicFramePr>
          <p:cNvPr id="5" name="Table 4">
            <a:extLst>
              <a:ext uri="{FF2B5EF4-FFF2-40B4-BE49-F238E27FC236}">
                <a16:creationId xmlns:a16="http://schemas.microsoft.com/office/drawing/2014/main" id="{DD2F6A1A-4687-561C-A016-708FF588CB5C}"/>
              </a:ext>
            </a:extLst>
          </p:cNvPr>
          <p:cNvGraphicFramePr>
            <a:graphicFrameLocks noGrp="1"/>
          </p:cNvGraphicFramePr>
          <p:nvPr/>
        </p:nvGraphicFramePr>
        <p:xfrm>
          <a:off x="1330960" y="1906588"/>
          <a:ext cx="11155680" cy="4888992"/>
        </p:xfrm>
        <a:graphic>
          <a:graphicData uri="http://schemas.openxmlformats.org/drawingml/2006/table">
            <a:tbl>
              <a:tblPr/>
              <a:tblGrid>
                <a:gridCol w="1645920">
                  <a:extLst>
                    <a:ext uri="{9D8B030D-6E8A-4147-A177-3AD203B41FA5}">
                      <a16:colId xmlns:a16="http://schemas.microsoft.com/office/drawing/2014/main" val="2667197161"/>
                    </a:ext>
                  </a:extLst>
                </a:gridCol>
                <a:gridCol w="1645920">
                  <a:extLst>
                    <a:ext uri="{9D8B030D-6E8A-4147-A177-3AD203B41FA5}">
                      <a16:colId xmlns:a16="http://schemas.microsoft.com/office/drawing/2014/main" val="2288035244"/>
                    </a:ext>
                  </a:extLst>
                </a:gridCol>
                <a:gridCol w="1280160">
                  <a:extLst>
                    <a:ext uri="{9D8B030D-6E8A-4147-A177-3AD203B41FA5}">
                      <a16:colId xmlns:a16="http://schemas.microsoft.com/office/drawing/2014/main" val="2850450771"/>
                    </a:ext>
                  </a:extLst>
                </a:gridCol>
                <a:gridCol w="914400">
                  <a:extLst>
                    <a:ext uri="{9D8B030D-6E8A-4147-A177-3AD203B41FA5}">
                      <a16:colId xmlns:a16="http://schemas.microsoft.com/office/drawing/2014/main" val="967781084"/>
                    </a:ext>
                  </a:extLst>
                </a:gridCol>
                <a:gridCol w="1280160">
                  <a:extLst>
                    <a:ext uri="{9D8B030D-6E8A-4147-A177-3AD203B41FA5}">
                      <a16:colId xmlns:a16="http://schemas.microsoft.com/office/drawing/2014/main" val="3575872062"/>
                    </a:ext>
                  </a:extLst>
                </a:gridCol>
                <a:gridCol w="1371600">
                  <a:extLst>
                    <a:ext uri="{9D8B030D-6E8A-4147-A177-3AD203B41FA5}">
                      <a16:colId xmlns:a16="http://schemas.microsoft.com/office/drawing/2014/main" val="1743647829"/>
                    </a:ext>
                  </a:extLst>
                </a:gridCol>
                <a:gridCol w="822960">
                  <a:extLst>
                    <a:ext uri="{9D8B030D-6E8A-4147-A177-3AD203B41FA5}">
                      <a16:colId xmlns:a16="http://schemas.microsoft.com/office/drawing/2014/main" val="2093526358"/>
                    </a:ext>
                  </a:extLst>
                </a:gridCol>
                <a:gridCol w="1280160">
                  <a:extLst>
                    <a:ext uri="{9D8B030D-6E8A-4147-A177-3AD203B41FA5}">
                      <a16:colId xmlns:a16="http://schemas.microsoft.com/office/drawing/2014/main" val="4074287960"/>
                    </a:ext>
                  </a:extLst>
                </a:gridCol>
                <a:gridCol w="914400">
                  <a:extLst>
                    <a:ext uri="{9D8B030D-6E8A-4147-A177-3AD203B41FA5}">
                      <a16:colId xmlns:a16="http://schemas.microsoft.com/office/drawing/2014/main" val="599057810"/>
                    </a:ext>
                  </a:extLst>
                </a:gridCol>
              </a:tblGrid>
              <a:tr h="290911">
                <a:tc>
                  <a:txBody>
                    <a:bodyPr/>
                    <a:lstStyle/>
                    <a:p>
                      <a:pPr algn="ctr" fontAlgn="b"/>
                      <a:endParaRPr lang="en-US" sz="2000" b="1" i="0" u="none" strike="noStrike" dirty="0">
                        <a:solidFill>
                          <a:schemeClr val="accent1"/>
                        </a:solidFill>
                        <a:effectLst/>
                        <a:latin typeface="Roboto Condensed Medium" panose="02000000000000000000" pitchFamily="2" charset="0"/>
                        <a:ea typeface="Roboto Condensed Medium" panose="02000000000000000000" pitchFamily="2" charset="0"/>
                        <a:cs typeface="Roboto Condensed Medium" panose="02000000000000000000" pitchFamily="2" charset="0"/>
                      </a:endParaRPr>
                    </a:p>
                  </a:txBody>
                  <a:tcPr marL="0" marR="0" marT="0" marB="0" anchor="b">
                    <a:lnL>
                      <a:noFill/>
                    </a:lnL>
                    <a:lnR>
                      <a:noFill/>
                    </a:lnR>
                    <a:lnT>
                      <a:noFill/>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rtl="0" fontAlgn="b"/>
                      <a:r>
                        <a:rPr lang="en-US" sz="2000" b="0" i="0" u="none" strike="noStrike" dirty="0">
                          <a:solidFill>
                            <a:srgbClr val="013957"/>
                          </a:solidFill>
                          <a:effectLst/>
                          <a:latin typeface="Roboto Condensed Medium" panose="02000000000000000000" pitchFamily="2" charset="0"/>
                          <a:ea typeface="Roboto Condensed Medium" panose="02000000000000000000" pitchFamily="2" charset="0"/>
                          <a:cs typeface="Roboto Condensed Medium" panose="02000000000000000000" pitchFamily="2" charset="0"/>
                        </a:rPr>
                        <a:t>Consumer Discretionary</a:t>
                      </a:r>
                    </a:p>
                  </a:txBody>
                  <a:tcPr marL="0" marR="0" marT="0" marB="0" anchor="b">
                    <a:lnL>
                      <a:noFill/>
                    </a:lnL>
                    <a:lnR>
                      <a:noFill/>
                    </a:lnR>
                    <a:lnT>
                      <a:noFill/>
                    </a:lnT>
                    <a:lnB w="12700" cap="flat" cmpd="sng" algn="ctr">
                      <a:solidFill>
                        <a:schemeClr val="accent1"/>
                      </a:solidFill>
                      <a:prstDash val="solid"/>
                      <a:round/>
                      <a:headEnd type="none" w="med" len="med"/>
                      <a:tailEnd type="none" w="med" len="med"/>
                    </a:lnB>
                  </a:tcPr>
                </a:tc>
                <a:tc>
                  <a:txBody>
                    <a:bodyPr/>
                    <a:lstStyle/>
                    <a:p>
                      <a:pPr algn="ctr" rtl="0" fontAlgn="b"/>
                      <a:r>
                        <a:rPr lang="en-US" sz="2000" b="0" i="0" u="none" strike="noStrike" dirty="0">
                          <a:solidFill>
                            <a:srgbClr val="013957"/>
                          </a:solidFill>
                          <a:effectLst/>
                          <a:latin typeface="Roboto Condensed Medium" panose="02000000000000000000" pitchFamily="2" charset="0"/>
                          <a:ea typeface="Roboto Condensed Medium" panose="02000000000000000000" pitchFamily="2" charset="0"/>
                          <a:cs typeface="Roboto Condensed Medium" panose="02000000000000000000" pitchFamily="2" charset="0"/>
                        </a:rPr>
                        <a:t>Consumer</a:t>
                      </a:r>
                      <a:br>
                        <a:rPr lang="en-US" sz="2000" b="0" i="0" u="none" strike="noStrike" dirty="0">
                          <a:solidFill>
                            <a:srgbClr val="013957"/>
                          </a:solidFill>
                          <a:effectLst/>
                          <a:latin typeface="Roboto Condensed Medium" panose="02000000000000000000" pitchFamily="2" charset="0"/>
                          <a:ea typeface="Roboto Condensed Medium" panose="02000000000000000000" pitchFamily="2" charset="0"/>
                          <a:cs typeface="Roboto Condensed Medium" panose="02000000000000000000" pitchFamily="2" charset="0"/>
                        </a:rPr>
                      </a:br>
                      <a:r>
                        <a:rPr lang="en-US" sz="2000" b="0" i="0" u="none" strike="noStrike" dirty="0">
                          <a:solidFill>
                            <a:srgbClr val="013957"/>
                          </a:solidFill>
                          <a:effectLst/>
                          <a:latin typeface="Roboto Condensed Medium" panose="02000000000000000000" pitchFamily="2" charset="0"/>
                          <a:ea typeface="Roboto Condensed Medium" panose="02000000000000000000" pitchFamily="2" charset="0"/>
                          <a:cs typeface="Roboto Condensed Medium" panose="02000000000000000000" pitchFamily="2" charset="0"/>
                        </a:rPr>
                        <a:t>Staples</a:t>
                      </a:r>
                    </a:p>
                  </a:txBody>
                  <a:tcPr marL="0" marR="0" marT="0" marB="0" anchor="b">
                    <a:lnL>
                      <a:noFill/>
                    </a:lnL>
                    <a:lnR>
                      <a:noFill/>
                    </a:lnR>
                    <a:lnT>
                      <a:noFill/>
                    </a:lnT>
                    <a:lnB w="12700" cap="flat" cmpd="sng" algn="ctr">
                      <a:solidFill>
                        <a:schemeClr val="accent1"/>
                      </a:solidFill>
                      <a:prstDash val="solid"/>
                      <a:round/>
                      <a:headEnd type="none" w="med" len="med"/>
                      <a:tailEnd type="none" w="med" len="med"/>
                    </a:lnB>
                  </a:tcPr>
                </a:tc>
                <a:tc>
                  <a:txBody>
                    <a:bodyPr/>
                    <a:lstStyle/>
                    <a:p>
                      <a:pPr algn="ctr" rtl="0" fontAlgn="b"/>
                      <a:r>
                        <a:rPr lang="en-US" sz="2000" b="0" i="0" u="none" strike="noStrike" dirty="0">
                          <a:solidFill>
                            <a:srgbClr val="013957"/>
                          </a:solidFill>
                          <a:effectLst/>
                          <a:latin typeface="Roboto Condensed Medium" panose="02000000000000000000" pitchFamily="2" charset="0"/>
                          <a:ea typeface="Roboto Condensed Medium" panose="02000000000000000000" pitchFamily="2" charset="0"/>
                          <a:cs typeface="Roboto Condensed Medium" panose="02000000000000000000" pitchFamily="2" charset="0"/>
                        </a:rPr>
                        <a:t>Energy</a:t>
                      </a:r>
                    </a:p>
                  </a:txBody>
                  <a:tcPr marL="0" marR="0" marT="0" marB="0" anchor="b">
                    <a:lnL>
                      <a:noFill/>
                    </a:lnL>
                    <a:lnR>
                      <a:noFill/>
                    </a:lnR>
                    <a:lnT>
                      <a:noFill/>
                    </a:lnT>
                    <a:lnB w="12700" cap="flat" cmpd="sng" algn="ctr">
                      <a:solidFill>
                        <a:schemeClr val="accent1"/>
                      </a:solidFill>
                      <a:prstDash val="solid"/>
                      <a:round/>
                      <a:headEnd type="none" w="med" len="med"/>
                      <a:tailEnd type="none" w="med" len="med"/>
                    </a:lnB>
                  </a:tcPr>
                </a:tc>
                <a:tc>
                  <a:txBody>
                    <a:bodyPr/>
                    <a:lstStyle/>
                    <a:p>
                      <a:pPr algn="ctr" rtl="0" fontAlgn="b"/>
                      <a:r>
                        <a:rPr lang="en-US" sz="2000" b="0" i="0" u="none" strike="noStrike" dirty="0">
                          <a:solidFill>
                            <a:srgbClr val="013957"/>
                          </a:solidFill>
                          <a:effectLst/>
                          <a:latin typeface="Roboto Condensed Medium" panose="02000000000000000000" pitchFamily="2" charset="0"/>
                          <a:ea typeface="Roboto Condensed Medium" panose="02000000000000000000" pitchFamily="2" charset="0"/>
                          <a:cs typeface="Roboto Condensed Medium" panose="02000000000000000000" pitchFamily="2" charset="0"/>
                        </a:rPr>
                        <a:t>Financials</a:t>
                      </a:r>
                    </a:p>
                  </a:txBody>
                  <a:tcPr marL="0" marR="0" marT="0" marB="0" anchor="b">
                    <a:lnL>
                      <a:noFill/>
                    </a:lnL>
                    <a:lnR>
                      <a:noFill/>
                    </a:lnR>
                    <a:lnT>
                      <a:noFill/>
                    </a:lnT>
                    <a:lnB w="12700" cap="flat" cmpd="sng" algn="ctr">
                      <a:solidFill>
                        <a:schemeClr val="accent1"/>
                      </a:solidFill>
                      <a:prstDash val="solid"/>
                      <a:round/>
                      <a:headEnd type="none" w="med" len="med"/>
                      <a:tailEnd type="none" w="med" len="med"/>
                    </a:lnB>
                  </a:tcPr>
                </a:tc>
                <a:tc>
                  <a:txBody>
                    <a:bodyPr/>
                    <a:lstStyle/>
                    <a:p>
                      <a:pPr algn="ctr" rtl="0" fontAlgn="b"/>
                      <a:r>
                        <a:rPr lang="en-US" sz="2000" b="0" i="0" u="none" strike="noStrike" dirty="0">
                          <a:solidFill>
                            <a:srgbClr val="013957"/>
                          </a:solidFill>
                          <a:effectLst/>
                          <a:latin typeface="Roboto Condensed Medium" panose="02000000000000000000" pitchFamily="2" charset="0"/>
                          <a:ea typeface="Roboto Condensed Medium" panose="02000000000000000000" pitchFamily="2" charset="0"/>
                          <a:cs typeface="Roboto Condensed Medium" panose="02000000000000000000" pitchFamily="2" charset="0"/>
                        </a:rPr>
                        <a:t>Industrials</a:t>
                      </a:r>
                    </a:p>
                  </a:txBody>
                  <a:tcPr marL="0" marR="0" marT="0" marB="0" anchor="b">
                    <a:lnL>
                      <a:noFill/>
                    </a:lnL>
                    <a:lnR>
                      <a:noFill/>
                    </a:lnR>
                    <a:lnT>
                      <a:noFill/>
                    </a:lnT>
                    <a:lnB w="12700" cap="flat" cmpd="sng" algn="ctr">
                      <a:solidFill>
                        <a:schemeClr val="accent1"/>
                      </a:solidFill>
                      <a:prstDash val="solid"/>
                      <a:round/>
                      <a:headEnd type="none" w="med" len="med"/>
                      <a:tailEnd type="none" w="med" len="med"/>
                    </a:lnB>
                  </a:tcPr>
                </a:tc>
                <a:tc>
                  <a:txBody>
                    <a:bodyPr/>
                    <a:lstStyle/>
                    <a:p>
                      <a:pPr algn="ctr" rtl="0" fontAlgn="b"/>
                      <a:r>
                        <a:rPr lang="en-US" sz="2000" b="0" i="0" u="none" strike="noStrike" dirty="0">
                          <a:solidFill>
                            <a:srgbClr val="013957"/>
                          </a:solidFill>
                          <a:effectLst/>
                          <a:latin typeface="Roboto Condensed Medium" panose="02000000000000000000" pitchFamily="2" charset="0"/>
                          <a:ea typeface="Roboto Condensed Medium" panose="02000000000000000000" pitchFamily="2" charset="0"/>
                          <a:cs typeface="Roboto Condensed Medium" panose="02000000000000000000" pitchFamily="2" charset="0"/>
                        </a:rPr>
                        <a:t>IT</a:t>
                      </a:r>
                    </a:p>
                  </a:txBody>
                  <a:tcPr marL="0" marR="0" marT="0" marB="0" anchor="b">
                    <a:lnL>
                      <a:noFill/>
                    </a:lnL>
                    <a:lnR>
                      <a:noFill/>
                    </a:lnR>
                    <a:lnT>
                      <a:noFill/>
                    </a:lnT>
                    <a:lnB w="12700" cap="flat" cmpd="sng" algn="ctr">
                      <a:solidFill>
                        <a:schemeClr val="accent1"/>
                      </a:solidFill>
                      <a:prstDash val="solid"/>
                      <a:round/>
                      <a:headEnd type="none" w="med" len="med"/>
                      <a:tailEnd type="none" w="med" len="med"/>
                    </a:lnB>
                  </a:tcPr>
                </a:tc>
                <a:tc>
                  <a:txBody>
                    <a:bodyPr/>
                    <a:lstStyle/>
                    <a:p>
                      <a:pPr algn="ctr" rtl="0" fontAlgn="b"/>
                      <a:r>
                        <a:rPr lang="en-US" sz="2000" b="0" i="0" u="none" strike="noStrike" dirty="0">
                          <a:solidFill>
                            <a:srgbClr val="013957"/>
                          </a:solidFill>
                          <a:effectLst/>
                          <a:latin typeface="Roboto Condensed Medium" panose="02000000000000000000" pitchFamily="2" charset="0"/>
                          <a:ea typeface="Roboto Condensed Medium" panose="02000000000000000000" pitchFamily="2" charset="0"/>
                          <a:cs typeface="Roboto Condensed Medium" panose="02000000000000000000" pitchFamily="2" charset="0"/>
                        </a:rPr>
                        <a:t>Materials</a:t>
                      </a:r>
                    </a:p>
                  </a:txBody>
                  <a:tcPr marL="0" marR="0" marT="0" marB="0" anchor="b">
                    <a:lnL>
                      <a:noFill/>
                    </a:lnL>
                    <a:lnR>
                      <a:noFill/>
                    </a:lnR>
                    <a:lnT>
                      <a:noFill/>
                    </a:lnT>
                    <a:lnB w="12700" cap="flat" cmpd="sng" algn="ctr">
                      <a:solidFill>
                        <a:schemeClr val="accent1"/>
                      </a:solidFill>
                      <a:prstDash val="solid"/>
                      <a:round/>
                      <a:headEnd type="none" w="med" len="med"/>
                      <a:tailEnd type="none" w="med" len="med"/>
                    </a:lnB>
                  </a:tcPr>
                </a:tc>
                <a:tc>
                  <a:txBody>
                    <a:bodyPr/>
                    <a:lstStyle/>
                    <a:p>
                      <a:pPr algn="ctr" rtl="0" fontAlgn="b"/>
                      <a:r>
                        <a:rPr lang="en-US" sz="2000" b="0" i="0" u="none" strike="noStrike" dirty="0">
                          <a:solidFill>
                            <a:srgbClr val="013957"/>
                          </a:solidFill>
                          <a:effectLst/>
                          <a:latin typeface="Roboto Condensed Medium" panose="02000000000000000000" pitchFamily="2" charset="0"/>
                          <a:ea typeface="Roboto Condensed Medium" panose="02000000000000000000" pitchFamily="2" charset="0"/>
                          <a:cs typeface="Roboto Condensed Medium" panose="02000000000000000000" pitchFamily="2" charset="0"/>
                        </a:rPr>
                        <a:t>Real Estate</a:t>
                      </a:r>
                    </a:p>
                  </a:txBody>
                  <a:tcPr marL="0" marR="0" marT="0" marB="0" anchor="b">
                    <a:lnL>
                      <a:noFill/>
                    </a:lnL>
                    <a:lnR>
                      <a:noFill/>
                    </a:lnR>
                    <a:lnT>
                      <a:noFill/>
                    </a:lnT>
                    <a:lnB w="12700" cap="flat" cmpd="sng" algn="ctr">
                      <a:solidFill>
                        <a:schemeClr val="accent1"/>
                      </a:solidFill>
                      <a:prstDash val="solid"/>
                      <a:round/>
                      <a:headEnd type="none" w="med" len="med"/>
                      <a:tailEnd type="none" w="med" len="med"/>
                    </a:lnB>
                  </a:tcPr>
                </a:tc>
                <a:extLst>
                  <a:ext uri="{0D108BD9-81ED-4DB2-BD59-A6C34878D82A}">
                    <a16:rowId xmlns:a16="http://schemas.microsoft.com/office/drawing/2014/main" val="38801707"/>
                  </a:ext>
                </a:extLst>
              </a:tr>
              <a:tr h="329184">
                <a:tc>
                  <a:txBody>
                    <a:bodyPr/>
                    <a:lstStyle/>
                    <a:p>
                      <a:pPr algn="l" rtl="0" fontAlgn="b"/>
                      <a:r>
                        <a:rPr lang="en-US" sz="2000" b="0" i="0" u="none" strike="noStrike" dirty="0">
                          <a:solidFill>
                            <a:schemeClr val="accent1"/>
                          </a:solidFill>
                          <a:effectLst/>
                          <a:latin typeface="Roboto Condensed" panose="02000000000000000000" pitchFamily="2" charset="0"/>
                          <a:ea typeface="Roboto Condensed" panose="02000000000000000000" pitchFamily="2" charset="0"/>
                        </a:rPr>
                        <a:t>Brazil</a:t>
                      </a:r>
                    </a:p>
                  </a:txBody>
                  <a:tcPr marL="0" marR="0" marT="0" marB="0" anchor="ctr">
                    <a:lnL>
                      <a:noFill/>
                    </a:lnL>
                    <a:lnR>
                      <a:noFill/>
                    </a:lnR>
                    <a:lnT w="12700" cap="flat" cmpd="sng" algn="ctr">
                      <a:solidFill>
                        <a:schemeClr val="accent1"/>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12700" cap="flat" cmpd="sng" algn="ctr">
                      <a:solidFill>
                        <a:schemeClr val="accent1"/>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12700" cap="flat" cmpd="sng" algn="ctr">
                      <a:solidFill>
                        <a:schemeClr val="accent1"/>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12700" cap="flat" cmpd="sng" algn="ctr">
                      <a:solidFill>
                        <a:schemeClr val="accent1"/>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12700" cap="flat" cmpd="sng" algn="ctr">
                      <a:solidFill>
                        <a:schemeClr val="accent1"/>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12700" cap="flat" cmpd="sng" algn="ctr">
                      <a:solidFill>
                        <a:schemeClr val="accent1"/>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EBF0F9"/>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12700" cap="flat" cmpd="sng" algn="ctr">
                      <a:solidFill>
                        <a:schemeClr val="accent1"/>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EBF0F9"/>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12700" cap="flat" cmpd="sng" algn="ctr">
                      <a:solidFill>
                        <a:schemeClr val="accent1"/>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12700" cap="flat" cmpd="sng" algn="ctr">
                      <a:solidFill>
                        <a:schemeClr val="accent1"/>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extLst>
                  <a:ext uri="{0D108BD9-81ED-4DB2-BD59-A6C34878D82A}">
                    <a16:rowId xmlns:a16="http://schemas.microsoft.com/office/drawing/2014/main" val="2528632528"/>
                  </a:ext>
                </a:extLst>
              </a:tr>
              <a:tr h="329184">
                <a:tc>
                  <a:txBody>
                    <a:bodyPr/>
                    <a:lstStyle/>
                    <a:p>
                      <a:pPr algn="l" rtl="0" fontAlgn="b"/>
                      <a:r>
                        <a:rPr lang="en-US" sz="2000" b="0" i="0" u="none" strike="noStrike" dirty="0">
                          <a:solidFill>
                            <a:schemeClr val="accent1"/>
                          </a:solidFill>
                          <a:effectLst/>
                          <a:latin typeface="Roboto Condensed" panose="02000000000000000000" pitchFamily="2" charset="0"/>
                          <a:ea typeface="Roboto Condensed" panose="02000000000000000000" pitchFamily="2" charset="0"/>
                        </a:rPr>
                        <a:t>Chile</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D9E3F3"/>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extLst>
                  <a:ext uri="{0D108BD9-81ED-4DB2-BD59-A6C34878D82A}">
                    <a16:rowId xmlns:a16="http://schemas.microsoft.com/office/drawing/2014/main" val="2787890591"/>
                  </a:ext>
                </a:extLst>
              </a:tr>
              <a:tr h="329184">
                <a:tc>
                  <a:txBody>
                    <a:bodyPr/>
                    <a:lstStyle/>
                    <a:p>
                      <a:pPr algn="l" rtl="0" fontAlgn="b"/>
                      <a:r>
                        <a:rPr lang="en-US" sz="2000" b="0" i="0" u="none" strike="noStrike" dirty="0">
                          <a:solidFill>
                            <a:schemeClr val="accent1"/>
                          </a:solidFill>
                          <a:effectLst/>
                          <a:latin typeface="Roboto Condensed" panose="02000000000000000000" pitchFamily="2" charset="0"/>
                          <a:ea typeface="Roboto Condensed" panose="02000000000000000000" pitchFamily="2" charset="0"/>
                        </a:rPr>
                        <a:t>Czech</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DBE4F4"/>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extLst>
                  <a:ext uri="{0D108BD9-81ED-4DB2-BD59-A6C34878D82A}">
                    <a16:rowId xmlns:a16="http://schemas.microsoft.com/office/drawing/2014/main" val="506608370"/>
                  </a:ext>
                </a:extLst>
              </a:tr>
              <a:tr h="329184">
                <a:tc>
                  <a:txBody>
                    <a:bodyPr/>
                    <a:lstStyle/>
                    <a:p>
                      <a:pPr algn="l" rtl="0" fontAlgn="b"/>
                      <a:r>
                        <a:rPr lang="en-US" sz="2000" b="0" i="0" u="none" strike="noStrike" dirty="0">
                          <a:solidFill>
                            <a:schemeClr val="accent1"/>
                          </a:solidFill>
                          <a:effectLst/>
                          <a:latin typeface="Roboto Condensed" panose="02000000000000000000" pitchFamily="2" charset="0"/>
                          <a:ea typeface="Roboto Condensed" panose="02000000000000000000" pitchFamily="2" charset="0"/>
                        </a:rPr>
                        <a:t>India</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6188CE"/>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8BA7DB"/>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9AB3D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extLst>
                  <a:ext uri="{0D108BD9-81ED-4DB2-BD59-A6C34878D82A}">
                    <a16:rowId xmlns:a16="http://schemas.microsoft.com/office/drawing/2014/main" val="2349315936"/>
                  </a:ext>
                </a:extLst>
              </a:tr>
              <a:tr h="329184">
                <a:tc>
                  <a:txBody>
                    <a:bodyPr/>
                    <a:lstStyle/>
                    <a:p>
                      <a:pPr algn="l" rtl="0" fontAlgn="b"/>
                      <a:r>
                        <a:rPr lang="en-US" sz="2000" b="0" i="0" u="none" strike="noStrike" dirty="0">
                          <a:solidFill>
                            <a:schemeClr val="accent1"/>
                          </a:solidFill>
                          <a:effectLst/>
                          <a:latin typeface="Roboto Condensed" panose="02000000000000000000" pitchFamily="2" charset="0"/>
                          <a:ea typeface="Roboto Condensed" panose="02000000000000000000" pitchFamily="2" charset="0"/>
                        </a:rPr>
                        <a:t>Indonesia</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E4EBF7"/>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C8D6EE"/>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E4EBF7"/>
                    </a:solidFill>
                  </a:tcPr>
                </a:tc>
                <a:extLst>
                  <a:ext uri="{0D108BD9-81ED-4DB2-BD59-A6C34878D82A}">
                    <a16:rowId xmlns:a16="http://schemas.microsoft.com/office/drawing/2014/main" val="3089054802"/>
                  </a:ext>
                </a:extLst>
              </a:tr>
              <a:tr h="329184">
                <a:tc>
                  <a:txBody>
                    <a:bodyPr/>
                    <a:lstStyle/>
                    <a:p>
                      <a:pPr algn="l" rtl="0" fontAlgn="b"/>
                      <a:r>
                        <a:rPr lang="en-US" sz="2000" b="0" i="0" u="none" strike="noStrike" dirty="0">
                          <a:solidFill>
                            <a:schemeClr val="accent1"/>
                          </a:solidFill>
                          <a:effectLst/>
                          <a:latin typeface="Roboto Condensed" panose="02000000000000000000" pitchFamily="2" charset="0"/>
                          <a:ea typeface="Roboto Condensed" panose="02000000000000000000" pitchFamily="2" charset="0"/>
                        </a:rPr>
                        <a:t>Korea</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D3DEF1"/>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D3DEF1"/>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extLst>
                  <a:ext uri="{0D108BD9-81ED-4DB2-BD59-A6C34878D82A}">
                    <a16:rowId xmlns:a16="http://schemas.microsoft.com/office/drawing/2014/main" val="2003185361"/>
                  </a:ext>
                </a:extLst>
              </a:tr>
              <a:tr h="329184">
                <a:tc>
                  <a:txBody>
                    <a:bodyPr/>
                    <a:lstStyle/>
                    <a:p>
                      <a:pPr algn="l" rtl="0" fontAlgn="b"/>
                      <a:r>
                        <a:rPr lang="en-US" sz="2000" b="0" i="0" u="none" strike="noStrike" dirty="0">
                          <a:solidFill>
                            <a:schemeClr val="accent1"/>
                          </a:solidFill>
                          <a:effectLst/>
                          <a:latin typeface="Roboto Condensed" panose="02000000000000000000" pitchFamily="2" charset="0"/>
                          <a:ea typeface="Roboto Condensed" panose="02000000000000000000" pitchFamily="2" charset="0"/>
                        </a:rPr>
                        <a:t>Mexico</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D1DDF1"/>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A3BAE2"/>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D1DDF1"/>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D1DDF1"/>
                    </a:solidFill>
                  </a:tcPr>
                </a:tc>
                <a:extLst>
                  <a:ext uri="{0D108BD9-81ED-4DB2-BD59-A6C34878D82A}">
                    <a16:rowId xmlns:a16="http://schemas.microsoft.com/office/drawing/2014/main" val="759622801"/>
                  </a:ext>
                </a:extLst>
              </a:tr>
              <a:tr h="329184">
                <a:tc>
                  <a:txBody>
                    <a:bodyPr/>
                    <a:lstStyle/>
                    <a:p>
                      <a:pPr algn="l" rtl="0" fontAlgn="b"/>
                      <a:r>
                        <a:rPr lang="en-US" sz="2000" b="0" i="0" u="none" strike="noStrike" dirty="0">
                          <a:solidFill>
                            <a:schemeClr val="accent1"/>
                          </a:solidFill>
                          <a:effectLst/>
                          <a:latin typeface="Roboto Condensed" panose="02000000000000000000" pitchFamily="2" charset="0"/>
                          <a:ea typeface="Roboto Condensed" panose="02000000000000000000" pitchFamily="2" charset="0"/>
                        </a:rPr>
                        <a:t>Poland</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EBF0F9"/>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D6E0F2"/>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extLst>
                  <a:ext uri="{0D108BD9-81ED-4DB2-BD59-A6C34878D82A}">
                    <a16:rowId xmlns:a16="http://schemas.microsoft.com/office/drawing/2014/main" val="1350866364"/>
                  </a:ext>
                </a:extLst>
              </a:tr>
              <a:tr h="329184">
                <a:tc>
                  <a:txBody>
                    <a:bodyPr/>
                    <a:lstStyle/>
                    <a:p>
                      <a:pPr algn="l" rtl="0" fontAlgn="b"/>
                      <a:r>
                        <a:rPr lang="en-US" sz="2000" b="0" i="0" u="none" strike="noStrike" dirty="0">
                          <a:solidFill>
                            <a:schemeClr val="accent1"/>
                          </a:solidFill>
                          <a:effectLst/>
                          <a:latin typeface="Roboto Condensed" panose="02000000000000000000" pitchFamily="2" charset="0"/>
                          <a:ea typeface="Roboto Condensed" panose="02000000000000000000" pitchFamily="2" charset="0"/>
                        </a:rPr>
                        <a:t>Taiwan</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4472C4"/>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extLst>
                  <a:ext uri="{0D108BD9-81ED-4DB2-BD59-A6C34878D82A}">
                    <a16:rowId xmlns:a16="http://schemas.microsoft.com/office/drawing/2014/main" val="3279669257"/>
                  </a:ext>
                </a:extLst>
              </a:tr>
              <a:tr h="329184">
                <a:tc>
                  <a:txBody>
                    <a:bodyPr/>
                    <a:lstStyle/>
                    <a:p>
                      <a:pPr algn="l" rtl="0" fontAlgn="b"/>
                      <a:r>
                        <a:rPr lang="en-US" sz="2000" b="0" i="0" u="none" strike="noStrike" dirty="0">
                          <a:solidFill>
                            <a:schemeClr val="accent1"/>
                          </a:solidFill>
                          <a:effectLst/>
                          <a:latin typeface="Roboto Condensed" panose="02000000000000000000" pitchFamily="2" charset="0"/>
                          <a:ea typeface="Roboto Condensed" panose="02000000000000000000" pitchFamily="2" charset="0"/>
                        </a:rPr>
                        <a:t>Thailand</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CFDBF0"/>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CFDBF0"/>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CFDBF0"/>
                    </a:solidFill>
                  </a:tcPr>
                </a:tc>
                <a:extLst>
                  <a:ext uri="{0D108BD9-81ED-4DB2-BD59-A6C34878D82A}">
                    <a16:rowId xmlns:a16="http://schemas.microsoft.com/office/drawing/2014/main" val="2057695275"/>
                  </a:ext>
                </a:extLst>
              </a:tr>
              <a:tr h="329184">
                <a:tc>
                  <a:txBody>
                    <a:bodyPr/>
                    <a:lstStyle/>
                    <a:p>
                      <a:pPr algn="l" rtl="0" fontAlgn="b"/>
                      <a:r>
                        <a:rPr lang="en-US" sz="2000" b="0" i="0" u="none" strike="noStrike" dirty="0">
                          <a:solidFill>
                            <a:schemeClr val="accent1"/>
                          </a:solidFill>
                          <a:effectLst/>
                          <a:latin typeface="Roboto Condensed" panose="02000000000000000000" pitchFamily="2" charset="0"/>
                          <a:ea typeface="Roboto Condensed" panose="02000000000000000000" pitchFamily="2" charset="0"/>
                        </a:rPr>
                        <a:t>Turkey</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E6ECF7"/>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extLst>
                  <a:ext uri="{0D108BD9-81ED-4DB2-BD59-A6C34878D82A}">
                    <a16:rowId xmlns:a16="http://schemas.microsoft.com/office/drawing/2014/main" val="3565293553"/>
                  </a:ext>
                </a:extLst>
              </a:tr>
              <a:tr h="329184">
                <a:tc>
                  <a:txBody>
                    <a:bodyPr/>
                    <a:lstStyle/>
                    <a:p>
                      <a:pPr algn="l" rtl="0" fontAlgn="b"/>
                      <a:r>
                        <a:rPr lang="en-US" sz="2000" b="0" i="0" u="none" strike="noStrike" dirty="0">
                          <a:solidFill>
                            <a:schemeClr val="accent1"/>
                          </a:solidFill>
                          <a:effectLst/>
                          <a:latin typeface="Roboto Condensed" panose="02000000000000000000" pitchFamily="2" charset="0"/>
                          <a:ea typeface="Roboto Condensed" panose="02000000000000000000" pitchFamily="2" charset="0"/>
                        </a:rPr>
                        <a:t>Vietnam</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DDE6F5"/>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BACBEA"/>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ABC0E5"/>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9525" cap="flat" cmpd="sng" algn="ctr">
                      <a:solidFill>
                        <a:schemeClr val="accent3"/>
                      </a:solidFill>
                      <a:prstDash val="solid"/>
                      <a:round/>
                      <a:headEnd type="none" w="med" len="med"/>
                      <a:tailEnd type="none" w="med" len="med"/>
                    </a:lnB>
                    <a:solidFill>
                      <a:srgbClr val="BDCDEB"/>
                    </a:solidFill>
                  </a:tcPr>
                </a:tc>
                <a:extLst>
                  <a:ext uri="{0D108BD9-81ED-4DB2-BD59-A6C34878D82A}">
                    <a16:rowId xmlns:a16="http://schemas.microsoft.com/office/drawing/2014/main" val="519296052"/>
                  </a:ext>
                </a:extLst>
              </a:tr>
              <a:tr h="329184">
                <a:tc>
                  <a:txBody>
                    <a:bodyPr/>
                    <a:lstStyle/>
                    <a:p>
                      <a:pPr algn="l" rtl="0" fontAlgn="b"/>
                      <a:r>
                        <a:rPr lang="en-US" sz="2000" b="0" i="0" u="none" strike="noStrike" dirty="0">
                          <a:solidFill>
                            <a:schemeClr val="accent1"/>
                          </a:solidFill>
                          <a:effectLst/>
                          <a:latin typeface="Roboto Condensed" panose="02000000000000000000" pitchFamily="2" charset="0"/>
                          <a:ea typeface="Roboto Condensed" panose="02000000000000000000" pitchFamily="2" charset="0"/>
                        </a:rPr>
                        <a:t>MNC</a:t>
                      </a:r>
                    </a:p>
                  </a:txBody>
                  <a:tcPr marL="0" marR="0" marT="0" marB="0" anchor="ctr">
                    <a:lnL>
                      <a:noFill/>
                    </a:lnL>
                    <a:lnR>
                      <a:noFill/>
                    </a:lnR>
                    <a:lnT w="9525" cap="flat" cmpd="sng" algn="ctr">
                      <a:solidFill>
                        <a:schemeClr val="accent3"/>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FFFFF"/>
                    </a:solidFill>
                  </a:tcPr>
                </a:tc>
                <a:tc>
                  <a:txBody>
                    <a:bodyPr/>
                    <a:lstStyle/>
                    <a:p>
                      <a:pPr algn="ctr" fontAlgn="b"/>
                      <a:r>
                        <a:rPr lang="en-US" sz="2000" b="0" i="0" u="none" strike="noStrike">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81A0D7"/>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D5E0F2"/>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FFFFF"/>
                    </a:solidFill>
                  </a:tcPr>
                </a:tc>
                <a:tc>
                  <a:txBody>
                    <a:bodyPr/>
                    <a:lstStyle/>
                    <a:p>
                      <a:pPr algn="ctr" fontAlgn="b"/>
                      <a:r>
                        <a:rPr lang="en-US" sz="2000" b="0" i="0" u="none" strike="noStrike" dirty="0">
                          <a:solidFill>
                            <a:srgbClr val="000000"/>
                          </a:solidFill>
                          <a:effectLst/>
                          <a:latin typeface="Roboto Condensed" panose="02000000000000000000" pitchFamily="2" charset="0"/>
                          <a:ea typeface="Roboto Condensed" panose="02000000000000000000" pitchFamily="2" charset="0"/>
                        </a:rPr>
                        <a:t> </a:t>
                      </a:r>
                    </a:p>
                  </a:txBody>
                  <a:tcPr marL="0" marR="0" marT="0" marB="0" anchor="ctr">
                    <a:lnL>
                      <a:noFill/>
                    </a:lnL>
                    <a:lnR>
                      <a:noFill/>
                    </a:lnR>
                    <a:lnT w="9525" cap="flat" cmpd="sng" algn="ctr">
                      <a:solidFill>
                        <a:schemeClr val="accent3"/>
                      </a:solidFill>
                      <a:prstDash val="solid"/>
                      <a:round/>
                      <a:headEnd type="none" w="med" len="med"/>
                      <a:tailEnd type="none" w="med" len="med"/>
                    </a:lnT>
                    <a:lnB w="12700" cap="flat" cmpd="sng" algn="ctr">
                      <a:solidFill>
                        <a:schemeClr val="accent1"/>
                      </a:solidFill>
                      <a:prstDash val="solid"/>
                      <a:round/>
                      <a:headEnd type="none" w="med" len="med"/>
                      <a:tailEnd type="none" w="med" len="med"/>
                    </a:lnB>
                    <a:solidFill>
                      <a:srgbClr val="FFFFFF"/>
                    </a:solidFill>
                  </a:tcPr>
                </a:tc>
                <a:extLst>
                  <a:ext uri="{0D108BD9-81ED-4DB2-BD59-A6C34878D82A}">
                    <a16:rowId xmlns:a16="http://schemas.microsoft.com/office/drawing/2014/main" val="1572716374"/>
                  </a:ext>
                </a:extLst>
              </a:tr>
            </a:tbl>
          </a:graphicData>
        </a:graphic>
      </p:graphicFrame>
    </p:spTree>
    <p:extLst>
      <p:ext uri="{BB962C8B-B14F-4D97-AF65-F5344CB8AC3E}">
        <p14:creationId xmlns:p14="http://schemas.microsoft.com/office/powerpoint/2010/main" val="20919419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E82B8AE0-59BF-3D7A-F068-192C98CB0888}"/>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96DE64F7-10A6-60C6-80C2-BCB7A0B09DE0}"/>
              </a:ext>
            </a:extLst>
          </p:cNvPr>
          <p:cNvSpPr>
            <a:spLocks noGrp="1"/>
          </p:cNvSpPr>
          <p:nvPr>
            <p:ph type="title"/>
          </p:nvPr>
        </p:nvSpPr>
        <p:spPr/>
        <p:txBody>
          <a:bodyPr/>
          <a:lstStyle/>
          <a:p>
            <a:r>
              <a:rPr lang="en-US" dirty="0"/>
              <a:t>Mexico Real Estate Example: Vesta</a:t>
            </a:r>
          </a:p>
        </p:txBody>
      </p:sp>
      <p:sp>
        <p:nvSpPr>
          <p:cNvPr id="4" name="Content Placeholder 3">
            <a:extLst>
              <a:ext uri="{FF2B5EF4-FFF2-40B4-BE49-F238E27FC236}">
                <a16:creationId xmlns:a16="http://schemas.microsoft.com/office/drawing/2014/main" id="{426C55BE-0028-0EA8-F4D1-7A60988B9BE7}"/>
              </a:ext>
            </a:extLst>
          </p:cNvPr>
          <p:cNvSpPr txBox="1">
            <a:spLocks/>
          </p:cNvSpPr>
          <p:nvPr/>
        </p:nvSpPr>
        <p:spPr>
          <a:xfrm>
            <a:off x="7376335" y="2856271"/>
            <a:ext cx="5087646" cy="1866900"/>
          </a:xfrm>
          <a:prstGeom prst="rect">
            <a:avLst/>
          </a:prstGeom>
        </p:spPr>
        <p:txBody>
          <a:bodyPr/>
          <a:lstStyle>
            <a:lvl1pPr marL="0" indent="0" algn="l" defTabSz="1005755" rtl="0" eaLnBrk="1" latinLnBrk="0" hangingPunct="1">
              <a:lnSpc>
                <a:spcPct val="100000"/>
              </a:lnSpc>
              <a:spcBef>
                <a:spcPts val="1200"/>
              </a:spcBef>
              <a:spcAft>
                <a:spcPts val="600"/>
              </a:spcAft>
              <a:buFont typeface="Arial" panose="020B0604020202020204" pitchFamily="34" charset="0"/>
              <a:buNone/>
              <a:defRPr sz="2400" b="0" i="0" kern="1200">
                <a:solidFill>
                  <a:schemeClr val="accent2"/>
                </a:solidFill>
                <a:latin typeface="+mn-lt"/>
                <a:ea typeface="Roboto Condensed" panose="02000000000000000000" pitchFamily="2" charset="0"/>
                <a:cs typeface="Arial" panose="020B0604020202020204" pitchFamily="34" charset="0"/>
              </a:defRPr>
            </a:lvl1pPr>
            <a:lvl2pPr marL="457162" indent="-285726" algn="l" defTabSz="1005755" rtl="0" eaLnBrk="1" latinLnBrk="0" hangingPunct="1">
              <a:lnSpc>
                <a:spcPct val="100000"/>
              </a:lnSpc>
              <a:spcBef>
                <a:spcPts val="600"/>
              </a:spcBef>
              <a:spcAft>
                <a:spcPts val="1200"/>
              </a:spcAft>
              <a:buClr>
                <a:schemeClr val="accent2"/>
              </a:buClr>
              <a:buFont typeface="Wingdings" panose="05000000000000000000" pitchFamily="2" charset="2"/>
              <a:buChar char="§"/>
              <a:defRPr sz="2000" b="0" i="0" kern="1200">
                <a:solidFill>
                  <a:schemeClr val="tx1"/>
                </a:solidFill>
                <a:latin typeface="+mn-lt"/>
                <a:ea typeface="Roboto Condensed" panose="02000000000000000000" pitchFamily="2" charset="0"/>
                <a:cs typeface="Arial" panose="020B0604020202020204" pitchFamily="34" charset="0"/>
              </a:defRPr>
            </a:lvl2pPr>
            <a:lvl3pPr marL="800033" indent="-342871" algn="l" defTabSz="1005755" rtl="0" eaLnBrk="1" latinLnBrk="0" hangingPunct="1">
              <a:lnSpc>
                <a:spcPct val="100000"/>
              </a:lnSpc>
              <a:spcBef>
                <a:spcPts val="600"/>
              </a:spcBef>
              <a:spcAft>
                <a:spcPts val="1200"/>
              </a:spcAft>
              <a:buClr>
                <a:schemeClr val="accent2"/>
              </a:buClr>
              <a:buFont typeface="Roboto" pitchFamily="2" charset="0"/>
              <a:buChar char="―"/>
              <a:defRPr sz="2000" b="0" i="0" kern="1200">
                <a:solidFill>
                  <a:schemeClr val="tx1"/>
                </a:solidFill>
                <a:latin typeface="+mn-lt"/>
                <a:ea typeface="Roboto Condensed" panose="02000000000000000000" pitchFamily="2" charset="0"/>
                <a:cs typeface="Arial" panose="020B0604020202020204" pitchFamily="34" charset="0"/>
              </a:defRPr>
            </a:lvl3pPr>
            <a:lvl4pPr marL="1760072" indent="-251439" algn="l" defTabSz="1005755" rtl="0" eaLnBrk="1" latinLnBrk="0" hangingPunct="1">
              <a:lnSpc>
                <a:spcPct val="90000"/>
              </a:lnSpc>
              <a:spcBef>
                <a:spcPts val="550"/>
              </a:spcBef>
              <a:buFont typeface="Arial" panose="020B0604020202020204" pitchFamily="34" charset="0"/>
              <a:buChar char="•"/>
              <a:defRPr sz="1000" b="0" i="0" kern="1200">
                <a:solidFill>
                  <a:schemeClr val="tx1"/>
                </a:solidFill>
                <a:latin typeface="Roboto Light" charset="0"/>
                <a:ea typeface="Roboto Light" charset="0"/>
                <a:cs typeface="Roboto Light" charset="0"/>
              </a:defRPr>
            </a:lvl4pPr>
            <a:lvl5pPr marL="2262950" indent="-251439" algn="l" defTabSz="1005755" rtl="0" eaLnBrk="1" latinLnBrk="0" hangingPunct="1">
              <a:lnSpc>
                <a:spcPct val="90000"/>
              </a:lnSpc>
              <a:spcBef>
                <a:spcPts val="550"/>
              </a:spcBef>
              <a:buFont typeface="Arial" panose="020B0604020202020204" pitchFamily="34" charset="0"/>
              <a:buChar char="•"/>
              <a:defRPr sz="1000" b="0" i="0" kern="1200">
                <a:solidFill>
                  <a:schemeClr val="tx1"/>
                </a:solidFill>
                <a:latin typeface="Roboto Light" charset="0"/>
                <a:ea typeface="Roboto Light" charset="0"/>
                <a:cs typeface="Roboto Light" charset="0"/>
              </a:defRPr>
            </a:lvl5pPr>
            <a:lvl6pPr marL="2765829" indent="-251439" algn="l" defTabSz="1005755"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6pPr>
            <a:lvl7pPr marL="3268706" indent="-251439" algn="l" defTabSz="1005755"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7pPr>
            <a:lvl8pPr marL="3771584" indent="-251439" algn="l" defTabSz="1005755"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8pPr>
            <a:lvl9pPr marL="4274462" indent="-251439" algn="l" defTabSz="1005755"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9pPr>
          </a:lstStyle>
          <a:p>
            <a:pPr marL="115960" lvl="1" indent="0">
              <a:buNone/>
            </a:pPr>
            <a:r>
              <a:rPr lang="en-US" sz="2400" dirty="0">
                <a:latin typeface="Roboto" pitchFamily="2" charset="0"/>
                <a:ea typeface="Roboto" pitchFamily="2" charset="0"/>
              </a:rPr>
              <a:t>Vesta is a fully integrated real estate owner, operator, and developer. It has one of the largest and most modern industrial portfolios in Mexico. </a:t>
            </a:r>
          </a:p>
        </p:txBody>
      </p:sp>
      <p:pic>
        <p:nvPicPr>
          <p:cNvPr id="1026" name="Picture 2">
            <a:extLst>
              <a:ext uri="{FF2B5EF4-FFF2-40B4-BE49-F238E27FC236}">
                <a16:creationId xmlns:a16="http://schemas.microsoft.com/office/drawing/2014/main" id="{BD8F2AE2-21AE-0161-BC8B-83694B0452E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839" t="23144" r="7149" b="19423"/>
          <a:stretch/>
        </p:blipFill>
        <p:spPr bwMode="auto">
          <a:xfrm>
            <a:off x="1244991" y="3048000"/>
            <a:ext cx="5197055" cy="1174652"/>
          </a:xfrm>
          <a:prstGeom prst="rect">
            <a:avLst/>
          </a:prstGeom>
          <a:noFill/>
          <a:extLst>
            <a:ext uri="{909E8E84-426E-40DD-AFC4-6F175D3DCCD1}">
              <a14:hiddenFill xmlns:a14="http://schemas.microsoft.com/office/drawing/2010/main">
                <a:solidFill>
                  <a:srgbClr val="FFFFFF"/>
                </a:solidFill>
              </a14:hiddenFill>
            </a:ext>
          </a:extLst>
        </p:spPr>
      </p:pic>
      <p:cxnSp>
        <p:nvCxnSpPr>
          <p:cNvPr id="11" name="Straight Connector 10">
            <a:extLst>
              <a:ext uri="{FF2B5EF4-FFF2-40B4-BE49-F238E27FC236}">
                <a16:creationId xmlns:a16="http://schemas.microsoft.com/office/drawing/2014/main" id="{2815C9DC-E47D-2ECD-0C56-ED7E34E1B04C}"/>
              </a:ext>
            </a:extLst>
          </p:cNvPr>
          <p:cNvCxnSpPr>
            <a:cxnSpLocks/>
          </p:cNvCxnSpPr>
          <p:nvPr/>
        </p:nvCxnSpPr>
        <p:spPr>
          <a:xfrm>
            <a:off x="6909190" y="2664542"/>
            <a:ext cx="0" cy="2250358"/>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9246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E2F22D4-13C2-A329-BD79-74CA5FAC7D71}"/>
              </a:ext>
            </a:extLst>
          </p:cNvPr>
          <p:cNvSpPr>
            <a:spLocks noGrp="1"/>
          </p:cNvSpPr>
          <p:nvPr>
            <p:ph type="body" sz="quarter" idx="13"/>
          </p:nvPr>
        </p:nvSpPr>
        <p:spPr/>
        <p:txBody>
          <a:bodyPr/>
          <a:lstStyle/>
          <a:p>
            <a:r>
              <a:rPr lang="en-US" b="1" dirty="0"/>
              <a:t>As of 7/31/24 | Source: Bureau of Statistics: China</a:t>
            </a:r>
          </a:p>
        </p:txBody>
      </p:sp>
      <p:sp>
        <p:nvSpPr>
          <p:cNvPr id="2" name="Title 1">
            <a:extLst>
              <a:ext uri="{FF2B5EF4-FFF2-40B4-BE49-F238E27FC236}">
                <a16:creationId xmlns:a16="http://schemas.microsoft.com/office/drawing/2014/main" id="{8D59BB5B-332E-E68B-DA25-EF9DB4C01209}"/>
              </a:ext>
            </a:extLst>
          </p:cNvPr>
          <p:cNvSpPr>
            <a:spLocks noGrp="1"/>
          </p:cNvSpPr>
          <p:nvPr>
            <p:ph type="title"/>
          </p:nvPr>
        </p:nvSpPr>
        <p:spPr/>
        <p:txBody>
          <a:bodyPr/>
          <a:lstStyle/>
          <a:p>
            <a:r>
              <a:rPr lang="en-US" dirty="0"/>
              <a:t>China’s Economy Has Not Rebounded from the Pandemic</a:t>
            </a:r>
          </a:p>
        </p:txBody>
      </p:sp>
      <p:graphicFrame>
        <p:nvGraphicFramePr>
          <p:cNvPr id="7" name="Chart 6">
            <a:extLst>
              <a:ext uri="{FF2B5EF4-FFF2-40B4-BE49-F238E27FC236}">
                <a16:creationId xmlns:a16="http://schemas.microsoft.com/office/drawing/2014/main" id="{927151E0-A35D-437F-A488-C06043659838}"/>
              </a:ext>
            </a:extLst>
          </p:cNvPr>
          <p:cNvGraphicFramePr>
            <a:graphicFrameLocks/>
          </p:cNvGraphicFramePr>
          <p:nvPr>
            <p:extLst>
              <p:ext uri="{D42A27DB-BD31-4B8C-83A1-F6EECF244321}">
                <p14:modId xmlns:p14="http://schemas.microsoft.com/office/powerpoint/2010/main" val="3199535907"/>
              </p:ext>
            </p:extLst>
          </p:nvPr>
        </p:nvGraphicFramePr>
        <p:xfrm>
          <a:off x="1422400" y="2141220"/>
          <a:ext cx="10972800" cy="4572000"/>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a:extLst>
              <a:ext uri="{FF2B5EF4-FFF2-40B4-BE49-F238E27FC236}">
                <a16:creationId xmlns:a16="http://schemas.microsoft.com/office/drawing/2014/main" id="{D3FE7C8C-D1E6-E3A0-18FD-E6DCC5F51477}"/>
              </a:ext>
            </a:extLst>
          </p:cNvPr>
          <p:cNvSpPr txBox="1"/>
          <p:nvPr/>
        </p:nvSpPr>
        <p:spPr>
          <a:xfrm>
            <a:off x="1483361" y="1694785"/>
            <a:ext cx="6732270" cy="400110"/>
          </a:xfrm>
          <a:prstGeom prst="rect">
            <a:avLst/>
          </a:prstGeom>
          <a:noFill/>
        </p:spPr>
        <p:txBody>
          <a:bodyPr wrap="square" lIns="0" rtlCol="0" anchor="b">
            <a:noAutofit/>
          </a:bodyPr>
          <a:lstStyle/>
          <a:p>
            <a:r>
              <a:rPr lang="en-US" sz="2000" dirty="0">
                <a:solidFill>
                  <a:schemeClr val="accent2"/>
                </a:solidFill>
                <a:latin typeface="Roboto Condensed" panose="02000000000000000000" pitchFamily="2" charset="0"/>
                <a:ea typeface="Roboto Condensed" panose="02000000000000000000" pitchFamily="2" charset="0"/>
              </a:rPr>
              <a:t>CHINA CONSUMER CONFIDENCE</a:t>
            </a:r>
          </a:p>
        </p:txBody>
      </p:sp>
    </p:spTree>
    <p:extLst>
      <p:ext uri="{BB962C8B-B14F-4D97-AF65-F5344CB8AC3E}">
        <p14:creationId xmlns:p14="http://schemas.microsoft.com/office/powerpoint/2010/main" val="3989809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descr="A map of the country&#10;&#10;Description automatically generated">
            <a:extLst>
              <a:ext uri="{FF2B5EF4-FFF2-40B4-BE49-F238E27FC236}">
                <a16:creationId xmlns:a16="http://schemas.microsoft.com/office/drawing/2014/main" id="{3A33F7A8-853B-C0ED-43DF-C2EC9F2C149F}"/>
              </a:ext>
            </a:extLst>
          </p:cNvPr>
          <p:cNvPicPr>
            <a:picLocks noChangeAspect="1"/>
          </p:cNvPicPr>
          <p:nvPr/>
        </p:nvPicPr>
        <p:blipFill rotWithShape="1">
          <a:blip r:embed="rId3"/>
          <a:srcRect t="19399" b="20493"/>
          <a:stretch/>
        </p:blipFill>
        <p:spPr>
          <a:xfrm>
            <a:off x="2675514" y="1947346"/>
            <a:ext cx="8486576" cy="5101154"/>
          </a:xfrm>
          <a:prstGeom prst="rect">
            <a:avLst/>
          </a:prstGeom>
        </p:spPr>
      </p:pic>
      <p:sp>
        <p:nvSpPr>
          <p:cNvPr id="6" name="Text Placeholder 5">
            <a:extLst>
              <a:ext uri="{FF2B5EF4-FFF2-40B4-BE49-F238E27FC236}">
                <a16:creationId xmlns:a16="http://schemas.microsoft.com/office/drawing/2014/main" id="{21B9D452-C27C-82A9-2192-CD88C23B2AD7}"/>
              </a:ext>
            </a:extLst>
          </p:cNvPr>
          <p:cNvSpPr>
            <a:spLocks noGrp="1"/>
          </p:cNvSpPr>
          <p:nvPr>
            <p:ph type="body" sz="quarter" idx="14"/>
          </p:nvPr>
        </p:nvSpPr>
        <p:spPr/>
        <p:txBody>
          <a:bodyPr/>
          <a:lstStyle/>
          <a:p>
            <a:r>
              <a:rPr lang="en-US" b="1" dirty="0"/>
              <a:t>Source: vesta.com.mx</a:t>
            </a:r>
          </a:p>
        </p:txBody>
      </p:sp>
      <p:sp>
        <p:nvSpPr>
          <p:cNvPr id="3" name="Title 2">
            <a:extLst>
              <a:ext uri="{FF2B5EF4-FFF2-40B4-BE49-F238E27FC236}">
                <a16:creationId xmlns:a16="http://schemas.microsoft.com/office/drawing/2014/main" id="{F9C7CD64-1FAC-D508-34A3-1D0EC5434675}"/>
              </a:ext>
            </a:extLst>
          </p:cNvPr>
          <p:cNvSpPr>
            <a:spLocks noGrp="1"/>
          </p:cNvSpPr>
          <p:nvPr>
            <p:ph type="title"/>
          </p:nvPr>
        </p:nvSpPr>
        <p:spPr/>
        <p:txBody>
          <a:bodyPr/>
          <a:lstStyle/>
          <a:p>
            <a:r>
              <a:rPr lang="en-US" dirty="0"/>
              <a:t>Mexico Real Estate Example: Vesta</a:t>
            </a:r>
          </a:p>
        </p:txBody>
      </p:sp>
      <p:sp>
        <p:nvSpPr>
          <p:cNvPr id="2" name="Text Placeholder 1">
            <a:extLst>
              <a:ext uri="{FF2B5EF4-FFF2-40B4-BE49-F238E27FC236}">
                <a16:creationId xmlns:a16="http://schemas.microsoft.com/office/drawing/2014/main" id="{170ECD23-4BDA-5798-1908-E88C33E96951}"/>
              </a:ext>
            </a:extLst>
          </p:cNvPr>
          <p:cNvSpPr>
            <a:spLocks noGrp="1"/>
          </p:cNvSpPr>
          <p:nvPr>
            <p:ph type="body" sz="quarter" idx="13"/>
          </p:nvPr>
        </p:nvSpPr>
        <p:spPr/>
        <p:txBody>
          <a:bodyPr/>
          <a:lstStyle/>
          <a:p>
            <a:r>
              <a:rPr lang="en-US" b="1" dirty="0"/>
              <a:t>Selected distribution of Vesta’s industrial properties</a:t>
            </a:r>
          </a:p>
        </p:txBody>
      </p:sp>
      <p:sp>
        <p:nvSpPr>
          <p:cNvPr id="7" name="TextBox 6">
            <a:extLst>
              <a:ext uri="{FF2B5EF4-FFF2-40B4-BE49-F238E27FC236}">
                <a16:creationId xmlns:a16="http://schemas.microsoft.com/office/drawing/2014/main" id="{EC1A91C1-C3F3-2672-7BC2-E783536D093C}"/>
              </a:ext>
            </a:extLst>
          </p:cNvPr>
          <p:cNvSpPr txBox="1"/>
          <p:nvPr/>
        </p:nvSpPr>
        <p:spPr>
          <a:xfrm>
            <a:off x="2085298" y="2287656"/>
            <a:ext cx="944489" cy="400110"/>
          </a:xfrm>
          <a:prstGeom prst="rect">
            <a:avLst/>
          </a:prstGeom>
          <a:noFill/>
        </p:spPr>
        <p:txBody>
          <a:bodyPr wrap="none" rtlCol="0">
            <a:spAutoFit/>
          </a:bodyPr>
          <a:lstStyle/>
          <a:p>
            <a:r>
              <a:rPr lang="en-US" sz="2000" b="1" dirty="0">
                <a:latin typeface="Roboto Condensed" panose="02000000000000000000" pitchFamily="2" charset="0"/>
                <a:ea typeface="Roboto Condensed" panose="02000000000000000000" pitchFamily="2" charset="0"/>
              </a:rPr>
              <a:t>Tijuana</a:t>
            </a:r>
          </a:p>
        </p:txBody>
      </p:sp>
      <p:sp>
        <p:nvSpPr>
          <p:cNvPr id="8" name="TextBox 7">
            <a:extLst>
              <a:ext uri="{FF2B5EF4-FFF2-40B4-BE49-F238E27FC236}">
                <a16:creationId xmlns:a16="http://schemas.microsoft.com/office/drawing/2014/main" id="{3B470199-245B-6C7B-C1F5-441E2FBF64B3}"/>
              </a:ext>
            </a:extLst>
          </p:cNvPr>
          <p:cNvSpPr txBox="1"/>
          <p:nvPr/>
        </p:nvSpPr>
        <p:spPr>
          <a:xfrm>
            <a:off x="4636903" y="4764443"/>
            <a:ext cx="1361270" cy="400110"/>
          </a:xfrm>
          <a:prstGeom prst="rect">
            <a:avLst/>
          </a:prstGeom>
          <a:noFill/>
        </p:spPr>
        <p:txBody>
          <a:bodyPr wrap="none" rtlCol="0">
            <a:spAutoFit/>
          </a:bodyPr>
          <a:lstStyle/>
          <a:p>
            <a:r>
              <a:rPr lang="en-US" sz="2000" b="1" dirty="0">
                <a:latin typeface="Roboto Condensed" panose="02000000000000000000" pitchFamily="2" charset="0"/>
                <a:ea typeface="Roboto Condensed" panose="02000000000000000000" pitchFamily="2" charset="0"/>
              </a:rPr>
              <a:t>Los Mochis</a:t>
            </a:r>
          </a:p>
        </p:txBody>
      </p:sp>
      <p:sp>
        <p:nvSpPr>
          <p:cNvPr id="9" name="TextBox 8">
            <a:extLst>
              <a:ext uri="{FF2B5EF4-FFF2-40B4-BE49-F238E27FC236}">
                <a16:creationId xmlns:a16="http://schemas.microsoft.com/office/drawing/2014/main" id="{044D663C-89D2-877F-D903-112B8FF7560C}"/>
              </a:ext>
            </a:extLst>
          </p:cNvPr>
          <p:cNvSpPr txBox="1"/>
          <p:nvPr/>
        </p:nvSpPr>
        <p:spPr>
          <a:xfrm>
            <a:off x="5192067" y="2376979"/>
            <a:ext cx="894797" cy="707886"/>
          </a:xfrm>
          <a:prstGeom prst="rect">
            <a:avLst/>
          </a:prstGeom>
          <a:noFill/>
        </p:spPr>
        <p:txBody>
          <a:bodyPr wrap="none" rtlCol="0">
            <a:spAutoFit/>
          </a:bodyPr>
          <a:lstStyle/>
          <a:p>
            <a:r>
              <a:rPr lang="en-US" sz="2000" b="1" dirty="0">
                <a:latin typeface="Roboto Condensed" panose="02000000000000000000" pitchFamily="2" charset="0"/>
                <a:ea typeface="Roboto Condensed" panose="02000000000000000000" pitchFamily="2" charset="0"/>
              </a:rPr>
              <a:t>Ciudad</a:t>
            </a:r>
            <a:br>
              <a:rPr lang="en-US" sz="2000" b="1" dirty="0">
                <a:latin typeface="Roboto Condensed" panose="02000000000000000000" pitchFamily="2" charset="0"/>
                <a:ea typeface="Roboto Condensed" panose="02000000000000000000" pitchFamily="2" charset="0"/>
              </a:rPr>
            </a:br>
            <a:r>
              <a:rPr lang="en-US" sz="2000" b="1" dirty="0">
                <a:latin typeface="Roboto Condensed" panose="02000000000000000000" pitchFamily="2" charset="0"/>
                <a:ea typeface="Roboto Condensed" panose="02000000000000000000" pitchFamily="2" charset="0"/>
              </a:rPr>
              <a:t>Juarez</a:t>
            </a:r>
          </a:p>
        </p:txBody>
      </p:sp>
      <p:sp>
        <p:nvSpPr>
          <p:cNvPr id="10" name="TextBox 9">
            <a:extLst>
              <a:ext uri="{FF2B5EF4-FFF2-40B4-BE49-F238E27FC236}">
                <a16:creationId xmlns:a16="http://schemas.microsoft.com/office/drawing/2014/main" id="{2598EE06-5E94-867F-6E39-D85444579E37}"/>
              </a:ext>
            </a:extLst>
          </p:cNvPr>
          <p:cNvSpPr txBox="1"/>
          <p:nvPr/>
        </p:nvSpPr>
        <p:spPr>
          <a:xfrm>
            <a:off x="11055977" y="4927706"/>
            <a:ext cx="949299" cy="400110"/>
          </a:xfrm>
          <a:prstGeom prst="rect">
            <a:avLst/>
          </a:prstGeom>
          <a:noFill/>
        </p:spPr>
        <p:txBody>
          <a:bodyPr wrap="none" rtlCol="0">
            <a:spAutoFit/>
          </a:bodyPr>
          <a:lstStyle/>
          <a:p>
            <a:r>
              <a:rPr lang="en-US" sz="2000" b="1" dirty="0">
                <a:latin typeface="Roboto Condensed" panose="02000000000000000000" pitchFamily="2" charset="0"/>
                <a:ea typeface="Roboto Condensed" panose="02000000000000000000" pitchFamily="2" charset="0"/>
              </a:rPr>
              <a:t>Cancún</a:t>
            </a:r>
          </a:p>
        </p:txBody>
      </p:sp>
      <p:sp>
        <p:nvSpPr>
          <p:cNvPr id="11" name="TextBox 10">
            <a:extLst>
              <a:ext uri="{FF2B5EF4-FFF2-40B4-BE49-F238E27FC236}">
                <a16:creationId xmlns:a16="http://schemas.microsoft.com/office/drawing/2014/main" id="{AFE080C2-B8F0-1E73-B1B1-8938DD4611C1}"/>
              </a:ext>
            </a:extLst>
          </p:cNvPr>
          <p:cNvSpPr txBox="1"/>
          <p:nvPr/>
        </p:nvSpPr>
        <p:spPr>
          <a:xfrm>
            <a:off x="7264926" y="6693167"/>
            <a:ext cx="891591" cy="400110"/>
          </a:xfrm>
          <a:prstGeom prst="rect">
            <a:avLst/>
          </a:prstGeom>
          <a:noFill/>
        </p:spPr>
        <p:txBody>
          <a:bodyPr wrap="none" rtlCol="0">
            <a:spAutoFit/>
          </a:bodyPr>
          <a:lstStyle/>
          <a:p>
            <a:r>
              <a:rPr lang="en-US" sz="2000" b="1" dirty="0">
                <a:latin typeface="Roboto Condensed" panose="02000000000000000000" pitchFamily="2" charset="0"/>
                <a:ea typeface="Roboto Condensed" panose="02000000000000000000" pitchFamily="2" charset="0"/>
              </a:rPr>
              <a:t>Puebla</a:t>
            </a:r>
          </a:p>
        </p:txBody>
      </p:sp>
      <p:sp>
        <p:nvSpPr>
          <p:cNvPr id="12" name="TextBox 11">
            <a:extLst>
              <a:ext uri="{FF2B5EF4-FFF2-40B4-BE49-F238E27FC236}">
                <a16:creationId xmlns:a16="http://schemas.microsoft.com/office/drawing/2014/main" id="{E83F9458-D44A-EDDA-ED86-1E4D78CFBFCF}"/>
              </a:ext>
            </a:extLst>
          </p:cNvPr>
          <p:cNvSpPr txBox="1"/>
          <p:nvPr/>
        </p:nvSpPr>
        <p:spPr>
          <a:xfrm>
            <a:off x="8479976" y="4576609"/>
            <a:ext cx="1210588" cy="400110"/>
          </a:xfrm>
          <a:prstGeom prst="rect">
            <a:avLst/>
          </a:prstGeom>
          <a:noFill/>
        </p:spPr>
        <p:txBody>
          <a:bodyPr wrap="none" rtlCol="0">
            <a:spAutoFit/>
          </a:bodyPr>
          <a:lstStyle/>
          <a:p>
            <a:r>
              <a:rPr lang="en-US" sz="2000" b="1" dirty="0">
                <a:latin typeface="Roboto Condensed" panose="02000000000000000000" pitchFamily="2" charset="0"/>
                <a:ea typeface="Roboto Condensed" panose="02000000000000000000" pitchFamily="2" charset="0"/>
              </a:rPr>
              <a:t>Querétaro</a:t>
            </a:r>
          </a:p>
        </p:txBody>
      </p:sp>
      <p:sp>
        <p:nvSpPr>
          <p:cNvPr id="13" name="TextBox 12">
            <a:extLst>
              <a:ext uri="{FF2B5EF4-FFF2-40B4-BE49-F238E27FC236}">
                <a16:creationId xmlns:a16="http://schemas.microsoft.com/office/drawing/2014/main" id="{E3EDD70C-2120-A74C-737D-F33CF198F003}"/>
              </a:ext>
            </a:extLst>
          </p:cNvPr>
          <p:cNvSpPr txBox="1"/>
          <p:nvPr/>
        </p:nvSpPr>
        <p:spPr>
          <a:xfrm>
            <a:off x="6455775" y="6381690"/>
            <a:ext cx="881973" cy="400110"/>
          </a:xfrm>
          <a:prstGeom prst="rect">
            <a:avLst/>
          </a:prstGeom>
          <a:noFill/>
        </p:spPr>
        <p:txBody>
          <a:bodyPr wrap="none" rtlCol="0">
            <a:spAutoFit/>
          </a:bodyPr>
          <a:lstStyle/>
          <a:p>
            <a:r>
              <a:rPr lang="en-US" sz="2000" b="1" dirty="0">
                <a:latin typeface="Roboto Condensed" panose="02000000000000000000" pitchFamily="2" charset="0"/>
                <a:ea typeface="Roboto Condensed" panose="02000000000000000000" pitchFamily="2" charset="0"/>
              </a:rPr>
              <a:t>Toluca</a:t>
            </a:r>
          </a:p>
        </p:txBody>
      </p:sp>
      <p:sp>
        <p:nvSpPr>
          <p:cNvPr id="14" name="TextBox 13">
            <a:extLst>
              <a:ext uri="{FF2B5EF4-FFF2-40B4-BE49-F238E27FC236}">
                <a16:creationId xmlns:a16="http://schemas.microsoft.com/office/drawing/2014/main" id="{B6D58A8B-3337-4406-7AA1-0BF0F0181391}"/>
              </a:ext>
            </a:extLst>
          </p:cNvPr>
          <p:cNvSpPr txBox="1"/>
          <p:nvPr/>
        </p:nvSpPr>
        <p:spPr>
          <a:xfrm>
            <a:off x="5363612" y="6001003"/>
            <a:ext cx="1345240" cy="400110"/>
          </a:xfrm>
          <a:prstGeom prst="rect">
            <a:avLst/>
          </a:prstGeom>
          <a:noFill/>
        </p:spPr>
        <p:txBody>
          <a:bodyPr wrap="none" rtlCol="0">
            <a:spAutoFit/>
          </a:bodyPr>
          <a:lstStyle/>
          <a:p>
            <a:r>
              <a:rPr lang="en-US" sz="2000" b="1" dirty="0">
                <a:latin typeface="Roboto Condensed" panose="02000000000000000000" pitchFamily="2" charset="0"/>
                <a:ea typeface="Roboto Condensed" panose="02000000000000000000" pitchFamily="2" charset="0"/>
              </a:rPr>
              <a:t>Guanajuato</a:t>
            </a:r>
          </a:p>
        </p:txBody>
      </p:sp>
      <p:sp>
        <p:nvSpPr>
          <p:cNvPr id="15" name="TextBox 14">
            <a:extLst>
              <a:ext uri="{FF2B5EF4-FFF2-40B4-BE49-F238E27FC236}">
                <a16:creationId xmlns:a16="http://schemas.microsoft.com/office/drawing/2014/main" id="{9778653B-29F2-02B0-04AE-A4F97DBA3124}"/>
              </a:ext>
            </a:extLst>
          </p:cNvPr>
          <p:cNvSpPr txBox="1"/>
          <p:nvPr/>
        </p:nvSpPr>
        <p:spPr>
          <a:xfrm>
            <a:off x="8567570" y="5045253"/>
            <a:ext cx="1047082" cy="400110"/>
          </a:xfrm>
          <a:prstGeom prst="rect">
            <a:avLst/>
          </a:prstGeom>
          <a:noFill/>
        </p:spPr>
        <p:txBody>
          <a:bodyPr wrap="none" rtlCol="0">
            <a:spAutoFit/>
          </a:bodyPr>
          <a:lstStyle/>
          <a:p>
            <a:r>
              <a:rPr lang="en-US" sz="2000" b="1" dirty="0">
                <a:latin typeface="Roboto Condensed" panose="02000000000000000000" pitchFamily="2" charset="0"/>
                <a:ea typeface="Roboto Condensed" panose="02000000000000000000" pitchFamily="2" charset="0"/>
              </a:rPr>
              <a:t>Tlaxcala</a:t>
            </a:r>
          </a:p>
        </p:txBody>
      </p:sp>
      <p:sp>
        <p:nvSpPr>
          <p:cNvPr id="16" name="TextBox 15">
            <a:extLst>
              <a:ext uri="{FF2B5EF4-FFF2-40B4-BE49-F238E27FC236}">
                <a16:creationId xmlns:a16="http://schemas.microsoft.com/office/drawing/2014/main" id="{315BB955-7B13-1E71-8C88-037AFF713531}"/>
              </a:ext>
            </a:extLst>
          </p:cNvPr>
          <p:cNvSpPr txBox="1"/>
          <p:nvPr/>
        </p:nvSpPr>
        <p:spPr>
          <a:xfrm>
            <a:off x="3995101" y="5513784"/>
            <a:ext cx="1955985" cy="400110"/>
          </a:xfrm>
          <a:prstGeom prst="rect">
            <a:avLst/>
          </a:prstGeom>
          <a:noFill/>
        </p:spPr>
        <p:txBody>
          <a:bodyPr wrap="none" rtlCol="0">
            <a:spAutoFit/>
          </a:bodyPr>
          <a:lstStyle/>
          <a:p>
            <a:r>
              <a:rPr lang="en-US" sz="2000" b="1" dirty="0">
                <a:latin typeface="Roboto Condensed" panose="02000000000000000000" pitchFamily="2" charset="0"/>
                <a:ea typeface="Roboto Condensed" panose="02000000000000000000" pitchFamily="2" charset="0"/>
              </a:rPr>
              <a:t>Lagos de Moreno</a:t>
            </a:r>
          </a:p>
        </p:txBody>
      </p:sp>
      <p:sp>
        <p:nvSpPr>
          <p:cNvPr id="17" name="TextBox 16">
            <a:extLst>
              <a:ext uri="{FF2B5EF4-FFF2-40B4-BE49-F238E27FC236}">
                <a16:creationId xmlns:a16="http://schemas.microsoft.com/office/drawing/2014/main" id="{4C147741-6EE7-6952-30B0-A6E38A155AC3}"/>
              </a:ext>
            </a:extLst>
          </p:cNvPr>
          <p:cNvSpPr txBox="1"/>
          <p:nvPr/>
        </p:nvSpPr>
        <p:spPr>
          <a:xfrm>
            <a:off x="8480954" y="4063497"/>
            <a:ext cx="1781257" cy="400110"/>
          </a:xfrm>
          <a:prstGeom prst="rect">
            <a:avLst/>
          </a:prstGeom>
          <a:noFill/>
        </p:spPr>
        <p:txBody>
          <a:bodyPr wrap="none" rtlCol="0">
            <a:spAutoFit/>
          </a:bodyPr>
          <a:lstStyle/>
          <a:p>
            <a:r>
              <a:rPr lang="en-US" sz="2000" b="1" dirty="0">
                <a:latin typeface="Roboto Condensed" panose="02000000000000000000" pitchFamily="2" charset="0"/>
                <a:ea typeface="Roboto Condensed" panose="02000000000000000000" pitchFamily="2" charset="0"/>
              </a:rPr>
              <a:t>San Luis Potosi</a:t>
            </a:r>
          </a:p>
        </p:txBody>
      </p:sp>
      <p:sp>
        <p:nvSpPr>
          <p:cNvPr id="18" name="Star: 5 Points 17">
            <a:extLst>
              <a:ext uri="{FF2B5EF4-FFF2-40B4-BE49-F238E27FC236}">
                <a16:creationId xmlns:a16="http://schemas.microsoft.com/office/drawing/2014/main" id="{DAB9A467-8091-B82B-2910-1B94CE94FA2A}"/>
              </a:ext>
            </a:extLst>
          </p:cNvPr>
          <p:cNvSpPr/>
          <p:nvPr/>
        </p:nvSpPr>
        <p:spPr>
          <a:xfrm>
            <a:off x="3089994" y="2135488"/>
            <a:ext cx="352223" cy="352223"/>
          </a:xfrm>
          <a:prstGeom prst="star5">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19" name="Star: 5 Points 18">
            <a:extLst>
              <a:ext uri="{FF2B5EF4-FFF2-40B4-BE49-F238E27FC236}">
                <a16:creationId xmlns:a16="http://schemas.microsoft.com/office/drawing/2014/main" id="{B0A42B2A-6E26-4E5D-4C5C-77E9E0F81151}"/>
              </a:ext>
            </a:extLst>
          </p:cNvPr>
          <p:cNvSpPr/>
          <p:nvPr/>
        </p:nvSpPr>
        <p:spPr>
          <a:xfrm>
            <a:off x="7344977" y="5069197"/>
            <a:ext cx="352223" cy="352223"/>
          </a:xfrm>
          <a:prstGeom prst="star5">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
        <p:nvSpPr>
          <p:cNvPr id="22" name="Star: 5 Points 21">
            <a:extLst>
              <a:ext uri="{FF2B5EF4-FFF2-40B4-BE49-F238E27FC236}">
                <a16:creationId xmlns:a16="http://schemas.microsoft.com/office/drawing/2014/main" id="{857F6E97-EC43-2FED-D936-F339CA945BD3}"/>
              </a:ext>
            </a:extLst>
          </p:cNvPr>
          <p:cNvSpPr/>
          <p:nvPr/>
        </p:nvSpPr>
        <p:spPr>
          <a:xfrm>
            <a:off x="10714284" y="4927706"/>
            <a:ext cx="352223" cy="352223"/>
          </a:xfrm>
          <a:prstGeom prst="star5">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cxnSp>
        <p:nvCxnSpPr>
          <p:cNvPr id="24" name="Straight Arrow Connector 23">
            <a:extLst>
              <a:ext uri="{FF2B5EF4-FFF2-40B4-BE49-F238E27FC236}">
                <a16:creationId xmlns:a16="http://schemas.microsoft.com/office/drawing/2014/main" id="{5362013F-08C3-5C44-1711-DFCE826632B3}"/>
              </a:ext>
            </a:extLst>
          </p:cNvPr>
          <p:cNvCxnSpPr>
            <a:cxnSpLocks/>
          </p:cNvCxnSpPr>
          <p:nvPr/>
        </p:nvCxnSpPr>
        <p:spPr>
          <a:xfrm flipV="1">
            <a:off x="5317538" y="4127863"/>
            <a:ext cx="168862" cy="628317"/>
          </a:xfrm>
          <a:prstGeom prst="straightConnector1">
            <a:avLst/>
          </a:prstGeom>
          <a:ln w="38100" cap="rnd">
            <a:solidFill>
              <a:schemeClr val="tx1"/>
            </a:solidFill>
            <a:prstDash val="solid"/>
            <a:round/>
            <a:tailEnd type="oval"/>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22C1B1B9-5A9B-3973-5070-C02905BB94D6}"/>
              </a:ext>
            </a:extLst>
          </p:cNvPr>
          <p:cNvCxnSpPr>
            <a:cxnSpLocks/>
          </p:cNvCxnSpPr>
          <p:nvPr/>
        </p:nvCxnSpPr>
        <p:spPr>
          <a:xfrm flipV="1">
            <a:off x="5990463" y="5279929"/>
            <a:ext cx="886432" cy="427042"/>
          </a:xfrm>
          <a:prstGeom prst="straightConnector1">
            <a:avLst/>
          </a:prstGeom>
          <a:ln w="38100" cap="rnd">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E6313085-1FF5-322B-52FA-B02B5D3837BB}"/>
              </a:ext>
            </a:extLst>
          </p:cNvPr>
          <p:cNvCxnSpPr>
            <a:cxnSpLocks/>
            <a:stCxn id="14" idx="3"/>
          </p:cNvCxnSpPr>
          <p:nvPr/>
        </p:nvCxnSpPr>
        <p:spPr>
          <a:xfrm flipV="1">
            <a:off x="6708852" y="5252462"/>
            <a:ext cx="490034" cy="948596"/>
          </a:xfrm>
          <a:prstGeom prst="straightConnector1">
            <a:avLst/>
          </a:prstGeom>
          <a:ln w="38100" cap="rnd">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8CFED4DA-0B44-8431-8BBD-80FEE25F6383}"/>
              </a:ext>
            </a:extLst>
          </p:cNvPr>
          <p:cNvCxnSpPr>
            <a:cxnSpLocks/>
          </p:cNvCxnSpPr>
          <p:nvPr/>
        </p:nvCxnSpPr>
        <p:spPr>
          <a:xfrm flipV="1">
            <a:off x="7029450" y="5736597"/>
            <a:ext cx="588706" cy="652563"/>
          </a:xfrm>
          <a:prstGeom prst="straightConnector1">
            <a:avLst/>
          </a:prstGeom>
          <a:ln w="38100" cap="rnd">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D0A8FC39-AAB1-B875-C154-064DA99C30F3}"/>
              </a:ext>
            </a:extLst>
          </p:cNvPr>
          <p:cNvCxnSpPr>
            <a:cxnSpLocks/>
          </p:cNvCxnSpPr>
          <p:nvPr/>
        </p:nvCxnSpPr>
        <p:spPr>
          <a:xfrm flipV="1">
            <a:off x="7704372" y="5887971"/>
            <a:ext cx="331370" cy="827385"/>
          </a:xfrm>
          <a:prstGeom prst="straightConnector1">
            <a:avLst/>
          </a:prstGeom>
          <a:ln w="38100" cap="rnd">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5A36302E-B25A-56CD-73C8-7BC4C0309E2F}"/>
              </a:ext>
            </a:extLst>
          </p:cNvPr>
          <p:cNvCxnSpPr>
            <a:cxnSpLocks/>
          </p:cNvCxnSpPr>
          <p:nvPr/>
        </p:nvCxnSpPr>
        <p:spPr>
          <a:xfrm flipH="1">
            <a:off x="8156517" y="5271258"/>
            <a:ext cx="411053" cy="242526"/>
          </a:xfrm>
          <a:prstGeom prst="straightConnector1">
            <a:avLst/>
          </a:prstGeom>
          <a:ln w="38100" cap="rnd">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59ED24A4-2883-1AE4-ABE3-9695C7BEB2CB}"/>
              </a:ext>
            </a:extLst>
          </p:cNvPr>
          <p:cNvCxnSpPr>
            <a:cxnSpLocks/>
          </p:cNvCxnSpPr>
          <p:nvPr/>
        </p:nvCxnSpPr>
        <p:spPr>
          <a:xfrm flipH="1">
            <a:off x="7697200" y="4829956"/>
            <a:ext cx="716550" cy="282786"/>
          </a:xfrm>
          <a:prstGeom prst="straightConnector1">
            <a:avLst/>
          </a:prstGeom>
          <a:ln w="38100" cap="rnd">
            <a:solidFill>
              <a:schemeClr val="tx1"/>
            </a:solidFill>
            <a:tailEnd type="oval"/>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EE8125AF-B3E1-14DF-712A-5963DC905AD1}"/>
              </a:ext>
            </a:extLst>
          </p:cNvPr>
          <p:cNvCxnSpPr>
            <a:cxnSpLocks/>
          </p:cNvCxnSpPr>
          <p:nvPr/>
        </p:nvCxnSpPr>
        <p:spPr>
          <a:xfrm flipH="1">
            <a:off x="7370728" y="4314766"/>
            <a:ext cx="1043022" cy="526156"/>
          </a:xfrm>
          <a:prstGeom prst="straightConnector1">
            <a:avLst/>
          </a:prstGeom>
          <a:ln w="38100" cap="rnd">
            <a:solidFill>
              <a:schemeClr val="tx1"/>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98830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DD4EDD4-20B3-0850-2CA7-1BA31EA86C57}"/>
              </a:ext>
            </a:extLst>
          </p:cNvPr>
          <p:cNvSpPr>
            <a:spLocks noGrp="1"/>
          </p:cNvSpPr>
          <p:nvPr>
            <p:ph type="body" sz="quarter" idx="13"/>
          </p:nvPr>
        </p:nvSpPr>
        <p:spPr/>
        <p:txBody>
          <a:bodyPr/>
          <a:lstStyle/>
          <a:p>
            <a:r>
              <a:rPr lang="en-US" b="1" dirty="0"/>
              <a:t>As of 8/31/24 | Source: Bloomberg</a:t>
            </a:r>
          </a:p>
        </p:txBody>
      </p:sp>
      <p:sp>
        <p:nvSpPr>
          <p:cNvPr id="3" name="Title 2">
            <a:extLst>
              <a:ext uri="{FF2B5EF4-FFF2-40B4-BE49-F238E27FC236}">
                <a16:creationId xmlns:a16="http://schemas.microsoft.com/office/drawing/2014/main" id="{0A296925-B345-3BA9-09E4-AC7D58BD483B}"/>
              </a:ext>
            </a:extLst>
          </p:cNvPr>
          <p:cNvSpPr>
            <a:spLocks noGrp="1"/>
          </p:cNvSpPr>
          <p:nvPr>
            <p:ph type="title"/>
          </p:nvPr>
        </p:nvSpPr>
        <p:spPr/>
        <p:txBody>
          <a:bodyPr/>
          <a:lstStyle/>
          <a:p>
            <a:r>
              <a:rPr lang="en-US" dirty="0"/>
              <a:t>Mexico Real Estate Example: Vesta</a:t>
            </a:r>
          </a:p>
        </p:txBody>
      </p:sp>
      <p:sp>
        <p:nvSpPr>
          <p:cNvPr id="6" name="TextBox 5">
            <a:extLst>
              <a:ext uri="{FF2B5EF4-FFF2-40B4-BE49-F238E27FC236}">
                <a16:creationId xmlns:a16="http://schemas.microsoft.com/office/drawing/2014/main" id="{9AA171AF-DB20-E94D-65AD-2EA7FC71B203}"/>
              </a:ext>
            </a:extLst>
          </p:cNvPr>
          <p:cNvSpPr txBox="1"/>
          <p:nvPr/>
        </p:nvSpPr>
        <p:spPr>
          <a:xfrm>
            <a:off x="1436599" y="1694785"/>
            <a:ext cx="10553700" cy="400110"/>
          </a:xfrm>
          <a:prstGeom prst="rect">
            <a:avLst/>
          </a:prstGeom>
          <a:noFill/>
        </p:spPr>
        <p:txBody>
          <a:bodyPr wrap="square" lIns="0" rtlCol="0" anchor="b">
            <a:noAutofit/>
          </a:bodyPr>
          <a:lstStyle/>
          <a:p>
            <a:r>
              <a:rPr lang="en-US" sz="2000" dirty="0">
                <a:solidFill>
                  <a:schemeClr val="accent2"/>
                </a:solidFill>
                <a:latin typeface="Roboto Condensed" panose="02000000000000000000" pitchFamily="2" charset="0"/>
                <a:ea typeface="Roboto Condensed" panose="02000000000000000000" pitchFamily="2" charset="0"/>
              </a:rPr>
              <a:t>PRICE ($USD)</a:t>
            </a:r>
          </a:p>
        </p:txBody>
      </p:sp>
      <p:graphicFrame>
        <p:nvGraphicFramePr>
          <p:cNvPr id="7" name="Chart 6">
            <a:extLst>
              <a:ext uri="{FF2B5EF4-FFF2-40B4-BE49-F238E27FC236}">
                <a16:creationId xmlns:a16="http://schemas.microsoft.com/office/drawing/2014/main" id="{60116060-8550-07C7-A704-930B032B3997}"/>
              </a:ext>
            </a:extLst>
          </p:cNvPr>
          <p:cNvGraphicFramePr>
            <a:graphicFrameLocks/>
          </p:cNvGraphicFramePr>
          <p:nvPr>
            <p:extLst>
              <p:ext uri="{D42A27DB-BD31-4B8C-83A1-F6EECF244321}">
                <p14:modId xmlns:p14="http://schemas.microsoft.com/office/powerpoint/2010/main" val="1638783071"/>
              </p:ext>
            </p:extLst>
          </p:nvPr>
        </p:nvGraphicFramePr>
        <p:xfrm>
          <a:off x="1424280" y="2140130"/>
          <a:ext cx="10972800" cy="4572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3645620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DD4EDD4-20B3-0850-2CA7-1BA31EA86C57}"/>
              </a:ext>
            </a:extLst>
          </p:cNvPr>
          <p:cNvSpPr>
            <a:spLocks noGrp="1"/>
          </p:cNvSpPr>
          <p:nvPr>
            <p:ph type="body" sz="quarter" idx="13"/>
          </p:nvPr>
        </p:nvSpPr>
        <p:spPr/>
        <p:txBody>
          <a:bodyPr/>
          <a:lstStyle/>
          <a:p>
            <a:r>
              <a:rPr lang="en-US" b="1" dirty="0"/>
              <a:t>As of 8/31/24 | Source: Bloomberg</a:t>
            </a:r>
          </a:p>
        </p:txBody>
      </p:sp>
      <p:sp>
        <p:nvSpPr>
          <p:cNvPr id="3" name="Title 2">
            <a:extLst>
              <a:ext uri="{FF2B5EF4-FFF2-40B4-BE49-F238E27FC236}">
                <a16:creationId xmlns:a16="http://schemas.microsoft.com/office/drawing/2014/main" id="{0A296925-B345-3BA9-09E4-AC7D58BD483B}"/>
              </a:ext>
            </a:extLst>
          </p:cNvPr>
          <p:cNvSpPr>
            <a:spLocks noGrp="1"/>
          </p:cNvSpPr>
          <p:nvPr>
            <p:ph type="title"/>
          </p:nvPr>
        </p:nvSpPr>
        <p:spPr/>
        <p:txBody>
          <a:bodyPr/>
          <a:lstStyle/>
          <a:p>
            <a:r>
              <a:rPr lang="en-US" dirty="0"/>
              <a:t>Mexico Real Estate Example: Vesta</a:t>
            </a:r>
          </a:p>
        </p:txBody>
      </p:sp>
      <p:sp>
        <p:nvSpPr>
          <p:cNvPr id="6" name="TextBox 5">
            <a:extLst>
              <a:ext uri="{FF2B5EF4-FFF2-40B4-BE49-F238E27FC236}">
                <a16:creationId xmlns:a16="http://schemas.microsoft.com/office/drawing/2014/main" id="{9AA171AF-DB20-E94D-65AD-2EA7FC71B203}"/>
              </a:ext>
            </a:extLst>
          </p:cNvPr>
          <p:cNvSpPr txBox="1"/>
          <p:nvPr/>
        </p:nvSpPr>
        <p:spPr>
          <a:xfrm>
            <a:off x="1532398" y="1694785"/>
            <a:ext cx="10553700" cy="400110"/>
          </a:xfrm>
          <a:prstGeom prst="rect">
            <a:avLst/>
          </a:prstGeom>
          <a:noFill/>
        </p:spPr>
        <p:txBody>
          <a:bodyPr wrap="square" lIns="0" rtlCol="0" anchor="b">
            <a:noAutofit/>
          </a:bodyPr>
          <a:lstStyle/>
          <a:p>
            <a:r>
              <a:rPr lang="en-US" sz="2000" dirty="0">
                <a:solidFill>
                  <a:schemeClr val="accent2"/>
                </a:solidFill>
                <a:latin typeface="Roboto Condensed" panose="02000000000000000000" pitchFamily="2" charset="0"/>
                <a:ea typeface="Roboto Condensed" panose="02000000000000000000" pitchFamily="2" charset="0"/>
              </a:rPr>
              <a:t>PRICE-TO-NET ASSET VALUE PER SHARE</a:t>
            </a:r>
          </a:p>
        </p:txBody>
      </p:sp>
      <p:graphicFrame>
        <p:nvGraphicFramePr>
          <p:cNvPr id="4" name="Chart 3">
            <a:extLst>
              <a:ext uri="{FF2B5EF4-FFF2-40B4-BE49-F238E27FC236}">
                <a16:creationId xmlns:a16="http://schemas.microsoft.com/office/drawing/2014/main" id="{514BEDB8-C919-4FC9-8A5A-D8176C49402A}"/>
              </a:ext>
            </a:extLst>
          </p:cNvPr>
          <p:cNvGraphicFramePr>
            <a:graphicFrameLocks/>
          </p:cNvGraphicFramePr>
          <p:nvPr>
            <p:extLst>
              <p:ext uri="{D42A27DB-BD31-4B8C-83A1-F6EECF244321}">
                <p14:modId xmlns:p14="http://schemas.microsoft.com/office/powerpoint/2010/main" val="1340208690"/>
              </p:ext>
            </p:extLst>
          </p:nvPr>
        </p:nvGraphicFramePr>
        <p:xfrm>
          <a:off x="1465945" y="2131422"/>
          <a:ext cx="10839266" cy="4572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352091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DD4EDD4-20B3-0850-2CA7-1BA31EA86C57}"/>
              </a:ext>
            </a:extLst>
          </p:cNvPr>
          <p:cNvSpPr>
            <a:spLocks noGrp="1"/>
          </p:cNvSpPr>
          <p:nvPr>
            <p:ph type="body" sz="quarter" idx="13"/>
          </p:nvPr>
        </p:nvSpPr>
        <p:spPr>
          <a:xfrm>
            <a:off x="628074" y="6643171"/>
            <a:ext cx="12561455" cy="480818"/>
          </a:xfrm>
        </p:spPr>
        <p:txBody>
          <a:bodyPr/>
          <a:lstStyle/>
          <a:p>
            <a:r>
              <a:rPr lang="en-US" b="1" dirty="0"/>
              <a:t>As of 8/31/24 | Source: MSCI, GMO</a:t>
            </a:r>
          </a:p>
          <a:p>
            <a:r>
              <a:rPr lang="en-US" dirty="0">
                <a:effectLst/>
                <a:latin typeface="Roboto Condensed" panose="02000000000000000000" pitchFamily="2" charset="0"/>
                <a:ea typeface="Roboto Condensed" panose="02000000000000000000" pitchFamily="2" charset="0"/>
              </a:rPr>
              <a:t>Data is 3-months rolling. MSCI data may not be reproduced or used for any other purpose. MSCI provides no warranties, has not prepared or approved this report, and has no liability hereunder. Please visit </a:t>
            </a:r>
            <a:r>
              <a:rPr lang="en-US" u="sng" dirty="0">
                <a:effectLst/>
                <a:latin typeface="Roboto Condensed" panose="02000000000000000000" pitchFamily="2" charset="0"/>
                <a:ea typeface="Roboto Condensed" panose="02000000000000000000" pitchFamily="2" charset="0"/>
                <a:hlinkClick r:id="rId3">
                  <a:extLst>
                    <a:ext uri="{A12FA001-AC4F-418D-AE19-62706E023703}">
                      <ahyp:hlinkClr xmlns:ahyp="http://schemas.microsoft.com/office/drawing/2018/hyperlinkcolor" val="tx"/>
                    </a:ext>
                  </a:extLst>
                </a:hlinkClick>
              </a:rPr>
              <a:t>https://www.gmo.com/americas/benchmark-disclaimers/</a:t>
            </a:r>
            <a:r>
              <a:rPr lang="en-US" dirty="0">
                <a:effectLst/>
                <a:latin typeface="Roboto Condensed" panose="02000000000000000000" pitchFamily="2" charset="0"/>
                <a:ea typeface="Roboto Condensed" panose="02000000000000000000" pitchFamily="2" charset="0"/>
              </a:rPr>
              <a:t>to review the complete benchmark disclaimer notice.</a:t>
            </a:r>
            <a:endParaRPr lang="en-US" b="1" dirty="0"/>
          </a:p>
        </p:txBody>
      </p:sp>
      <p:sp>
        <p:nvSpPr>
          <p:cNvPr id="3" name="Title 2">
            <a:extLst>
              <a:ext uri="{FF2B5EF4-FFF2-40B4-BE49-F238E27FC236}">
                <a16:creationId xmlns:a16="http://schemas.microsoft.com/office/drawing/2014/main" id="{0A296925-B345-3BA9-09E4-AC7D58BD483B}"/>
              </a:ext>
            </a:extLst>
          </p:cNvPr>
          <p:cNvSpPr>
            <a:spLocks noGrp="1"/>
          </p:cNvSpPr>
          <p:nvPr>
            <p:ph type="title"/>
          </p:nvPr>
        </p:nvSpPr>
        <p:spPr>
          <a:xfrm>
            <a:off x="628074" y="457205"/>
            <a:ext cx="12561455" cy="773115"/>
          </a:xfrm>
        </p:spPr>
        <p:txBody>
          <a:bodyPr/>
          <a:lstStyle/>
          <a:p>
            <a:r>
              <a:rPr lang="en-US" dirty="0"/>
              <a:t>The “Beyond China” Universe is not expensive</a:t>
            </a:r>
          </a:p>
        </p:txBody>
      </p:sp>
      <p:sp>
        <p:nvSpPr>
          <p:cNvPr id="6" name="TextBox 5">
            <a:extLst>
              <a:ext uri="{FF2B5EF4-FFF2-40B4-BE49-F238E27FC236}">
                <a16:creationId xmlns:a16="http://schemas.microsoft.com/office/drawing/2014/main" id="{9AA171AF-DB20-E94D-65AD-2EA7FC71B203}"/>
              </a:ext>
            </a:extLst>
          </p:cNvPr>
          <p:cNvSpPr txBox="1"/>
          <p:nvPr/>
        </p:nvSpPr>
        <p:spPr>
          <a:xfrm>
            <a:off x="1572235" y="1694785"/>
            <a:ext cx="10553700" cy="400110"/>
          </a:xfrm>
          <a:prstGeom prst="rect">
            <a:avLst/>
          </a:prstGeom>
          <a:noFill/>
        </p:spPr>
        <p:txBody>
          <a:bodyPr wrap="square" lIns="0" rtlCol="0" anchor="b">
            <a:noAutofit/>
          </a:bodyPr>
          <a:lstStyle/>
          <a:p>
            <a:r>
              <a:rPr lang="en-US" sz="2000" dirty="0">
                <a:solidFill>
                  <a:schemeClr val="accent2"/>
                </a:solidFill>
                <a:latin typeface="Roboto Condensed" panose="02000000000000000000" pitchFamily="2" charset="0"/>
                <a:ea typeface="Roboto Condensed" panose="02000000000000000000" pitchFamily="2" charset="0"/>
              </a:rPr>
              <a:t>P/E MULTIPLES HAVE NOT CHANGED</a:t>
            </a:r>
          </a:p>
        </p:txBody>
      </p:sp>
      <p:graphicFrame>
        <p:nvGraphicFramePr>
          <p:cNvPr id="4" name="Chart 3">
            <a:extLst>
              <a:ext uri="{FF2B5EF4-FFF2-40B4-BE49-F238E27FC236}">
                <a16:creationId xmlns:a16="http://schemas.microsoft.com/office/drawing/2014/main" id="{56BDA0A5-2E7B-4126-98F2-1EE20671366A}"/>
              </a:ext>
            </a:extLst>
          </p:cNvPr>
          <p:cNvGraphicFramePr>
            <a:graphicFrameLocks/>
          </p:cNvGraphicFramePr>
          <p:nvPr/>
        </p:nvGraphicFramePr>
        <p:xfrm>
          <a:off x="1494400" y="2094895"/>
          <a:ext cx="10788800" cy="45720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1679044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DD4EDD4-20B3-0850-2CA7-1BA31EA86C57}"/>
              </a:ext>
            </a:extLst>
          </p:cNvPr>
          <p:cNvSpPr>
            <a:spLocks noGrp="1"/>
          </p:cNvSpPr>
          <p:nvPr>
            <p:ph type="body" sz="quarter" idx="13"/>
          </p:nvPr>
        </p:nvSpPr>
        <p:spPr/>
        <p:txBody>
          <a:bodyPr/>
          <a:lstStyle/>
          <a:p>
            <a:r>
              <a:rPr lang="en-US" b="1" dirty="0"/>
              <a:t>As of 8/31/24 | Source: MSCI, GMO</a:t>
            </a:r>
          </a:p>
          <a:p>
            <a:r>
              <a:rPr lang="en-US" dirty="0">
                <a:effectLst/>
                <a:latin typeface="Roboto Condensed" panose="02000000000000000000" pitchFamily="2" charset="0"/>
                <a:ea typeface="Roboto Condensed" panose="02000000000000000000" pitchFamily="2" charset="0"/>
              </a:rPr>
              <a:t>MSCI data may not be reproduced or used for any other purpose. MSCI provides no warranties, has not prepared or approved this report, and has no liability hereunder. Please visit </a:t>
            </a:r>
            <a:r>
              <a:rPr lang="en-US" u="sng" dirty="0">
                <a:effectLst/>
                <a:latin typeface="Roboto Condensed" panose="02000000000000000000" pitchFamily="2" charset="0"/>
                <a:ea typeface="Roboto Condensed" panose="02000000000000000000" pitchFamily="2" charset="0"/>
                <a:hlinkClick r:id="rId3">
                  <a:extLst>
                    <a:ext uri="{A12FA001-AC4F-418D-AE19-62706E023703}">
                      <ahyp:hlinkClr xmlns:ahyp="http://schemas.microsoft.com/office/drawing/2018/hyperlinkcolor" val="tx"/>
                    </a:ext>
                  </a:extLst>
                </a:hlinkClick>
              </a:rPr>
              <a:t>https://www.gmo.com/americas/benchmark-disclaimers/</a:t>
            </a:r>
            <a:r>
              <a:rPr lang="en-US" dirty="0">
                <a:effectLst/>
                <a:latin typeface="Roboto Condensed" panose="02000000000000000000" pitchFamily="2" charset="0"/>
                <a:ea typeface="Roboto Condensed" panose="02000000000000000000" pitchFamily="2" charset="0"/>
              </a:rPr>
              <a:t>to review the complete benchmark disclaimer notice.</a:t>
            </a:r>
            <a:endParaRPr lang="en-US" b="1" dirty="0"/>
          </a:p>
        </p:txBody>
      </p:sp>
      <p:sp>
        <p:nvSpPr>
          <p:cNvPr id="3" name="Title 2">
            <a:extLst>
              <a:ext uri="{FF2B5EF4-FFF2-40B4-BE49-F238E27FC236}">
                <a16:creationId xmlns:a16="http://schemas.microsoft.com/office/drawing/2014/main" id="{0A296925-B345-3BA9-09E4-AC7D58BD483B}"/>
              </a:ext>
            </a:extLst>
          </p:cNvPr>
          <p:cNvSpPr>
            <a:spLocks noGrp="1"/>
          </p:cNvSpPr>
          <p:nvPr>
            <p:ph type="title"/>
          </p:nvPr>
        </p:nvSpPr>
        <p:spPr/>
        <p:txBody>
          <a:bodyPr/>
          <a:lstStyle/>
          <a:p>
            <a:r>
              <a:rPr lang="en-US" dirty="0"/>
              <a:t>The “Beyond China” Universe is not expensive</a:t>
            </a:r>
          </a:p>
        </p:txBody>
      </p:sp>
      <p:sp>
        <p:nvSpPr>
          <p:cNvPr id="6" name="TextBox 5">
            <a:extLst>
              <a:ext uri="{FF2B5EF4-FFF2-40B4-BE49-F238E27FC236}">
                <a16:creationId xmlns:a16="http://schemas.microsoft.com/office/drawing/2014/main" id="{9AA171AF-DB20-E94D-65AD-2EA7FC71B203}"/>
              </a:ext>
            </a:extLst>
          </p:cNvPr>
          <p:cNvSpPr txBox="1"/>
          <p:nvPr/>
        </p:nvSpPr>
        <p:spPr>
          <a:xfrm>
            <a:off x="1471435" y="1694785"/>
            <a:ext cx="10553700" cy="400110"/>
          </a:xfrm>
          <a:prstGeom prst="rect">
            <a:avLst/>
          </a:prstGeom>
          <a:noFill/>
        </p:spPr>
        <p:txBody>
          <a:bodyPr wrap="square" lIns="0" rtlCol="0" anchor="b">
            <a:noAutofit/>
          </a:bodyPr>
          <a:lstStyle/>
          <a:p>
            <a:r>
              <a:rPr lang="en-US" sz="2000" dirty="0">
                <a:solidFill>
                  <a:schemeClr val="accent2"/>
                </a:solidFill>
                <a:latin typeface="Roboto Condensed" panose="02000000000000000000" pitchFamily="2" charset="0"/>
                <a:ea typeface="Roboto Condensed" panose="02000000000000000000" pitchFamily="2" charset="0"/>
              </a:rPr>
              <a:t>PRICE-TO-BOOK MULTIPLES</a:t>
            </a:r>
          </a:p>
        </p:txBody>
      </p:sp>
      <p:graphicFrame>
        <p:nvGraphicFramePr>
          <p:cNvPr id="7" name="Chart 6">
            <a:extLst>
              <a:ext uri="{FF2B5EF4-FFF2-40B4-BE49-F238E27FC236}">
                <a16:creationId xmlns:a16="http://schemas.microsoft.com/office/drawing/2014/main" id="{5BB23714-4C28-4DE4-B3B5-305162C56C97}"/>
              </a:ext>
            </a:extLst>
          </p:cNvPr>
          <p:cNvGraphicFramePr>
            <a:graphicFrameLocks/>
          </p:cNvGraphicFramePr>
          <p:nvPr/>
        </p:nvGraphicFramePr>
        <p:xfrm>
          <a:off x="1422400" y="2111400"/>
          <a:ext cx="10839200" cy="457200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8231480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7E5A6C2D-2A44-68FA-89B6-D3158A6CC074}"/>
              </a:ext>
            </a:extLst>
          </p:cNvPr>
          <p:cNvSpPr>
            <a:spLocks noGrp="1"/>
          </p:cNvSpPr>
          <p:nvPr>
            <p:ph type="body" sz="quarter" idx="14"/>
          </p:nvPr>
        </p:nvSpPr>
        <p:spPr/>
        <p:txBody>
          <a:bodyPr/>
          <a:lstStyle/>
          <a:p>
            <a:r>
              <a:rPr lang="en-US" sz="900" b="1" dirty="0">
                <a:solidFill>
                  <a:schemeClr val="tx1">
                    <a:lumMod val="65000"/>
                    <a:lumOff val="35000"/>
                  </a:schemeClr>
                </a:solidFill>
                <a:latin typeface="Roboto Condensed" panose="02000000000000000000" pitchFamily="2" charset="0"/>
                <a:ea typeface="Roboto Condensed" panose="02000000000000000000" pitchFamily="2" charset="0"/>
              </a:rPr>
              <a:t>As of 5/31/23 | Source: UNCTAD, GMO</a:t>
            </a:r>
          </a:p>
        </p:txBody>
      </p:sp>
      <p:sp>
        <p:nvSpPr>
          <p:cNvPr id="5" name="Title 4">
            <a:extLst>
              <a:ext uri="{FF2B5EF4-FFF2-40B4-BE49-F238E27FC236}">
                <a16:creationId xmlns:a16="http://schemas.microsoft.com/office/drawing/2014/main" id="{C1B9ED4B-3675-3C0B-ED3E-B86B915F7B17}"/>
              </a:ext>
            </a:extLst>
          </p:cNvPr>
          <p:cNvSpPr>
            <a:spLocks noGrp="1"/>
          </p:cNvSpPr>
          <p:nvPr>
            <p:ph type="title"/>
          </p:nvPr>
        </p:nvSpPr>
        <p:spPr/>
        <p:txBody>
          <a:bodyPr/>
          <a:lstStyle/>
          <a:p>
            <a:r>
              <a:rPr lang="en-US" dirty="0"/>
              <a:t>The Beyond China journey is in its early stages</a:t>
            </a:r>
          </a:p>
        </p:txBody>
      </p:sp>
      <p:sp>
        <p:nvSpPr>
          <p:cNvPr id="6" name="Text Placeholder 5">
            <a:extLst>
              <a:ext uri="{FF2B5EF4-FFF2-40B4-BE49-F238E27FC236}">
                <a16:creationId xmlns:a16="http://schemas.microsoft.com/office/drawing/2014/main" id="{7B79B8D9-E941-24A9-9282-CADCEF92A43D}"/>
              </a:ext>
            </a:extLst>
          </p:cNvPr>
          <p:cNvSpPr>
            <a:spLocks noGrp="1"/>
          </p:cNvSpPr>
          <p:nvPr>
            <p:ph type="body" sz="quarter" idx="13"/>
          </p:nvPr>
        </p:nvSpPr>
        <p:spPr/>
        <p:txBody>
          <a:bodyPr/>
          <a:lstStyle/>
          <a:p>
            <a:r>
              <a:rPr lang="en-US" dirty="0"/>
              <a:t>We’ve only just begun…</a:t>
            </a:r>
          </a:p>
        </p:txBody>
      </p:sp>
      <p:pic>
        <p:nvPicPr>
          <p:cNvPr id="9" name="Graphic 8" descr="Anger Symbol with solid fill">
            <a:extLst>
              <a:ext uri="{FF2B5EF4-FFF2-40B4-BE49-F238E27FC236}">
                <a16:creationId xmlns:a16="http://schemas.microsoft.com/office/drawing/2014/main" id="{EF06A5BC-955C-E140-9D9A-26F64190B1A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31244" y="1910964"/>
            <a:ext cx="914400" cy="914400"/>
          </a:xfrm>
          <a:prstGeom prst="rect">
            <a:avLst/>
          </a:prstGeom>
        </p:spPr>
      </p:pic>
      <p:sp>
        <p:nvSpPr>
          <p:cNvPr id="10" name="Content Placeholder 14">
            <a:extLst>
              <a:ext uri="{FF2B5EF4-FFF2-40B4-BE49-F238E27FC236}">
                <a16:creationId xmlns:a16="http://schemas.microsoft.com/office/drawing/2014/main" id="{63ED7037-2881-2854-F8F2-C5E4C4786884}"/>
              </a:ext>
            </a:extLst>
          </p:cNvPr>
          <p:cNvSpPr txBox="1">
            <a:spLocks/>
          </p:cNvSpPr>
          <p:nvPr/>
        </p:nvSpPr>
        <p:spPr>
          <a:xfrm>
            <a:off x="1336681" y="2146101"/>
            <a:ext cx="9901590" cy="466615"/>
          </a:xfrm>
          <a:prstGeom prst="rect">
            <a:avLst/>
          </a:prstGeom>
        </p:spPr>
        <p:txBody>
          <a:bodyPr/>
          <a:lstStyle>
            <a:lvl1pPr marL="0" indent="0" algn="l" defTabSz="1005755" rtl="0" eaLnBrk="1" latinLnBrk="0" hangingPunct="1">
              <a:lnSpc>
                <a:spcPct val="100000"/>
              </a:lnSpc>
              <a:spcBef>
                <a:spcPts val="1200"/>
              </a:spcBef>
              <a:spcAft>
                <a:spcPts val="600"/>
              </a:spcAft>
              <a:buFont typeface="Arial" panose="020B0604020202020204" pitchFamily="34" charset="0"/>
              <a:buNone/>
              <a:defRPr sz="2400" b="0" i="0" kern="1200">
                <a:solidFill>
                  <a:schemeClr val="accent2"/>
                </a:solidFill>
                <a:latin typeface="+mn-lt"/>
                <a:ea typeface="Roboto Condensed" panose="02000000000000000000" pitchFamily="2" charset="0"/>
                <a:cs typeface="Arial" panose="020B0604020202020204" pitchFamily="34" charset="0"/>
              </a:defRPr>
            </a:lvl1pPr>
            <a:lvl2pPr marL="457162" indent="-285726" algn="l" defTabSz="1005755" rtl="0" eaLnBrk="1" latinLnBrk="0" hangingPunct="1">
              <a:lnSpc>
                <a:spcPct val="100000"/>
              </a:lnSpc>
              <a:spcBef>
                <a:spcPts val="600"/>
              </a:spcBef>
              <a:spcAft>
                <a:spcPts val="1200"/>
              </a:spcAft>
              <a:buClr>
                <a:schemeClr val="accent2"/>
              </a:buClr>
              <a:buFont typeface="Wingdings" panose="05000000000000000000" pitchFamily="2" charset="2"/>
              <a:buChar char="§"/>
              <a:defRPr sz="2000" b="0" i="0" kern="1200">
                <a:solidFill>
                  <a:schemeClr val="tx1"/>
                </a:solidFill>
                <a:latin typeface="+mn-lt"/>
                <a:ea typeface="Roboto Condensed" panose="02000000000000000000" pitchFamily="2" charset="0"/>
                <a:cs typeface="Arial" panose="020B0604020202020204" pitchFamily="34" charset="0"/>
              </a:defRPr>
            </a:lvl2pPr>
            <a:lvl3pPr marL="800033" indent="-342871" algn="l" defTabSz="1005755" rtl="0" eaLnBrk="1" latinLnBrk="0" hangingPunct="1">
              <a:lnSpc>
                <a:spcPct val="100000"/>
              </a:lnSpc>
              <a:spcBef>
                <a:spcPts val="600"/>
              </a:spcBef>
              <a:spcAft>
                <a:spcPts val="1200"/>
              </a:spcAft>
              <a:buClr>
                <a:schemeClr val="accent2"/>
              </a:buClr>
              <a:buFont typeface="Roboto" pitchFamily="2" charset="0"/>
              <a:buChar char="―"/>
              <a:defRPr sz="2000" b="0" i="0" kern="1200">
                <a:solidFill>
                  <a:schemeClr val="tx1"/>
                </a:solidFill>
                <a:latin typeface="+mn-lt"/>
                <a:ea typeface="Roboto Condensed" panose="02000000000000000000" pitchFamily="2" charset="0"/>
                <a:cs typeface="Arial" panose="020B0604020202020204" pitchFamily="34" charset="0"/>
              </a:defRPr>
            </a:lvl3pPr>
            <a:lvl4pPr marL="1760072" indent="-251439" algn="l" defTabSz="1005755" rtl="0" eaLnBrk="1" latinLnBrk="0" hangingPunct="1">
              <a:lnSpc>
                <a:spcPct val="90000"/>
              </a:lnSpc>
              <a:spcBef>
                <a:spcPts val="550"/>
              </a:spcBef>
              <a:buFont typeface="Arial" panose="020B0604020202020204" pitchFamily="34" charset="0"/>
              <a:buChar char="•"/>
              <a:defRPr sz="1000" b="0" i="0" kern="1200">
                <a:solidFill>
                  <a:schemeClr val="tx1"/>
                </a:solidFill>
                <a:latin typeface="Roboto Light" charset="0"/>
                <a:ea typeface="Roboto Light" charset="0"/>
                <a:cs typeface="Roboto Light" charset="0"/>
              </a:defRPr>
            </a:lvl4pPr>
            <a:lvl5pPr marL="2262950" indent="-251439" algn="l" defTabSz="1005755" rtl="0" eaLnBrk="1" latinLnBrk="0" hangingPunct="1">
              <a:lnSpc>
                <a:spcPct val="90000"/>
              </a:lnSpc>
              <a:spcBef>
                <a:spcPts val="550"/>
              </a:spcBef>
              <a:buFont typeface="Arial" panose="020B0604020202020204" pitchFamily="34" charset="0"/>
              <a:buChar char="•"/>
              <a:defRPr sz="1000" b="0" i="0" kern="1200">
                <a:solidFill>
                  <a:schemeClr val="tx1"/>
                </a:solidFill>
                <a:latin typeface="Roboto Light" charset="0"/>
                <a:ea typeface="Roboto Light" charset="0"/>
                <a:cs typeface="Roboto Light" charset="0"/>
              </a:defRPr>
            </a:lvl5pPr>
            <a:lvl6pPr marL="2765829" indent="-251439" algn="l" defTabSz="1005755"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6pPr>
            <a:lvl7pPr marL="3268706" indent="-251439" algn="l" defTabSz="1005755"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7pPr>
            <a:lvl8pPr marL="3771584" indent="-251439" algn="l" defTabSz="1005755"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8pPr>
            <a:lvl9pPr marL="4274462" indent="-251439" algn="l" defTabSz="1005755"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9pPr>
          </a:lstStyle>
          <a:p>
            <a:pPr marL="171436" lvl="1" indent="0">
              <a:buNone/>
            </a:pPr>
            <a:r>
              <a:rPr lang="en-US" sz="2400" dirty="0"/>
              <a:t>10% of China’s industry exports scale to peers’ current exports</a:t>
            </a:r>
          </a:p>
        </p:txBody>
      </p:sp>
      <p:sp>
        <p:nvSpPr>
          <p:cNvPr id="11" name="TextBox 10">
            <a:extLst>
              <a:ext uri="{FF2B5EF4-FFF2-40B4-BE49-F238E27FC236}">
                <a16:creationId xmlns:a16="http://schemas.microsoft.com/office/drawing/2014/main" id="{98BDF903-C1EA-3E8E-290B-40DC93B9DB37}"/>
              </a:ext>
            </a:extLst>
          </p:cNvPr>
          <p:cNvSpPr txBox="1"/>
          <p:nvPr/>
        </p:nvSpPr>
        <p:spPr>
          <a:xfrm>
            <a:off x="1528800" y="2782766"/>
            <a:ext cx="1441420" cy="369332"/>
          </a:xfrm>
          <a:prstGeom prst="rect">
            <a:avLst/>
          </a:prstGeom>
          <a:noFill/>
        </p:spPr>
        <p:txBody>
          <a:bodyPr wrap="none" rtlCol="0">
            <a:spAutoFit/>
          </a:bodyPr>
          <a:lstStyle/>
          <a:p>
            <a:r>
              <a:rPr lang="en-GB" cap="all" dirty="0">
                <a:solidFill>
                  <a:schemeClr val="accent2"/>
                </a:solidFill>
                <a:latin typeface="Roboto Condensed" panose="02000000000000000000" pitchFamily="2" charset="0"/>
                <a:ea typeface="Roboto Condensed" panose="02000000000000000000" pitchFamily="2" charset="0"/>
              </a:rPr>
              <a:t>AUTOMOTIVE</a:t>
            </a:r>
            <a:endParaRPr lang="en-US" cap="all" dirty="0">
              <a:solidFill>
                <a:schemeClr val="accent2"/>
              </a:solidFill>
              <a:latin typeface="Roboto Condensed" panose="02000000000000000000" pitchFamily="2" charset="0"/>
              <a:ea typeface="Roboto Condensed" panose="02000000000000000000" pitchFamily="2" charset="0"/>
            </a:endParaRPr>
          </a:p>
        </p:txBody>
      </p:sp>
      <p:sp>
        <p:nvSpPr>
          <p:cNvPr id="12" name="TextBox 11">
            <a:extLst>
              <a:ext uri="{FF2B5EF4-FFF2-40B4-BE49-F238E27FC236}">
                <a16:creationId xmlns:a16="http://schemas.microsoft.com/office/drawing/2014/main" id="{6D3DFA67-9A87-B6DA-F53D-30C764AF228D}"/>
              </a:ext>
            </a:extLst>
          </p:cNvPr>
          <p:cNvSpPr txBox="1"/>
          <p:nvPr/>
        </p:nvSpPr>
        <p:spPr>
          <a:xfrm>
            <a:off x="7559233" y="2782766"/>
            <a:ext cx="3958135" cy="369332"/>
          </a:xfrm>
          <a:prstGeom prst="rect">
            <a:avLst/>
          </a:prstGeom>
          <a:noFill/>
        </p:spPr>
        <p:txBody>
          <a:bodyPr wrap="none" rtlCol="0">
            <a:spAutoFit/>
          </a:bodyPr>
          <a:lstStyle/>
          <a:p>
            <a:r>
              <a:rPr lang="en-GB" cap="all" dirty="0">
                <a:solidFill>
                  <a:schemeClr val="accent2"/>
                </a:solidFill>
                <a:latin typeface="Roboto Condensed" panose="02000000000000000000" pitchFamily="2" charset="0"/>
                <a:ea typeface="Roboto Condensed" panose="02000000000000000000" pitchFamily="2" charset="0"/>
              </a:rPr>
              <a:t>HIGH TECH ELECTRONICS &amp; ELECTRICAL</a:t>
            </a:r>
            <a:endParaRPr lang="en-US" cap="all" dirty="0">
              <a:solidFill>
                <a:schemeClr val="accent2"/>
              </a:solidFill>
              <a:latin typeface="Roboto Condensed" panose="02000000000000000000" pitchFamily="2" charset="0"/>
              <a:ea typeface="Roboto Condensed" panose="02000000000000000000" pitchFamily="2" charset="0"/>
            </a:endParaRPr>
          </a:p>
        </p:txBody>
      </p:sp>
      <p:sp>
        <p:nvSpPr>
          <p:cNvPr id="13" name="TextBox 12">
            <a:extLst>
              <a:ext uri="{FF2B5EF4-FFF2-40B4-BE49-F238E27FC236}">
                <a16:creationId xmlns:a16="http://schemas.microsoft.com/office/drawing/2014/main" id="{3AFC3664-6BF5-D4E3-5F7C-F9CFD1574E84}"/>
              </a:ext>
            </a:extLst>
          </p:cNvPr>
          <p:cNvSpPr txBox="1"/>
          <p:nvPr/>
        </p:nvSpPr>
        <p:spPr>
          <a:xfrm>
            <a:off x="1528800" y="4844704"/>
            <a:ext cx="2169184" cy="369332"/>
          </a:xfrm>
          <a:prstGeom prst="rect">
            <a:avLst/>
          </a:prstGeom>
          <a:noFill/>
        </p:spPr>
        <p:txBody>
          <a:bodyPr wrap="none" rtlCol="0">
            <a:spAutoFit/>
          </a:bodyPr>
          <a:lstStyle/>
          <a:p>
            <a:r>
              <a:rPr lang="en-GB" cap="all" dirty="0">
                <a:solidFill>
                  <a:schemeClr val="accent2"/>
                </a:solidFill>
                <a:latin typeface="Roboto Condensed" panose="02000000000000000000" pitchFamily="2" charset="0"/>
                <a:ea typeface="Roboto Condensed" panose="02000000000000000000" pitchFamily="2" charset="0"/>
              </a:rPr>
              <a:t>TEXTILES &amp; APPAREL</a:t>
            </a:r>
            <a:endParaRPr lang="en-US" cap="all" dirty="0">
              <a:solidFill>
                <a:schemeClr val="accent2"/>
              </a:solidFill>
              <a:latin typeface="Roboto Condensed" panose="02000000000000000000" pitchFamily="2" charset="0"/>
              <a:ea typeface="Roboto Condensed" panose="02000000000000000000" pitchFamily="2" charset="0"/>
            </a:endParaRPr>
          </a:p>
        </p:txBody>
      </p:sp>
      <p:sp>
        <p:nvSpPr>
          <p:cNvPr id="14" name="TextBox 13">
            <a:extLst>
              <a:ext uri="{FF2B5EF4-FFF2-40B4-BE49-F238E27FC236}">
                <a16:creationId xmlns:a16="http://schemas.microsoft.com/office/drawing/2014/main" id="{7EDE4879-1015-D4D6-CA73-970314610269}"/>
              </a:ext>
            </a:extLst>
          </p:cNvPr>
          <p:cNvSpPr txBox="1"/>
          <p:nvPr/>
        </p:nvSpPr>
        <p:spPr>
          <a:xfrm>
            <a:off x="7559233" y="4823571"/>
            <a:ext cx="1300356" cy="369332"/>
          </a:xfrm>
          <a:prstGeom prst="rect">
            <a:avLst/>
          </a:prstGeom>
          <a:noFill/>
        </p:spPr>
        <p:txBody>
          <a:bodyPr wrap="none" rtlCol="0">
            <a:spAutoFit/>
          </a:bodyPr>
          <a:lstStyle/>
          <a:p>
            <a:r>
              <a:rPr lang="en-GB" cap="all" dirty="0">
                <a:solidFill>
                  <a:schemeClr val="accent2"/>
                </a:solidFill>
                <a:latin typeface="Roboto Condensed" panose="02000000000000000000" pitchFamily="2" charset="0"/>
                <a:ea typeface="Roboto Condensed" panose="02000000000000000000" pitchFamily="2" charset="0"/>
              </a:rPr>
              <a:t>CHEMICALS</a:t>
            </a:r>
            <a:endParaRPr lang="en-US" cap="all" dirty="0">
              <a:solidFill>
                <a:schemeClr val="accent2"/>
              </a:solidFill>
              <a:latin typeface="Roboto Condensed" panose="02000000000000000000" pitchFamily="2" charset="0"/>
              <a:ea typeface="Roboto Condensed" panose="02000000000000000000" pitchFamily="2" charset="0"/>
            </a:endParaRPr>
          </a:p>
        </p:txBody>
      </p:sp>
      <p:graphicFrame>
        <p:nvGraphicFramePr>
          <p:cNvPr id="15" name="Chart 14">
            <a:extLst>
              <a:ext uri="{FF2B5EF4-FFF2-40B4-BE49-F238E27FC236}">
                <a16:creationId xmlns:a16="http://schemas.microsoft.com/office/drawing/2014/main" id="{112AA42F-6AED-D469-CE9F-3820C8423289}"/>
              </a:ext>
            </a:extLst>
          </p:cNvPr>
          <p:cNvGraphicFramePr>
            <a:graphicFrameLocks/>
          </p:cNvGraphicFramePr>
          <p:nvPr/>
        </p:nvGraphicFramePr>
        <p:xfrm>
          <a:off x="1528800" y="3056683"/>
          <a:ext cx="4648422" cy="176688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7" name="Chart 16">
            <a:extLst>
              <a:ext uri="{FF2B5EF4-FFF2-40B4-BE49-F238E27FC236}">
                <a16:creationId xmlns:a16="http://schemas.microsoft.com/office/drawing/2014/main" id="{D16BCDEA-4794-4444-8519-4D4FCC5C08A8}"/>
              </a:ext>
            </a:extLst>
          </p:cNvPr>
          <p:cNvGraphicFramePr>
            <a:graphicFrameLocks/>
          </p:cNvGraphicFramePr>
          <p:nvPr/>
        </p:nvGraphicFramePr>
        <p:xfrm>
          <a:off x="7567184" y="3056683"/>
          <a:ext cx="4645152" cy="1766888"/>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hart 17">
            <a:extLst>
              <a:ext uri="{FF2B5EF4-FFF2-40B4-BE49-F238E27FC236}">
                <a16:creationId xmlns:a16="http://schemas.microsoft.com/office/drawing/2014/main" id="{455A0A16-98F3-4AA9-A21C-FE9266C92E23}"/>
              </a:ext>
            </a:extLst>
          </p:cNvPr>
          <p:cNvGraphicFramePr>
            <a:graphicFrameLocks/>
          </p:cNvGraphicFramePr>
          <p:nvPr/>
        </p:nvGraphicFramePr>
        <p:xfrm>
          <a:off x="1528800" y="5163670"/>
          <a:ext cx="4645152" cy="1766888"/>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19" name="Chart 18">
            <a:extLst>
              <a:ext uri="{FF2B5EF4-FFF2-40B4-BE49-F238E27FC236}">
                <a16:creationId xmlns:a16="http://schemas.microsoft.com/office/drawing/2014/main" id="{EBDEAB3E-6BEC-4D03-8B65-B5DA857B3468}"/>
              </a:ext>
            </a:extLst>
          </p:cNvPr>
          <p:cNvGraphicFramePr>
            <a:graphicFrameLocks/>
          </p:cNvGraphicFramePr>
          <p:nvPr/>
        </p:nvGraphicFramePr>
        <p:xfrm>
          <a:off x="7567184" y="5163670"/>
          <a:ext cx="4645152" cy="1766888"/>
        </p:xfrm>
        <a:graphic>
          <a:graphicData uri="http://schemas.openxmlformats.org/drawingml/2006/chart">
            <c:chart xmlns:c="http://schemas.openxmlformats.org/drawingml/2006/chart" xmlns:r="http://schemas.openxmlformats.org/officeDocument/2006/relationships" r:id="rId8"/>
          </a:graphicData>
        </a:graphic>
      </p:graphicFrame>
    </p:spTree>
    <p:extLst>
      <p:ext uri="{BB962C8B-B14F-4D97-AF65-F5344CB8AC3E}">
        <p14:creationId xmlns:p14="http://schemas.microsoft.com/office/powerpoint/2010/main" val="27030318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5">
            <a:extLst>
              <a:ext uri="{FF2B5EF4-FFF2-40B4-BE49-F238E27FC236}">
                <a16:creationId xmlns:a16="http://schemas.microsoft.com/office/drawing/2014/main" id="{4AC742F2-0B58-4A4E-80E7-D38F8A3B4993}"/>
              </a:ext>
            </a:extLst>
          </p:cNvPr>
          <p:cNvGraphicFramePr>
            <a:graphicFrameLocks/>
          </p:cNvGraphicFramePr>
          <p:nvPr>
            <p:extLst>
              <p:ext uri="{D42A27DB-BD31-4B8C-83A1-F6EECF244321}">
                <p14:modId xmlns:p14="http://schemas.microsoft.com/office/powerpoint/2010/main" val="510020112"/>
              </p:ext>
            </p:extLst>
          </p:nvPr>
        </p:nvGraphicFramePr>
        <p:xfrm>
          <a:off x="7534893" y="2275975"/>
          <a:ext cx="5998464" cy="4294239"/>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 Placeholder 1">
            <a:extLst>
              <a:ext uri="{FF2B5EF4-FFF2-40B4-BE49-F238E27FC236}">
                <a16:creationId xmlns:a16="http://schemas.microsoft.com/office/drawing/2014/main" id="{F4717EA7-CAD0-14F8-5DD5-C47C9B73DBA1}"/>
              </a:ext>
            </a:extLst>
          </p:cNvPr>
          <p:cNvSpPr>
            <a:spLocks noGrp="1"/>
          </p:cNvSpPr>
          <p:nvPr>
            <p:ph type="body" sz="quarter" idx="14"/>
          </p:nvPr>
        </p:nvSpPr>
        <p:spPr/>
        <p:txBody>
          <a:bodyPr/>
          <a:lstStyle/>
          <a:p>
            <a:pPr>
              <a:lnSpc>
                <a:spcPct val="100000"/>
              </a:lnSpc>
            </a:pPr>
            <a:r>
              <a:rPr lang="en-US" b="1" dirty="0"/>
              <a:t>As of </a:t>
            </a:r>
            <a:r>
              <a:rPr lang="en-US" sz="900" b="1" dirty="0"/>
              <a:t>8/30/24</a:t>
            </a:r>
            <a:r>
              <a:rPr lang="en-US" b="1" dirty="0"/>
              <a:t> | Source: </a:t>
            </a:r>
            <a:r>
              <a:rPr lang="en-US" b="1" dirty="0">
                <a:latin typeface="Roboto Condensed" panose="02000000000000000000" pitchFamily="2" charset="0"/>
                <a:ea typeface="Roboto Condensed" panose="02000000000000000000" pitchFamily="2" charset="0"/>
              </a:rPr>
              <a:t>GICS Sector Report, GMO</a:t>
            </a:r>
          </a:p>
          <a:p>
            <a:pPr>
              <a:lnSpc>
                <a:spcPct val="100000"/>
              </a:lnSpc>
            </a:pPr>
            <a:r>
              <a:rPr lang="en-US" dirty="0">
                <a:effectLst/>
                <a:latin typeface="Roboto Condensed" panose="02000000000000000000" pitchFamily="2" charset="0"/>
                <a:ea typeface="Roboto Condensed" panose="02000000000000000000" pitchFamily="2" charset="0"/>
              </a:rPr>
              <a:t>Model portfolio characteristics have many inherent limitations and may not reflect the impact that material economic and market factors may have on the decision-making process if client fund were actually managed in the manner shown. Actual characteristics may differ substantially from the model characteristics presented. MSCI data may not be reproduced or used for any other purpose. MSCI provides no warranties, has not prepared or approved this report, and has no liability hereunder. Please visit </a:t>
            </a:r>
            <a:r>
              <a:rPr lang="en-US" u="sng" dirty="0">
                <a:effectLst/>
                <a:latin typeface="Roboto Condensed" panose="02000000000000000000" pitchFamily="2" charset="0"/>
                <a:ea typeface="Roboto Condensed" panose="02000000000000000000" pitchFamily="2" charset="0"/>
                <a:hlinkClick r:id="rId4">
                  <a:extLst>
                    <a:ext uri="{A12FA001-AC4F-418D-AE19-62706E023703}">
                      <ahyp:hlinkClr xmlns:ahyp="http://schemas.microsoft.com/office/drawing/2018/hyperlinkcolor" val="tx"/>
                    </a:ext>
                  </a:extLst>
                </a:hlinkClick>
              </a:rPr>
              <a:t>https://www.gmo.com/americas/benchmark-disclaimers/</a:t>
            </a:r>
            <a:r>
              <a:rPr lang="en-US" dirty="0">
                <a:effectLst/>
                <a:latin typeface="Roboto Condensed" panose="02000000000000000000" pitchFamily="2" charset="0"/>
                <a:ea typeface="Roboto Condensed" panose="02000000000000000000" pitchFamily="2" charset="0"/>
              </a:rPr>
              <a:t>to review the complete benchmark disclaimer notice.</a:t>
            </a:r>
            <a:endParaRPr lang="en-US" dirty="0"/>
          </a:p>
        </p:txBody>
      </p:sp>
      <p:sp>
        <p:nvSpPr>
          <p:cNvPr id="3" name="Title 2">
            <a:extLst>
              <a:ext uri="{FF2B5EF4-FFF2-40B4-BE49-F238E27FC236}">
                <a16:creationId xmlns:a16="http://schemas.microsoft.com/office/drawing/2014/main" id="{12B4D728-E694-B901-AD32-87EF39778961}"/>
              </a:ext>
            </a:extLst>
          </p:cNvPr>
          <p:cNvSpPr>
            <a:spLocks noGrp="1"/>
          </p:cNvSpPr>
          <p:nvPr>
            <p:ph type="title"/>
          </p:nvPr>
        </p:nvSpPr>
        <p:spPr/>
        <p:txBody>
          <a:bodyPr/>
          <a:lstStyle/>
          <a:p>
            <a:r>
              <a:rPr lang="en-US" dirty="0"/>
              <a:t>Beyond China Strategy</a:t>
            </a:r>
          </a:p>
        </p:txBody>
      </p:sp>
      <p:sp>
        <p:nvSpPr>
          <p:cNvPr id="4" name="Text Placeholder 3">
            <a:extLst>
              <a:ext uri="{FF2B5EF4-FFF2-40B4-BE49-F238E27FC236}">
                <a16:creationId xmlns:a16="http://schemas.microsoft.com/office/drawing/2014/main" id="{CEF1C6E6-1015-C837-46E8-C55AECB21364}"/>
              </a:ext>
            </a:extLst>
          </p:cNvPr>
          <p:cNvSpPr>
            <a:spLocks noGrp="1"/>
          </p:cNvSpPr>
          <p:nvPr>
            <p:ph type="body" sz="quarter" idx="13"/>
          </p:nvPr>
        </p:nvSpPr>
        <p:spPr/>
        <p:txBody>
          <a:bodyPr/>
          <a:lstStyle/>
          <a:p>
            <a:r>
              <a:rPr lang="en-US" dirty="0"/>
              <a:t>Portfolio characteristics</a:t>
            </a:r>
          </a:p>
        </p:txBody>
      </p:sp>
      <p:sp>
        <p:nvSpPr>
          <p:cNvPr id="8" name="TextBox 7">
            <a:extLst>
              <a:ext uri="{FF2B5EF4-FFF2-40B4-BE49-F238E27FC236}">
                <a16:creationId xmlns:a16="http://schemas.microsoft.com/office/drawing/2014/main" id="{09A2B054-6FB5-F9F1-FF59-0969F65FBEFD}"/>
              </a:ext>
            </a:extLst>
          </p:cNvPr>
          <p:cNvSpPr txBox="1"/>
          <p:nvPr/>
        </p:nvSpPr>
        <p:spPr>
          <a:xfrm>
            <a:off x="628074" y="3963902"/>
            <a:ext cx="2419252" cy="400110"/>
          </a:xfrm>
          <a:prstGeom prst="rect">
            <a:avLst/>
          </a:prstGeom>
          <a:noFill/>
        </p:spPr>
        <p:txBody>
          <a:bodyPr wrap="none" rtlCol="0">
            <a:spAutoFit/>
          </a:bodyPr>
          <a:lstStyle/>
          <a:p>
            <a:r>
              <a:rPr lang="en-US" sz="2000" dirty="0">
                <a:solidFill>
                  <a:schemeClr val="accent2"/>
                </a:solidFill>
                <a:latin typeface="Roboto Condensed" panose="02000000000000000000" pitchFamily="2" charset="0"/>
              </a:rPr>
              <a:t>SECTOR WEIGHTS (%)</a:t>
            </a:r>
          </a:p>
        </p:txBody>
      </p:sp>
      <p:sp>
        <p:nvSpPr>
          <p:cNvPr id="9" name="TextBox 8">
            <a:extLst>
              <a:ext uri="{FF2B5EF4-FFF2-40B4-BE49-F238E27FC236}">
                <a16:creationId xmlns:a16="http://schemas.microsoft.com/office/drawing/2014/main" id="{0C204BE7-53B7-B357-A57B-92E56F761842}"/>
              </a:ext>
            </a:extLst>
          </p:cNvPr>
          <p:cNvSpPr txBox="1"/>
          <p:nvPr/>
        </p:nvSpPr>
        <p:spPr>
          <a:xfrm>
            <a:off x="7478284" y="1854068"/>
            <a:ext cx="2597186" cy="400110"/>
          </a:xfrm>
          <a:prstGeom prst="rect">
            <a:avLst/>
          </a:prstGeom>
          <a:noFill/>
        </p:spPr>
        <p:txBody>
          <a:bodyPr wrap="none" rtlCol="0">
            <a:spAutoFit/>
          </a:bodyPr>
          <a:lstStyle/>
          <a:p>
            <a:r>
              <a:rPr lang="en-US" sz="2000" dirty="0">
                <a:solidFill>
                  <a:schemeClr val="accent2"/>
                </a:solidFill>
                <a:latin typeface="Roboto Condensed" panose="02000000000000000000" pitchFamily="2" charset="0"/>
              </a:rPr>
              <a:t>COUNTRY WEIGHTS (%)</a:t>
            </a:r>
          </a:p>
        </p:txBody>
      </p:sp>
      <p:sp>
        <p:nvSpPr>
          <p:cNvPr id="5" name="TextBox 4">
            <a:extLst>
              <a:ext uri="{FF2B5EF4-FFF2-40B4-BE49-F238E27FC236}">
                <a16:creationId xmlns:a16="http://schemas.microsoft.com/office/drawing/2014/main" id="{F98650C5-F743-BE05-91B5-E47CD883B0BA}"/>
              </a:ext>
            </a:extLst>
          </p:cNvPr>
          <p:cNvSpPr txBox="1"/>
          <p:nvPr/>
        </p:nvSpPr>
        <p:spPr>
          <a:xfrm>
            <a:off x="628074" y="1854068"/>
            <a:ext cx="2135521" cy="400110"/>
          </a:xfrm>
          <a:prstGeom prst="rect">
            <a:avLst/>
          </a:prstGeom>
          <a:noFill/>
        </p:spPr>
        <p:txBody>
          <a:bodyPr wrap="none" rtlCol="0">
            <a:spAutoFit/>
          </a:bodyPr>
          <a:lstStyle/>
          <a:p>
            <a:r>
              <a:rPr lang="en-US" sz="2000" dirty="0">
                <a:solidFill>
                  <a:schemeClr val="accent2"/>
                </a:solidFill>
                <a:latin typeface="Roboto Condensed" panose="02000000000000000000" pitchFamily="2" charset="0"/>
              </a:rPr>
              <a:t>CHARACTERISTICS</a:t>
            </a:r>
          </a:p>
        </p:txBody>
      </p:sp>
      <p:graphicFrame>
        <p:nvGraphicFramePr>
          <p:cNvPr id="11" name="Object 10">
            <a:extLst>
              <a:ext uri="{FF2B5EF4-FFF2-40B4-BE49-F238E27FC236}">
                <a16:creationId xmlns:a16="http://schemas.microsoft.com/office/drawing/2014/main" id="{7EEAF096-A48B-EA53-156F-9FAADA560DB8}"/>
              </a:ext>
            </a:extLst>
          </p:cNvPr>
          <p:cNvGraphicFramePr>
            <a:graphicFrameLocks noChangeAspect="1"/>
          </p:cNvGraphicFramePr>
          <p:nvPr>
            <p:extLst>
              <p:ext uri="{D42A27DB-BD31-4B8C-83A1-F6EECF244321}">
                <p14:modId xmlns:p14="http://schemas.microsoft.com/office/powerpoint/2010/main" val="112006993"/>
              </p:ext>
            </p:extLst>
          </p:nvPr>
        </p:nvGraphicFramePr>
        <p:xfrm>
          <a:off x="655069" y="2052104"/>
          <a:ext cx="6000750" cy="1790700"/>
        </p:xfrm>
        <a:graphic>
          <a:graphicData uri="http://schemas.openxmlformats.org/presentationml/2006/ole">
            <mc:AlternateContent xmlns:mc="http://schemas.openxmlformats.org/markup-compatibility/2006">
              <mc:Choice xmlns:v="urn:schemas-microsoft-com:vml" Requires="v">
                <p:oleObj name="Worksheet" r:id="rId5" imgW="6000833" imgH="1790836" progId="Excel.Sheet.12">
                  <p:link updateAutomatic="1"/>
                </p:oleObj>
              </mc:Choice>
              <mc:Fallback>
                <p:oleObj name="Worksheet" r:id="rId5" imgW="6000833" imgH="1790836" progId="Excel.Sheet.12">
                  <p:link updateAutomatic="1"/>
                  <p:pic>
                    <p:nvPicPr>
                      <p:cNvPr id="0" name=""/>
                      <p:cNvPicPr/>
                      <p:nvPr/>
                    </p:nvPicPr>
                    <p:blipFill>
                      <a:blip r:embed="rId6"/>
                      <a:stretch>
                        <a:fillRect/>
                      </a:stretch>
                    </p:blipFill>
                    <p:spPr>
                      <a:xfrm>
                        <a:off x="655069" y="2052104"/>
                        <a:ext cx="6000750" cy="1790700"/>
                      </a:xfrm>
                      <a:prstGeom prst="rect">
                        <a:avLst/>
                      </a:prstGeom>
                    </p:spPr>
                  </p:pic>
                </p:oleObj>
              </mc:Fallback>
            </mc:AlternateContent>
          </a:graphicData>
        </a:graphic>
      </p:graphicFrame>
      <p:graphicFrame>
        <p:nvGraphicFramePr>
          <p:cNvPr id="12" name="Chart 11">
            <a:extLst>
              <a:ext uri="{FF2B5EF4-FFF2-40B4-BE49-F238E27FC236}">
                <a16:creationId xmlns:a16="http://schemas.microsoft.com/office/drawing/2014/main" id="{2CA9A47D-24D4-45B2-A428-9128B3FF3E18}"/>
              </a:ext>
            </a:extLst>
          </p:cNvPr>
          <p:cNvGraphicFramePr>
            <a:graphicFrameLocks/>
          </p:cNvGraphicFramePr>
          <p:nvPr>
            <p:extLst>
              <p:ext uri="{D42A27DB-BD31-4B8C-83A1-F6EECF244321}">
                <p14:modId xmlns:p14="http://schemas.microsoft.com/office/powerpoint/2010/main" val="3440470483"/>
              </p:ext>
            </p:extLst>
          </p:nvPr>
        </p:nvGraphicFramePr>
        <p:xfrm>
          <a:off x="628074" y="4400539"/>
          <a:ext cx="6000750" cy="2169675"/>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125284297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B2F78F-DAB2-21E8-0FEA-09EEF7B2DA73}"/>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C04F2FC9-C8D5-9B45-94A8-9E3E93E4ABBE}"/>
              </a:ext>
            </a:extLst>
          </p:cNvPr>
          <p:cNvSpPr>
            <a:spLocks noGrp="1"/>
          </p:cNvSpPr>
          <p:nvPr>
            <p:ph type="title"/>
          </p:nvPr>
        </p:nvSpPr>
        <p:spPr>
          <a:xfrm>
            <a:off x="628074" y="457205"/>
            <a:ext cx="12561455" cy="773115"/>
          </a:xfrm>
        </p:spPr>
        <p:txBody>
          <a:bodyPr/>
          <a:lstStyle/>
          <a:p>
            <a:r>
              <a:rPr lang="en-US" dirty="0"/>
              <a:t>From China to Beyond China</a:t>
            </a:r>
          </a:p>
        </p:txBody>
      </p:sp>
      <p:sp>
        <p:nvSpPr>
          <p:cNvPr id="5" name="Content Placeholder 4">
            <a:extLst>
              <a:ext uri="{FF2B5EF4-FFF2-40B4-BE49-F238E27FC236}">
                <a16:creationId xmlns:a16="http://schemas.microsoft.com/office/drawing/2014/main" id="{325B5E07-80B4-4D10-F273-B9B62916A519}"/>
              </a:ext>
            </a:extLst>
          </p:cNvPr>
          <p:cNvSpPr>
            <a:spLocks noGrp="1"/>
          </p:cNvSpPr>
          <p:nvPr>
            <p:ph idx="1"/>
          </p:nvPr>
        </p:nvSpPr>
        <p:spPr>
          <a:xfrm>
            <a:off x="2985512" y="1975113"/>
            <a:ext cx="8305338" cy="4349750"/>
          </a:xfrm>
        </p:spPr>
        <p:txBody>
          <a:bodyPr/>
          <a:lstStyle/>
          <a:p>
            <a:pPr lvl="1"/>
            <a:r>
              <a:rPr lang="en-US" dirty="0"/>
              <a:t>China has become less attractive, both cyclically and secularly</a:t>
            </a:r>
          </a:p>
          <a:p>
            <a:pPr lvl="1"/>
            <a:r>
              <a:rPr lang="en-US" dirty="0"/>
              <a:t>Supply chains are moving out of China.</a:t>
            </a:r>
          </a:p>
          <a:p>
            <a:pPr lvl="1"/>
            <a:r>
              <a:rPr lang="en-US" dirty="0"/>
              <a:t>Emerging Markets are the main beneficiaries.</a:t>
            </a:r>
          </a:p>
          <a:p>
            <a:pPr lvl="1"/>
            <a:r>
              <a:rPr lang="en-US" dirty="0"/>
              <a:t>India, Vietnam, Mexico…</a:t>
            </a:r>
          </a:p>
          <a:p>
            <a:pPr lvl="1"/>
            <a:r>
              <a:rPr lang="en-US" dirty="0"/>
              <a:t>Infrastructure, Industrials, Tech…</a:t>
            </a:r>
          </a:p>
          <a:p>
            <a:pPr lvl="1"/>
            <a:r>
              <a:rPr lang="en-US" dirty="0"/>
              <a:t>This is not your fathers EM strategy…</a:t>
            </a:r>
          </a:p>
          <a:p>
            <a:pPr lvl="1"/>
            <a:r>
              <a:rPr lang="en-US" dirty="0"/>
              <a:t>This is a long game.</a:t>
            </a:r>
          </a:p>
          <a:p>
            <a:pPr lvl="1"/>
            <a:r>
              <a:rPr lang="en-US" dirty="0"/>
              <a:t>We’ve only just begun…</a:t>
            </a:r>
          </a:p>
          <a:p>
            <a:pPr lvl="1"/>
            <a:endParaRPr lang="en-US" dirty="0"/>
          </a:p>
        </p:txBody>
      </p:sp>
      <p:sp>
        <p:nvSpPr>
          <p:cNvPr id="9" name="Text Placeholder 8">
            <a:extLst>
              <a:ext uri="{FF2B5EF4-FFF2-40B4-BE49-F238E27FC236}">
                <a16:creationId xmlns:a16="http://schemas.microsoft.com/office/drawing/2014/main" id="{C791D175-EDB6-2690-5CC3-B7FB90E1BF33}"/>
              </a:ext>
            </a:extLst>
          </p:cNvPr>
          <p:cNvSpPr>
            <a:spLocks noGrp="1"/>
          </p:cNvSpPr>
          <p:nvPr>
            <p:ph type="body" sz="quarter" idx="13"/>
          </p:nvPr>
        </p:nvSpPr>
        <p:spPr/>
        <p:txBody>
          <a:bodyPr/>
          <a:lstStyle/>
          <a:p>
            <a:endParaRPr lang="en-US"/>
          </a:p>
        </p:txBody>
      </p:sp>
      <p:sp>
        <p:nvSpPr>
          <p:cNvPr id="2" name="Rectangle: Rounded Corners 1">
            <a:extLst>
              <a:ext uri="{FF2B5EF4-FFF2-40B4-BE49-F238E27FC236}">
                <a16:creationId xmlns:a16="http://schemas.microsoft.com/office/drawing/2014/main" id="{BC7730FC-3EE6-020F-1B23-616178768C85}"/>
              </a:ext>
            </a:extLst>
          </p:cNvPr>
          <p:cNvSpPr/>
          <p:nvPr/>
        </p:nvSpPr>
        <p:spPr>
          <a:xfrm>
            <a:off x="2647784" y="1725833"/>
            <a:ext cx="8539701" cy="5044331"/>
          </a:xfrm>
          <a:prstGeom prst="round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spTree>
    <p:extLst>
      <p:ext uri="{BB962C8B-B14F-4D97-AF65-F5344CB8AC3E}">
        <p14:creationId xmlns:p14="http://schemas.microsoft.com/office/powerpoint/2010/main" val="367193938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A blue background with colorful lines and dots&#10;&#10;Description automatically generated">
            <a:extLst>
              <a:ext uri="{FF2B5EF4-FFF2-40B4-BE49-F238E27FC236}">
                <a16:creationId xmlns:a16="http://schemas.microsoft.com/office/drawing/2014/main" id="{0F8D92F5-722F-2CF1-6B2C-2FA57DC114FB}"/>
              </a:ext>
            </a:extLst>
          </p:cNvPr>
          <p:cNvPicPr>
            <a:picLocks noChangeAspect="1"/>
          </p:cNvPicPr>
          <p:nvPr/>
        </p:nvPicPr>
        <p:blipFill>
          <a:blip r:embed="rId3"/>
          <a:stretch>
            <a:fillRect/>
          </a:stretch>
        </p:blipFill>
        <p:spPr>
          <a:xfrm>
            <a:off x="0" y="0"/>
            <a:ext cx="13817600" cy="7772400"/>
          </a:xfrm>
          <a:prstGeom prst="rect">
            <a:avLst/>
          </a:prstGeom>
        </p:spPr>
      </p:pic>
      <p:grpSp>
        <p:nvGrpSpPr>
          <p:cNvPr id="14" name="Group 13">
            <a:extLst>
              <a:ext uri="{FF2B5EF4-FFF2-40B4-BE49-F238E27FC236}">
                <a16:creationId xmlns:a16="http://schemas.microsoft.com/office/drawing/2014/main" id="{402735A8-7251-454A-744D-28D1CBE39537}"/>
              </a:ext>
            </a:extLst>
          </p:cNvPr>
          <p:cNvGrpSpPr/>
          <p:nvPr/>
        </p:nvGrpSpPr>
        <p:grpSpPr>
          <a:xfrm>
            <a:off x="4319546" y="2546968"/>
            <a:ext cx="5229308" cy="2483661"/>
            <a:chOff x="1108131" y="3074973"/>
            <a:chExt cx="5229308" cy="2483661"/>
          </a:xfrm>
        </p:grpSpPr>
        <p:sp>
          <p:nvSpPr>
            <p:cNvPr id="6" name="Title 1">
              <a:extLst>
                <a:ext uri="{FF2B5EF4-FFF2-40B4-BE49-F238E27FC236}">
                  <a16:creationId xmlns:a16="http://schemas.microsoft.com/office/drawing/2014/main" id="{FF704B13-AFAF-4A98-88D8-AFBB0F3C4610}"/>
                </a:ext>
              </a:extLst>
            </p:cNvPr>
            <p:cNvSpPr txBox="1">
              <a:spLocks/>
            </p:cNvSpPr>
            <p:nvPr/>
          </p:nvSpPr>
          <p:spPr>
            <a:xfrm>
              <a:off x="1108131" y="3269776"/>
              <a:ext cx="5229308" cy="2288858"/>
            </a:xfrm>
            <a:prstGeom prst="rect">
              <a:avLst/>
            </a:prstGeom>
          </p:spPr>
          <p:txBody>
            <a:bodyPr/>
            <a:lstStyle>
              <a:lvl1pPr algn="l" defTabSz="1005755" rtl="0" eaLnBrk="1" latinLnBrk="0" hangingPunct="1">
                <a:lnSpc>
                  <a:spcPct val="90000"/>
                </a:lnSpc>
                <a:spcBef>
                  <a:spcPct val="0"/>
                </a:spcBef>
                <a:buNone/>
                <a:defRPr sz="3200" b="0" i="0" kern="1200" cap="all" spc="100" baseline="0">
                  <a:solidFill>
                    <a:schemeClr val="accent2"/>
                  </a:solidFill>
                  <a:latin typeface="Roboto Condensed" panose="02000000000000000000" pitchFamily="2" charset="0"/>
                  <a:ea typeface="Roboto Condensed" panose="02000000000000000000" pitchFamily="2" charset="0"/>
                  <a:cs typeface="Roboto Condensed" panose="02000000000000000000" pitchFamily="2" charset="0"/>
                </a:defRPr>
              </a:lvl1pPr>
            </a:lstStyle>
            <a:p>
              <a:pPr algn="ctr"/>
              <a:r>
                <a:rPr lang="en-US" sz="15000" dirty="0">
                  <a:solidFill>
                    <a:schemeClr val="bg1"/>
                  </a:solidFill>
                  <a:latin typeface="+mn-lt"/>
                </a:rPr>
                <a:t>Q</a:t>
              </a:r>
              <a:r>
                <a:rPr lang="en-US" sz="4400" dirty="0">
                  <a:solidFill>
                    <a:schemeClr val="bg1"/>
                  </a:solidFill>
                  <a:latin typeface="+mn-lt"/>
                </a:rPr>
                <a:t> </a:t>
              </a:r>
              <a:r>
                <a:rPr lang="en-US" sz="9600" baseline="30000" dirty="0">
                  <a:solidFill>
                    <a:schemeClr val="bg1"/>
                  </a:solidFill>
                  <a:latin typeface="+mn-lt"/>
                </a:rPr>
                <a:t>&amp;</a:t>
              </a:r>
              <a:r>
                <a:rPr lang="en-US" sz="15000" dirty="0">
                  <a:solidFill>
                    <a:schemeClr val="bg1"/>
                  </a:solidFill>
                  <a:latin typeface="+mn-lt"/>
                </a:rPr>
                <a:t>A</a:t>
              </a:r>
            </a:p>
          </p:txBody>
        </p:sp>
        <p:cxnSp>
          <p:nvCxnSpPr>
            <p:cNvPr id="5" name="Straight Connector 4">
              <a:extLst>
                <a:ext uri="{FF2B5EF4-FFF2-40B4-BE49-F238E27FC236}">
                  <a16:creationId xmlns:a16="http://schemas.microsoft.com/office/drawing/2014/main" id="{33E6CA30-147A-25CC-066D-C95AF45F9C0A}"/>
                </a:ext>
              </a:extLst>
            </p:cNvPr>
            <p:cNvCxnSpPr/>
            <p:nvPr/>
          </p:nvCxnSpPr>
          <p:spPr>
            <a:xfrm>
              <a:off x="1885444" y="5506694"/>
              <a:ext cx="3770889" cy="0"/>
            </a:xfrm>
            <a:prstGeom prst="line">
              <a:avLst/>
            </a:prstGeom>
            <a:ln w="9525">
              <a:solidFill>
                <a:srgbClr val="006C9A"/>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83C6482-C3A1-D9F9-FCEC-8C6BD84D439A}"/>
                </a:ext>
              </a:extLst>
            </p:cNvPr>
            <p:cNvCxnSpPr/>
            <p:nvPr/>
          </p:nvCxnSpPr>
          <p:spPr>
            <a:xfrm>
              <a:off x="1885444" y="3074973"/>
              <a:ext cx="3770889" cy="0"/>
            </a:xfrm>
            <a:prstGeom prst="line">
              <a:avLst/>
            </a:prstGeom>
            <a:ln w="9525">
              <a:solidFill>
                <a:srgbClr val="006C9A"/>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0596155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blue background with colorful lines and dots&#10;&#10;Description automatically generated">
            <a:extLst>
              <a:ext uri="{FF2B5EF4-FFF2-40B4-BE49-F238E27FC236}">
                <a16:creationId xmlns:a16="http://schemas.microsoft.com/office/drawing/2014/main" id="{071FBF11-7E38-0CEF-6530-22B75F74001E}"/>
              </a:ext>
            </a:extLst>
          </p:cNvPr>
          <p:cNvPicPr>
            <a:picLocks noChangeAspect="1"/>
          </p:cNvPicPr>
          <p:nvPr/>
        </p:nvPicPr>
        <p:blipFill>
          <a:blip r:embed="rId3"/>
          <a:stretch>
            <a:fillRect/>
          </a:stretch>
        </p:blipFill>
        <p:spPr>
          <a:xfrm>
            <a:off x="0" y="0"/>
            <a:ext cx="13817600" cy="7772400"/>
          </a:xfrm>
          <a:prstGeom prst="rect">
            <a:avLst/>
          </a:prstGeom>
        </p:spPr>
      </p:pic>
      <p:grpSp>
        <p:nvGrpSpPr>
          <p:cNvPr id="4" name="Group 3">
            <a:extLst>
              <a:ext uri="{FF2B5EF4-FFF2-40B4-BE49-F238E27FC236}">
                <a16:creationId xmlns:a16="http://schemas.microsoft.com/office/drawing/2014/main" id="{E426AC1F-BD10-E2FD-9739-0904407F6C7E}"/>
              </a:ext>
            </a:extLst>
          </p:cNvPr>
          <p:cNvGrpSpPr/>
          <p:nvPr/>
        </p:nvGrpSpPr>
        <p:grpSpPr>
          <a:xfrm>
            <a:off x="5301503" y="2156243"/>
            <a:ext cx="3214595" cy="3227691"/>
            <a:chOff x="5239403" y="2223445"/>
            <a:chExt cx="3932732" cy="3948754"/>
          </a:xfrm>
        </p:grpSpPr>
        <p:pic>
          <p:nvPicPr>
            <p:cNvPr id="2" name="Picture 1" descr="Logo&#10;&#10;Description automatically generated">
              <a:extLst>
                <a:ext uri="{FF2B5EF4-FFF2-40B4-BE49-F238E27FC236}">
                  <a16:creationId xmlns:a16="http://schemas.microsoft.com/office/drawing/2014/main" id="{382D0FB7-B7DB-071C-C6A9-D5BF3D21EA68}"/>
                </a:ext>
              </a:extLst>
            </p:cNvPr>
            <p:cNvPicPr>
              <a:picLocks noChangeAspect="1"/>
            </p:cNvPicPr>
            <p:nvPr/>
          </p:nvPicPr>
          <p:blipFill>
            <a:blip r:embed="rId4"/>
            <a:stretch>
              <a:fillRect/>
            </a:stretch>
          </p:blipFill>
          <p:spPr>
            <a:xfrm>
              <a:off x="5847170" y="3802539"/>
              <a:ext cx="2717198" cy="790567"/>
            </a:xfrm>
            <a:prstGeom prst="rect">
              <a:avLst/>
            </a:prstGeom>
          </p:spPr>
        </p:pic>
        <p:sp>
          <p:nvSpPr>
            <p:cNvPr id="3" name="Rectangle: Rounded Corners 2">
              <a:extLst>
                <a:ext uri="{FF2B5EF4-FFF2-40B4-BE49-F238E27FC236}">
                  <a16:creationId xmlns:a16="http://schemas.microsoft.com/office/drawing/2014/main" id="{0A9C1B6B-FD2B-8F35-7568-A2B76971786B}"/>
                </a:ext>
              </a:extLst>
            </p:cNvPr>
            <p:cNvSpPr/>
            <p:nvPr/>
          </p:nvSpPr>
          <p:spPr>
            <a:xfrm>
              <a:off x="5239403" y="2223445"/>
              <a:ext cx="3932732" cy="3948754"/>
            </a:xfrm>
            <a:prstGeom prst="roundRect">
              <a:avLst>
                <a:gd name="adj" fmla="val 9445"/>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grpSp>
    </p:spTree>
    <p:extLst>
      <p:ext uri="{BB962C8B-B14F-4D97-AF65-F5344CB8AC3E}">
        <p14:creationId xmlns:p14="http://schemas.microsoft.com/office/powerpoint/2010/main" val="8820932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E2F22D4-13C2-A329-BD79-74CA5FAC7D71}"/>
              </a:ext>
            </a:extLst>
          </p:cNvPr>
          <p:cNvSpPr>
            <a:spLocks noGrp="1"/>
          </p:cNvSpPr>
          <p:nvPr>
            <p:ph type="body" sz="quarter" idx="13"/>
          </p:nvPr>
        </p:nvSpPr>
        <p:spPr/>
        <p:txBody>
          <a:bodyPr/>
          <a:lstStyle/>
          <a:p>
            <a:r>
              <a:rPr lang="en-US" b="1" dirty="0"/>
              <a:t>As of 12/31/23 | Source: Bloomberg</a:t>
            </a:r>
          </a:p>
        </p:txBody>
      </p:sp>
      <p:sp>
        <p:nvSpPr>
          <p:cNvPr id="2" name="Title 1">
            <a:extLst>
              <a:ext uri="{FF2B5EF4-FFF2-40B4-BE49-F238E27FC236}">
                <a16:creationId xmlns:a16="http://schemas.microsoft.com/office/drawing/2014/main" id="{8D59BB5B-332E-E68B-DA25-EF9DB4C01209}"/>
              </a:ext>
            </a:extLst>
          </p:cNvPr>
          <p:cNvSpPr>
            <a:spLocks noGrp="1"/>
          </p:cNvSpPr>
          <p:nvPr>
            <p:ph type="title"/>
          </p:nvPr>
        </p:nvSpPr>
        <p:spPr/>
        <p:txBody>
          <a:bodyPr/>
          <a:lstStyle/>
          <a:p>
            <a:r>
              <a:rPr lang="en-US" dirty="0"/>
              <a:t>China’s Economy Has Not Rebounded from the Pandemic</a:t>
            </a:r>
          </a:p>
        </p:txBody>
      </p:sp>
      <p:sp>
        <p:nvSpPr>
          <p:cNvPr id="8" name="TextBox 7">
            <a:extLst>
              <a:ext uri="{FF2B5EF4-FFF2-40B4-BE49-F238E27FC236}">
                <a16:creationId xmlns:a16="http://schemas.microsoft.com/office/drawing/2014/main" id="{D3FE7C8C-D1E6-E3A0-18FD-E6DCC5F51477}"/>
              </a:ext>
            </a:extLst>
          </p:cNvPr>
          <p:cNvSpPr txBox="1"/>
          <p:nvPr/>
        </p:nvSpPr>
        <p:spPr>
          <a:xfrm>
            <a:off x="1559561" y="1694785"/>
            <a:ext cx="6732270" cy="400110"/>
          </a:xfrm>
          <a:prstGeom prst="rect">
            <a:avLst/>
          </a:prstGeom>
          <a:noFill/>
        </p:spPr>
        <p:txBody>
          <a:bodyPr wrap="square" lIns="0" rtlCol="0" anchor="b">
            <a:noAutofit/>
          </a:bodyPr>
          <a:lstStyle/>
          <a:p>
            <a:r>
              <a:rPr lang="en-US" sz="2000" dirty="0">
                <a:solidFill>
                  <a:schemeClr val="accent2"/>
                </a:solidFill>
                <a:latin typeface="Roboto Condensed" panose="02000000000000000000" pitchFamily="2" charset="0"/>
                <a:ea typeface="Roboto Condensed" panose="02000000000000000000" pitchFamily="2" charset="0"/>
              </a:rPr>
              <a:t>CHINA INDUSTRIAL PRODUCTION</a:t>
            </a:r>
          </a:p>
        </p:txBody>
      </p:sp>
      <p:graphicFrame>
        <p:nvGraphicFramePr>
          <p:cNvPr id="3" name="Chart 2">
            <a:extLst>
              <a:ext uri="{FF2B5EF4-FFF2-40B4-BE49-F238E27FC236}">
                <a16:creationId xmlns:a16="http://schemas.microsoft.com/office/drawing/2014/main" id="{20EB10F6-CBDA-4A89-A2DA-0EDE1283BDE6}"/>
              </a:ext>
            </a:extLst>
          </p:cNvPr>
          <p:cNvGraphicFramePr>
            <a:graphicFrameLocks/>
          </p:cNvGraphicFramePr>
          <p:nvPr>
            <p:extLst>
              <p:ext uri="{D42A27DB-BD31-4B8C-83A1-F6EECF244321}">
                <p14:modId xmlns:p14="http://schemas.microsoft.com/office/powerpoint/2010/main" val="1099868763"/>
              </p:ext>
            </p:extLst>
          </p:nvPr>
        </p:nvGraphicFramePr>
        <p:xfrm>
          <a:off x="1452880" y="2148840"/>
          <a:ext cx="10972800" cy="4572000"/>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Box 3">
            <a:extLst>
              <a:ext uri="{FF2B5EF4-FFF2-40B4-BE49-F238E27FC236}">
                <a16:creationId xmlns:a16="http://schemas.microsoft.com/office/drawing/2014/main" id="{9C7EAAF6-B42F-2AB7-EE9F-A909716F3B9D}"/>
              </a:ext>
            </a:extLst>
          </p:cNvPr>
          <p:cNvSpPr txBox="1"/>
          <p:nvPr/>
        </p:nvSpPr>
        <p:spPr>
          <a:xfrm rot="16200000">
            <a:off x="-597693" y="4083328"/>
            <a:ext cx="3811588" cy="369332"/>
          </a:xfrm>
          <a:prstGeom prst="rect">
            <a:avLst/>
          </a:prstGeom>
          <a:noFill/>
        </p:spPr>
        <p:txBody>
          <a:bodyPr wrap="square" rtlCol="0">
            <a:spAutoFit/>
          </a:bodyPr>
          <a:lstStyle/>
          <a:p>
            <a:pPr algn="ctr"/>
            <a:r>
              <a:rPr lang="en-US" dirty="0">
                <a:latin typeface="Roboto Condensed" panose="02000000000000000000" pitchFamily="2" charset="0"/>
                <a:ea typeface="Roboto Condensed" panose="02000000000000000000" pitchFamily="2" charset="0"/>
              </a:rPr>
              <a:t>Year-over-Year</a:t>
            </a:r>
          </a:p>
        </p:txBody>
      </p:sp>
    </p:spTree>
    <p:extLst>
      <p:ext uri="{BB962C8B-B14F-4D97-AF65-F5344CB8AC3E}">
        <p14:creationId xmlns:p14="http://schemas.microsoft.com/office/powerpoint/2010/main" val="197426814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AC286-3BD8-4583-AB80-E4A35AA7151B}"/>
              </a:ext>
            </a:extLst>
          </p:cNvPr>
          <p:cNvSpPr>
            <a:spLocks noGrp="1"/>
          </p:cNvSpPr>
          <p:nvPr>
            <p:ph type="title"/>
          </p:nvPr>
        </p:nvSpPr>
        <p:spPr/>
        <p:txBody>
          <a:bodyPr/>
          <a:lstStyle/>
          <a:p>
            <a:r>
              <a:rPr lang="en-US" dirty="0"/>
              <a:t>Important information: Simulated Model Performance</a:t>
            </a:r>
          </a:p>
        </p:txBody>
      </p:sp>
      <p:sp>
        <p:nvSpPr>
          <p:cNvPr id="4" name="Text Placeholder 3">
            <a:extLst>
              <a:ext uri="{FF2B5EF4-FFF2-40B4-BE49-F238E27FC236}">
                <a16:creationId xmlns:a16="http://schemas.microsoft.com/office/drawing/2014/main" id="{CD12FB67-587B-47C6-8C25-BF87360741B7}"/>
              </a:ext>
            </a:extLst>
          </p:cNvPr>
          <p:cNvSpPr>
            <a:spLocks noGrp="1"/>
          </p:cNvSpPr>
          <p:nvPr>
            <p:ph type="body" sz="quarter" idx="13"/>
          </p:nvPr>
        </p:nvSpPr>
        <p:spPr/>
        <p:txBody>
          <a:bodyPr/>
          <a:lstStyle/>
          <a:p>
            <a:endParaRPr lang="en-US"/>
          </a:p>
        </p:txBody>
      </p:sp>
      <p:sp>
        <p:nvSpPr>
          <p:cNvPr id="7" name="TextBox 6">
            <a:extLst>
              <a:ext uri="{FF2B5EF4-FFF2-40B4-BE49-F238E27FC236}">
                <a16:creationId xmlns:a16="http://schemas.microsoft.com/office/drawing/2014/main" id="{C56D50B5-A52B-4FA8-A9B4-411C05823A62}"/>
              </a:ext>
            </a:extLst>
          </p:cNvPr>
          <p:cNvSpPr txBox="1"/>
          <p:nvPr/>
        </p:nvSpPr>
        <p:spPr>
          <a:xfrm>
            <a:off x="1570182" y="1824039"/>
            <a:ext cx="10677236" cy="3823102"/>
          </a:xfrm>
          <a:prstGeom prst="rect">
            <a:avLst/>
          </a:prstGeom>
          <a:noFill/>
        </p:spPr>
        <p:txBody>
          <a:bodyPr wrap="square" lIns="81906" tIns="40952" rIns="81906" bIns="40952"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i="0" u="none" strike="noStrike" kern="1200" cap="none" spc="0" normalizeH="0" baseline="0" noProof="0" dirty="0">
                <a:ln>
                  <a:noFill/>
                </a:ln>
                <a:solidFill>
                  <a:srgbClr val="000000"/>
                </a:solidFill>
                <a:effectLst/>
                <a:uLnTx/>
                <a:uFillTx/>
                <a:latin typeface="Roboto Black" pitchFamily="2" charset="0"/>
                <a:ea typeface="Roboto Black" pitchFamily="2" charset="0"/>
              </a:rPr>
              <a:t>Limitations of Simulated Model Performance. </a:t>
            </a:r>
            <a:r>
              <a:rPr kumimoji="0" lang="en-US" sz="1200" b="0" i="0" u="none" strike="noStrike" kern="1200" cap="none" spc="0" normalizeH="0" baseline="0" noProof="0" dirty="0">
                <a:ln>
                  <a:noFill/>
                </a:ln>
                <a:solidFill>
                  <a:srgbClr val="000000"/>
                </a:solidFill>
                <a:effectLst/>
                <a:uLnTx/>
                <a:uFillTx/>
                <a:latin typeface="Roboto" pitchFamily="2" charset="0"/>
                <a:ea typeface="Roboto" pitchFamily="2" charset="0"/>
              </a:rPr>
              <a:t>The performance presented reflects simulated model performance an investor may have obtained had it invested in the manner shown and does not represent performance that any investor actually attained. The simulated model performance presented is based upon the investment methodology discussed herein. No representation or warranty is made as to the reasonableness of the methodology used or that all methodologies used in achieving the returns have been stated or fully considered. Simulated model returns have many inherent limitations and may not reflect the impact that material economic and market factors may have had on the decision-making process if client funds were actually managed in the manner shown. Actual performance may differ substantially from the simulated model performance presented. Changes in the methodology may have a material impact on the simulated model returns presented. There can be no assurance that GMO will achieve profits or avoid incurring substantial loss.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000000"/>
              </a:solidFill>
              <a:effectLst/>
              <a:uLnTx/>
              <a:uFillTx/>
              <a:latin typeface="Roboto" pitchFamily="2" charset="0"/>
              <a:ea typeface="Roboto" pitchFamily="2"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Roboto" pitchFamily="2" charset="0"/>
                <a:ea typeface="Roboto" pitchFamily="2" charset="0"/>
              </a:rPr>
              <a:t>The simulated model performance is adjusted to reflect the reinvestment of dividends, other income and is net of estimated transaction cost and borrowing costs. Simulated model returns are being shown net of a model management or incentive fees. Actual fees may vary depending on, among other things, the applicable fee schedule and portfolio size. GMO’s fees are available upon request and also may be found in Part 2 of its ADV.  Past performance is no guarantee of future results.</a:t>
            </a:r>
          </a:p>
        </p:txBody>
      </p:sp>
    </p:spTree>
    <p:extLst>
      <p:ext uri="{BB962C8B-B14F-4D97-AF65-F5344CB8AC3E}">
        <p14:creationId xmlns:p14="http://schemas.microsoft.com/office/powerpoint/2010/main" val="4270662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AC286-3BD8-4583-AB80-E4A35AA7151B}"/>
              </a:ext>
            </a:extLst>
          </p:cNvPr>
          <p:cNvSpPr>
            <a:spLocks noGrp="1"/>
          </p:cNvSpPr>
          <p:nvPr>
            <p:ph type="title"/>
          </p:nvPr>
        </p:nvSpPr>
        <p:spPr/>
        <p:txBody>
          <a:bodyPr/>
          <a:lstStyle/>
          <a:p>
            <a:r>
              <a:rPr lang="en-US" dirty="0"/>
              <a:t>Important information</a:t>
            </a:r>
          </a:p>
        </p:txBody>
      </p:sp>
      <p:sp>
        <p:nvSpPr>
          <p:cNvPr id="4" name="Text Placeholder 3">
            <a:extLst>
              <a:ext uri="{FF2B5EF4-FFF2-40B4-BE49-F238E27FC236}">
                <a16:creationId xmlns:a16="http://schemas.microsoft.com/office/drawing/2014/main" id="{CD12FB67-587B-47C6-8C25-BF87360741B7}"/>
              </a:ext>
            </a:extLst>
          </p:cNvPr>
          <p:cNvSpPr>
            <a:spLocks noGrp="1"/>
          </p:cNvSpPr>
          <p:nvPr>
            <p:ph type="body" sz="quarter" idx="13"/>
          </p:nvPr>
        </p:nvSpPr>
        <p:spPr/>
        <p:txBody>
          <a:bodyPr/>
          <a:lstStyle/>
          <a:p>
            <a:endParaRPr lang="en-US"/>
          </a:p>
        </p:txBody>
      </p:sp>
      <p:sp>
        <p:nvSpPr>
          <p:cNvPr id="7" name="TextBox 6">
            <a:extLst>
              <a:ext uri="{FF2B5EF4-FFF2-40B4-BE49-F238E27FC236}">
                <a16:creationId xmlns:a16="http://schemas.microsoft.com/office/drawing/2014/main" id="{C56D50B5-A52B-4FA8-A9B4-411C05823A62}"/>
              </a:ext>
            </a:extLst>
          </p:cNvPr>
          <p:cNvSpPr txBox="1"/>
          <p:nvPr/>
        </p:nvSpPr>
        <p:spPr>
          <a:xfrm>
            <a:off x="1570182" y="1824039"/>
            <a:ext cx="10677236" cy="3823102"/>
          </a:xfrm>
          <a:prstGeom prst="rect">
            <a:avLst/>
          </a:prstGeom>
          <a:noFill/>
        </p:spPr>
        <p:txBody>
          <a:bodyPr wrap="square" lIns="81906" tIns="40952" rIns="81906" bIns="40952" rtlCol="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Roboto" pitchFamily="2" charset="0"/>
                <a:ea typeface="Roboto" pitchFamily="2" charset="0"/>
              </a:rPr>
              <a:t>This presentation has been provided to you by Grantham, Mayo, Van Otterloo &amp; Co. LLC (“GMO”) for illustrative purposes only, is intended exclusively for the use of the person to whom it has been delivered by GMO, and is not to be reproduced or redistributed to any other person. Nothing contained herein constitutes investment, legal, tax, regulatory, accounting or other advice of any kind nor is it to be relied on in making an investment or other decision. This presentation should not be viewed as a current or past recommendation or a solicitation of an offer to buy or sell any securities or to adopt any investment strategy. The investment strategy and themes discussed herein may be unsuitable for investors depending on their specific investment objectives and financial situation.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Roboto" pitchFamily="2" charset="0"/>
                <a:ea typeface="Roboto" pitchFamily="2"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Roboto" pitchFamily="2" charset="0"/>
                <a:ea typeface="Roboto" pitchFamily="2" charset="0"/>
              </a:rPr>
              <a:t>The information in this presentation is only as current as the date indicated, and may be superseded by subsequent market events or for other reasons. The information in this presentation has been developed internally and/or obtained from sources believed to be reliable; however, GMO does not guarantee the accuracy, adequacy or completeness of such information. The information contained herein may be based on (</a:t>
            </a:r>
            <a:r>
              <a:rPr kumimoji="0" lang="en-US" sz="900" b="0" i="0" u="none" strike="noStrike" kern="1200" cap="none" spc="0" normalizeH="0" baseline="0" noProof="0" dirty="0" err="1">
                <a:ln>
                  <a:noFill/>
                </a:ln>
                <a:solidFill>
                  <a:srgbClr val="000000"/>
                </a:solidFill>
                <a:effectLst/>
                <a:uLnTx/>
                <a:uFillTx/>
                <a:latin typeface="Roboto" pitchFamily="2" charset="0"/>
                <a:ea typeface="Roboto" pitchFamily="2" charset="0"/>
              </a:rPr>
              <a:t>i</a:t>
            </a:r>
            <a:r>
              <a:rPr kumimoji="0" lang="en-US" sz="900" b="0" i="0" u="none" strike="noStrike" kern="1200" cap="none" spc="0" normalizeH="0" baseline="0" noProof="0" dirty="0">
                <a:ln>
                  <a:noFill/>
                </a:ln>
                <a:solidFill>
                  <a:srgbClr val="000000"/>
                </a:solidFill>
                <a:effectLst/>
                <a:uLnTx/>
                <a:uFillTx/>
                <a:latin typeface="Roboto" pitchFamily="2" charset="0"/>
                <a:ea typeface="Roboto" pitchFamily="2" charset="0"/>
              </a:rPr>
              <a:t>) data that may no longer be current, (ii) estimates that may involve highly subjective assessments and (iii) models that may change from time to time and be different from the assumptions and models used by other persons.  Such information should not be the basis for determining the value of any security or financial instrument or in making any decision to buy, sell or hold a security or financial instrument. It should not be assumed that GMO will make investment recommendations in the future that are consistent with the views expressed herein, or use any or all of the techniques or methods of analysis described herein in managing client accounts.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Roboto" pitchFamily="2" charset="0"/>
                <a:ea typeface="Roboto" pitchFamily="2"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Roboto" pitchFamily="2" charset="0"/>
                <a:ea typeface="Roboto" pitchFamily="2" charset="0"/>
              </a:rPr>
              <a:t>There can be no assurance that an investment strategy will be successful. Historic market trends are not reliable indicators of actual future market behavior or future performance of any particular investment which may differ materially, and should not be relied upon as such. Predictions, opinions, and other information contained in this presentation are subject to change continually and without notice of any kind and may no longer be true after the date indicated. [Forward-looking statements are subject to numerous assumptions, risks and uncertainties, which change over time, and GMO assumes no duty to and does not undertake to update forward-looking statements. Any forward-looking statements are not guarantees of any future performance and actual results or developments may differ materially.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Roboto" pitchFamily="2" charset="0"/>
                <a:ea typeface="Roboto" pitchFamily="2" charset="0"/>
              </a:rPr>
              <a:t> </a:t>
            </a:r>
          </a:p>
          <a:p>
            <a:pPr marL="0" marR="0" lvl="0" indent="0" algn="just" defTabSz="914400" rtl="0" eaLnBrk="1" fontAlgn="base" latinLnBrk="0" hangingPunct="1">
              <a:lnSpc>
                <a:spcPct val="100000"/>
              </a:lnSpc>
              <a:spcBef>
                <a:spcPts val="600"/>
              </a:spcBef>
              <a:spcAft>
                <a:spcPts val="60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Roboto" pitchFamily="2" charset="0"/>
                <a:ea typeface="Roboto" pitchFamily="2" charset="0"/>
                <a:cs typeface="Times New Roman" panose="02020603050405020304" pitchFamily="18" charset="0"/>
              </a:rPr>
              <a:t>The offer to invest in any financial product issued or advised by GMO is contained in the relevant Information Memorandum, Product Disclosure Statement or other offering document and is subject to the conditions set out therein. Offering documents are available from GMO and should be considered before making any investment decisions.</a:t>
            </a:r>
            <a:endParaRPr kumimoji="0" lang="en-US" sz="900" b="0" i="0" u="none" strike="noStrike" kern="1200" cap="none" spc="0" normalizeH="0" baseline="0" noProof="0" dirty="0">
              <a:ln>
                <a:noFill/>
              </a:ln>
              <a:solidFill>
                <a:srgbClr val="000000"/>
              </a:solidFill>
              <a:effectLst/>
              <a:uLnTx/>
              <a:uFillTx/>
              <a:latin typeface="Roboto" pitchFamily="2" charset="0"/>
              <a:ea typeface="Roboto" pitchFamily="2" charset="0"/>
            </a:endParaRPr>
          </a:p>
          <a:p>
            <a:pPr marL="0" marR="0" lvl="0" indent="0" algn="just" defTabSz="914400" rtl="0" eaLnBrk="1" fontAlgn="base" latinLnBrk="0" hangingPunct="1">
              <a:lnSpc>
                <a:spcPct val="100000"/>
              </a:lnSpc>
              <a:spcBef>
                <a:spcPts val="600"/>
              </a:spcBef>
              <a:spcAft>
                <a:spcPts val="600"/>
              </a:spcAft>
              <a:buClrTx/>
              <a:buSzTx/>
              <a:buFontTx/>
              <a:buNone/>
              <a:tabLst/>
              <a:defRPr/>
            </a:pPr>
            <a:r>
              <a:rPr kumimoji="0" lang="en-US" sz="900" b="0" i="0" u="none" strike="noStrike" kern="1200" cap="none" spc="0" normalizeH="0" baseline="0" noProof="0" dirty="0">
                <a:ln>
                  <a:noFill/>
                </a:ln>
                <a:solidFill>
                  <a:srgbClr val="000000"/>
                </a:solidFill>
                <a:effectLst/>
                <a:uLnTx/>
                <a:uFillTx/>
                <a:latin typeface="Roboto" pitchFamily="2" charset="0"/>
                <a:ea typeface="Roboto" pitchFamily="2" charset="0"/>
                <a:cs typeface="Times New Roman" panose="02020603050405020304" pitchFamily="18" charset="0"/>
              </a:rPr>
              <a:t>GMO Australia Limited ABN 30 071 502 639, AFSL 236 656</a:t>
            </a:r>
            <a:endParaRPr kumimoji="0" lang="en-US" sz="900" b="0" i="0" u="none" strike="noStrike" kern="1200" cap="none" spc="0" normalizeH="0" baseline="0" noProof="0" dirty="0">
              <a:ln>
                <a:noFill/>
              </a:ln>
              <a:solidFill>
                <a:srgbClr val="000000"/>
              </a:solidFill>
              <a:effectLst/>
              <a:uLnTx/>
              <a:uFillTx/>
              <a:latin typeface="Roboto" pitchFamily="2" charset="0"/>
              <a:ea typeface="Roboto" pitchFamily="2" charset="0"/>
            </a:endParaRPr>
          </a:p>
        </p:txBody>
      </p:sp>
    </p:spTree>
    <p:extLst>
      <p:ext uri="{BB962C8B-B14F-4D97-AF65-F5344CB8AC3E}">
        <p14:creationId xmlns:p14="http://schemas.microsoft.com/office/powerpoint/2010/main" val="77888014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51">
            <a:extLst>
              <a:ext uri="{FF2B5EF4-FFF2-40B4-BE49-F238E27FC236}">
                <a16:creationId xmlns:a16="http://schemas.microsoft.com/office/drawing/2014/main" id="{C7A08E51-A155-463E-9AF6-E4EDCFF303E2}"/>
              </a:ext>
            </a:extLst>
          </p:cNvPr>
          <p:cNvSpPr txBox="1">
            <a:spLocks noChangeArrowheads="1"/>
          </p:cNvSpPr>
          <p:nvPr/>
        </p:nvSpPr>
        <p:spPr bwMode="auto">
          <a:xfrm>
            <a:off x="3988858" y="4694363"/>
            <a:ext cx="5158423" cy="6170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800" b="1"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Boston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53 State Street | Boston, Massachusetts 02109 | </a:t>
            </a:r>
            <a:r>
              <a:rPr kumimoji="0" lang="en-US" altLang="en-US" sz="800" b="1"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Tel:</a:t>
            </a: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 +1 617 330 7500</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81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800" b="1"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San Francisco</a:t>
            </a:r>
          </a:p>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GB"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mn-cs"/>
              </a:rPr>
              <a:t>2150 Shattuck Avenue | Suite 900 | Berkeley, California 94704 | </a:t>
            </a:r>
            <a:r>
              <a:rPr kumimoji="0" lang="en-US" altLang="en-US" sz="800" b="1"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Tel:</a:t>
            </a: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 +1 510 649 6030</a:t>
            </a:r>
            <a:endParaRPr kumimoji="0" lang="en-GB"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mn-cs"/>
            </a:endParaRPr>
          </a:p>
        </p:txBody>
      </p:sp>
      <p:pic>
        <p:nvPicPr>
          <p:cNvPr id="7" name="Picture 31">
            <a:extLst>
              <a:ext uri="{FF2B5EF4-FFF2-40B4-BE49-F238E27FC236}">
                <a16:creationId xmlns:a16="http://schemas.microsoft.com/office/drawing/2014/main" id="{31A88FDE-7A0B-468C-B787-FF40AB6CBA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16539" y="3655127"/>
            <a:ext cx="1703062" cy="495505"/>
          </a:xfrm>
          <a:prstGeom prst="rect">
            <a:avLst/>
          </a:prstGeom>
        </p:spPr>
      </p:pic>
      <p:cxnSp>
        <p:nvCxnSpPr>
          <p:cNvPr id="12" name="Straight Connector 11">
            <a:extLst>
              <a:ext uri="{FF2B5EF4-FFF2-40B4-BE49-F238E27FC236}">
                <a16:creationId xmlns:a16="http://schemas.microsoft.com/office/drawing/2014/main" id="{C00E9A68-8675-46E9-B27C-6BD5EC7B850E}"/>
              </a:ext>
            </a:extLst>
          </p:cNvPr>
          <p:cNvCxnSpPr/>
          <p:nvPr/>
        </p:nvCxnSpPr>
        <p:spPr>
          <a:xfrm flipV="1">
            <a:off x="628072" y="4337889"/>
            <a:ext cx="12561455" cy="5510"/>
          </a:xfrm>
          <a:prstGeom prst="line">
            <a:avLst/>
          </a:prstGeom>
          <a:ln>
            <a:solidFill>
              <a:schemeClr val="accent3">
                <a:lumMod val="50000"/>
              </a:schemeClr>
            </a:solidFill>
          </a:ln>
        </p:spPr>
        <p:style>
          <a:lnRef idx="1">
            <a:schemeClr val="accent1"/>
          </a:lnRef>
          <a:fillRef idx="0">
            <a:schemeClr val="accent1"/>
          </a:fillRef>
          <a:effectRef idx="0">
            <a:schemeClr val="accent1"/>
          </a:effectRef>
          <a:fontRef idx="minor">
            <a:schemeClr val="tx1"/>
          </a:fontRef>
        </p:style>
      </p:cxnSp>
      <p:sp>
        <p:nvSpPr>
          <p:cNvPr id="14" name="Text Box 5">
            <a:extLst>
              <a:ext uri="{FF2B5EF4-FFF2-40B4-BE49-F238E27FC236}">
                <a16:creationId xmlns:a16="http://schemas.microsoft.com/office/drawing/2014/main" id="{990F1BD3-DC5A-423F-AB74-2554EA3540E4}"/>
              </a:ext>
            </a:extLst>
          </p:cNvPr>
          <p:cNvSpPr txBox="1">
            <a:spLocks noChangeArrowheads="1"/>
          </p:cNvSpPr>
          <p:nvPr/>
        </p:nvSpPr>
        <p:spPr bwMode="auto">
          <a:xfrm>
            <a:off x="558116" y="5926056"/>
            <a:ext cx="5158423" cy="13849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GMO UK Limited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No.1 London Bridge, London SE1 9BG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800" b="1"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Tel:</a:t>
            </a: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 +44 20 7814 7600     </a:t>
            </a:r>
            <a:r>
              <a:rPr kumimoji="0" lang="en-US" altLang="en-US" sz="800" b="1"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Fax:</a:t>
            </a: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 +44 20 7814 7605</a:t>
            </a:r>
          </a:p>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GB"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Company Number: 04658801</a:t>
            </a:r>
            <a:endParaRPr kumimoji="0" lang="en-US" altLang="en-US" sz="81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endParaRPr>
          </a:p>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mn-cs"/>
              </a:rPr>
              <a:t>GMO UK Limited </a:t>
            </a:r>
            <a:r>
              <a:rPr kumimoji="0" lang="en-US" sz="800" b="0" i="0" u="none" strike="noStrike" kern="1200" cap="none" spc="0" normalizeH="0" baseline="0" noProof="0" dirty="0" err="1">
                <a:ln>
                  <a:noFill/>
                </a:ln>
                <a:solidFill>
                  <a:srgbClr val="000000"/>
                </a:solidFill>
                <a:effectLst/>
                <a:uLnTx/>
                <a:uFillTx/>
                <a:latin typeface="Roboto Light" panose="02000000000000000000" pitchFamily="2" charset="0"/>
                <a:ea typeface="Roboto Light" panose="02000000000000000000" pitchFamily="2" charset="0"/>
                <a:cs typeface="+mn-cs"/>
              </a:rPr>
              <a:t>Authorised</a:t>
            </a:r>
            <a:r>
              <a:rPr kumimoji="0" 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mn-cs"/>
              </a:rPr>
              <a:t> and Regulated by the</a:t>
            </a:r>
            <a:r>
              <a:rPr kumimoji="0" lang="en-GB"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mn-cs"/>
              </a:rPr>
              <a:t> </a:t>
            </a:r>
            <a:r>
              <a:rPr kumimoji="0" 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mn-cs"/>
              </a:rPr>
              <a:t>Financial Conduct Authority Registered no 4658801 England.</a:t>
            </a:r>
            <a:endParaRPr kumimoji="0" lang="en-GB"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mn-cs"/>
            </a:endParaRPr>
          </a:p>
          <a:p>
            <a:pPr marL="0" marR="0" lvl="0" indent="0" algn="ctr" defTabSz="914400" rtl="0" eaLnBrk="0" fontAlgn="auto" latinLnBrk="0" hangingPunct="0">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mn-cs"/>
              </a:rPr>
              <a:t>GMO Netherlands B.V. is licensed by the Netherlands Authority for the Financial Markets</a:t>
            </a:r>
          </a:p>
          <a:p>
            <a:pPr marL="0" marR="0" lvl="0" indent="0" algn="ctr" defTabSz="914400" rtl="0" eaLnBrk="0" fontAlgn="auto" latinLnBrk="0" hangingPunct="0">
              <a:lnSpc>
                <a:spcPct val="100000"/>
              </a:lnSpc>
              <a:spcBef>
                <a:spcPts val="0"/>
              </a:spcBef>
              <a:spcAft>
                <a:spcPts val="600"/>
              </a:spcAft>
              <a:buClrTx/>
              <a:buSzTx/>
              <a:buFontTx/>
              <a:buNone/>
              <a:tabLst/>
              <a:defRPr/>
            </a:pPr>
            <a:endParaRPr kumimoji="0" 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GMO Netherlands B.V.</a:t>
            </a:r>
          </a:p>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Gustav </a:t>
            </a:r>
            <a:r>
              <a:rPr kumimoji="0" lang="en-US" altLang="en-US" sz="800" b="0" i="0" u="none" strike="noStrike" kern="1200" cap="none" spc="0" normalizeH="0" baseline="0" noProof="0" dirty="0" err="1">
                <a:ln>
                  <a:noFill/>
                </a:ln>
                <a:solidFill>
                  <a:srgbClr val="000000"/>
                </a:solidFill>
                <a:effectLst/>
                <a:uLnTx/>
                <a:uFillTx/>
                <a:latin typeface="Roboto Light" panose="02000000000000000000" pitchFamily="2" charset="0"/>
                <a:ea typeface="Roboto Light" panose="02000000000000000000" pitchFamily="2" charset="0"/>
                <a:cs typeface="Arial" charset="0"/>
              </a:rPr>
              <a:t>Mahlerplein</a:t>
            </a: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 109 – 115, 26</a:t>
            </a:r>
            <a:r>
              <a:rPr kumimoji="0" lang="en-US" altLang="en-US" sz="800" b="0" i="0" u="none" strike="noStrike" kern="1200" cap="none" spc="0" normalizeH="0" baseline="3000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th</a:t>
            </a: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 floor | 1082 MS Amsterdam | </a:t>
            </a:r>
            <a:r>
              <a:rPr kumimoji="0" lang="en-US" altLang="en-US" sz="800" b="1"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Tel:</a:t>
            </a: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 +31 (0)20 7085789</a:t>
            </a:r>
            <a:endParaRPr kumimoji="0" lang="en-US" altLang="en-US" sz="81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GMO Netherlands B.V. is licensed by the Netherlands Authority for the Financial Markets</a:t>
            </a:r>
            <a:endParaRPr kumimoji="0" lang="en-GB"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mn-cs"/>
            </a:endParaRPr>
          </a:p>
        </p:txBody>
      </p:sp>
      <p:sp>
        <p:nvSpPr>
          <p:cNvPr id="15" name="Text Box 511">
            <a:extLst>
              <a:ext uri="{FF2B5EF4-FFF2-40B4-BE49-F238E27FC236}">
                <a16:creationId xmlns:a16="http://schemas.microsoft.com/office/drawing/2014/main" id="{07A1AB30-44CA-430D-BB6E-064D0A507FAE}"/>
              </a:ext>
            </a:extLst>
          </p:cNvPr>
          <p:cNvSpPr txBox="1">
            <a:spLocks noChangeArrowheads="1"/>
          </p:cNvSpPr>
          <p:nvPr/>
        </p:nvSpPr>
        <p:spPr bwMode="auto">
          <a:xfrm>
            <a:off x="8204433" y="5926056"/>
            <a:ext cx="5158423" cy="14311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nchorCtr="1">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GMO Australia Limited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P.O. Box R1817, Royal Exchange, NSW 1225 | Suite 43.02, Grosvenor Place, 225 George Street, Sydney NSW 2000</a:t>
            </a:r>
          </a:p>
          <a:p>
            <a:pPr marL="0" marR="0" lvl="0" indent="0" algn="ctr" defTabSz="914400" rtl="0" eaLnBrk="1" fontAlgn="auto" latinLnBrk="0" hangingPunct="1">
              <a:lnSpc>
                <a:spcPct val="100000"/>
              </a:lnSpc>
              <a:spcBef>
                <a:spcPts val="0"/>
              </a:spcBef>
              <a:spcAft>
                <a:spcPts val="300"/>
              </a:spcAft>
              <a:buClrTx/>
              <a:buSzTx/>
              <a:buFontTx/>
              <a:buNone/>
              <a:tabLst/>
              <a:defRPr/>
            </a:pPr>
            <a:r>
              <a:rPr kumimoji="0" lang="en-US" altLang="en-US" sz="800" b="1"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Tel:</a:t>
            </a: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 +61 2 8274 9900     </a:t>
            </a:r>
            <a:r>
              <a:rPr kumimoji="0" lang="en-US" altLang="en-US" sz="800" b="1"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Fax:</a:t>
            </a: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 +61 2 8003 8800</a:t>
            </a:r>
            <a:endParaRPr kumimoji="0" lang="en-US" altLang="en-US" sz="81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GMO Australia Limited ABN: 30 071 502 639, ASFL No: 236 656</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GMO Singapore Pte. Limited</a:t>
            </a:r>
          </a:p>
          <a:p>
            <a:pPr marL="0" marR="0" lvl="0" indent="0" algn="ctr" defTabSz="914400" rtl="0" eaLnBrk="1" fontAlgn="auto" latinLnBrk="0" hangingPunct="1">
              <a:lnSpc>
                <a:spcPct val="100000"/>
              </a:lnSpc>
              <a:spcBef>
                <a:spcPts val="0"/>
              </a:spcBef>
              <a:spcAft>
                <a:spcPts val="300"/>
              </a:spcAft>
              <a:buClrTx/>
              <a:buSzTx/>
              <a:buFontTx/>
              <a:buNone/>
              <a:tabLst/>
              <a:defRPr/>
            </a:pPr>
            <a:r>
              <a:rPr lang="en-US" altLang="en-US" sz="800" dirty="0">
                <a:solidFill>
                  <a:srgbClr val="000000"/>
                </a:solidFill>
                <a:latin typeface="Roboto Light" panose="02000000000000000000" pitchFamily="2" charset="0"/>
                <a:ea typeface="Roboto Light" panose="02000000000000000000" pitchFamily="2" charset="0"/>
                <a:cs typeface="Arial" charset="0"/>
              </a:rPr>
              <a:t>6 Battery Road</a:t>
            </a: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 #34-01 | Singapore 049909 | </a:t>
            </a:r>
            <a:r>
              <a:rPr kumimoji="0" lang="en-US" altLang="en-US" sz="800" b="1"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Tel:</a:t>
            </a: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 +65 6532.0346</a:t>
            </a:r>
            <a:endParaRPr kumimoji="0" lang="en-US" altLang="en-US" sz="81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GMO Singapore Pte. Limited UEN No: 20-0301509-R, Capital Markets Services License No: CMS100016</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Tokyo (Representative Office)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2-11-1 </a:t>
            </a:r>
            <a:r>
              <a:rPr kumimoji="0" lang="en-US" altLang="en-US" sz="800" b="0" i="0" u="none" strike="noStrike" kern="1200" cap="none" spc="0" normalizeH="0" baseline="0" noProof="0" dirty="0" err="1">
                <a:ln>
                  <a:noFill/>
                </a:ln>
                <a:solidFill>
                  <a:srgbClr val="000000"/>
                </a:solidFill>
                <a:effectLst/>
                <a:uLnTx/>
                <a:uFillTx/>
                <a:latin typeface="Roboto Light" panose="02000000000000000000" pitchFamily="2" charset="0"/>
                <a:ea typeface="Roboto Light" panose="02000000000000000000" pitchFamily="2" charset="0"/>
                <a:cs typeface="Arial" charset="0"/>
              </a:rPr>
              <a:t>Nagatacho</a:t>
            </a: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 Chiyoda-</a:t>
            </a:r>
            <a:r>
              <a:rPr kumimoji="0" lang="en-US" altLang="en-US" sz="800" b="0" i="0" u="none" strike="noStrike" kern="1200" cap="none" spc="0" normalizeH="0" baseline="0" noProof="0" dirty="0" err="1">
                <a:ln>
                  <a:noFill/>
                </a:ln>
                <a:solidFill>
                  <a:srgbClr val="000000"/>
                </a:solidFill>
                <a:effectLst/>
                <a:uLnTx/>
                <a:uFillTx/>
                <a:latin typeface="Roboto Light" panose="02000000000000000000" pitchFamily="2" charset="0"/>
                <a:ea typeface="Roboto Light" panose="02000000000000000000" pitchFamily="2" charset="0"/>
                <a:cs typeface="Arial" charset="0"/>
              </a:rPr>
              <a:t>ku</a:t>
            </a:r>
            <a:r>
              <a:rPr kumimoji="0" lang="en-US" altLang="en-US" sz="800" b="0"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 | Tokyo, Japan 100-6162</a:t>
            </a:r>
          </a:p>
        </p:txBody>
      </p:sp>
      <p:sp>
        <p:nvSpPr>
          <p:cNvPr id="18" name="Text Box 511">
            <a:extLst>
              <a:ext uri="{FF2B5EF4-FFF2-40B4-BE49-F238E27FC236}">
                <a16:creationId xmlns:a16="http://schemas.microsoft.com/office/drawing/2014/main" id="{292361FA-BDC8-4563-BC1C-AEF0D5078081}"/>
              </a:ext>
            </a:extLst>
          </p:cNvPr>
          <p:cNvSpPr txBox="1">
            <a:spLocks noChangeArrowheads="1"/>
          </p:cNvSpPr>
          <p:nvPr/>
        </p:nvSpPr>
        <p:spPr bwMode="auto">
          <a:xfrm>
            <a:off x="8204433" y="5691480"/>
            <a:ext cx="5158423"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800" b="1"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Asia-Pacific</a:t>
            </a:r>
            <a:endParaRPr kumimoji="0" lang="en-GB" sz="700" b="1"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mn-cs"/>
            </a:endParaRPr>
          </a:p>
        </p:txBody>
      </p:sp>
      <p:sp>
        <p:nvSpPr>
          <p:cNvPr id="19" name="Text Box 511">
            <a:extLst>
              <a:ext uri="{FF2B5EF4-FFF2-40B4-BE49-F238E27FC236}">
                <a16:creationId xmlns:a16="http://schemas.microsoft.com/office/drawing/2014/main" id="{9BFC6DDA-8008-4594-9A99-E5984D5AB9CD}"/>
              </a:ext>
            </a:extLst>
          </p:cNvPr>
          <p:cNvSpPr txBox="1">
            <a:spLocks noChangeArrowheads="1"/>
          </p:cNvSpPr>
          <p:nvPr/>
        </p:nvSpPr>
        <p:spPr bwMode="auto">
          <a:xfrm>
            <a:off x="558115" y="5691480"/>
            <a:ext cx="5158423" cy="12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b" anchorCtr="0">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en-US" sz="800" b="1"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Arial" charset="0"/>
              </a:rPr>
              <a:t>Europe</a:t>
            </a:r>
            <a:endParaRPr kumimoji="0" lang="en-GB" sz="700" b="1" i="0" u="none" strike="noStrike" kern="1200" cap="none" spc="0" normalizeH="0" baseline="0" noProof="0" dirty="0">
              <a:ln>
                <a:noFill/>
              </a:ln>
              <a:solidFill>
                <a:srgbClr val="000000"/>
              </a:solidFill>
              <a:effectLst/>
              <a:uLnTx/>
              <a:uFillTx/>
              <a:latin typeface="Roboto Light" panose="02000000000000000000" pitchFamily="2" charset="0"/>
              <a:ea typeface="Roboto Light" panose="02000000000000000000" pitchFamily="2" charset="0"/>
              <a:cs typeface="+mn-cs"/>
            </a:endParaRPr>
          </a:p>
        </p:txBody>
      </p:sp>
    </p:spTree>
    <p:extLst>
      <p:ext uri="{BB962C8B-B14F-4D97-AF65-F5344CB8AC3E}">
        <p14:creationId xmlns:p14="http://schemas.microsoft.com/office/powerpoint/2010/main" val="39058714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E2F22D4-13C2-A329-BD79-74CA5FAC7D71}"/>
              </a:ext>
            </a:extLst>
          </p:cNvPr>
          <p:cNvSpPr>
            <a:spLocks noGrp="1"/>
          </p:cNvSpPr>
          <p:nvPr>
            <p:ph type="body" sz="quarter" idx="13"/>
          </p:nvPr>
        </p:nvSpPr>
        <p:spPr/>
        <p:txBody>
          <a:bodyPr/>
          <a:lstStyle/>
          <a:p>
            <a:r>
              <a:rPr lang="en-US" b="1" dirty="0"/>
              <a:t>As of 8/31/24 | Source: Bureau of Statistics: China</a:t>
            </a:r>
          </a:p>
        </p:txBody>
      </p:sp>
      <p:sp>
        <p:nvSpPr>
          <p:cNvPr id="2" name="Title 1">
            <a:extLst>
              <a:ext uri="{FF2B5EF4-FFF2-40B4-BE49-F238E27FC236}">
                <a16:creationId xmlns:a16="http://schemas.microsoft.com/office/drawing/2014/main" id="{8D59BB5B-332E-E68B-DA25-EF9DB4C01209}"/>
              </a:ext>
            </a:extLst>
          </p:cNvPr>
          <p:cNvSpPr>
            <a:spLocks noGrp="1"/>
          </p:cNvSpPr>
          <p:nvPr>
            <p:ph type="title"/>
          </p:nvPr>
        </p:nvSpPr>
        <p:spPr/>
        <p:txBody>
          <a:bodyPr/>
          <a:lstStyle/>
          <a:p>
            <a:r>
              <a:rPr lang="en-US" dirty="0"/>
              <a:t>China’s Economy Has Not Rebounded from the Pandemic</a:t>
            </a:r>
          </a:p>
        </p:txBody>
      </p:sp>
      <p:sp>
        <p:nvSpPr>
          <p:cNvPr id="8" name="TextBox 7">
            <a:extLst>
              <a:ext uri="{FF2B5EF4-FFF2-40B4-BE49-F238E27FC236}">
                <a16:creationId xmlns:a16="http://schemas.microsoft.com/office/drawing/2014/main" id="{D3FE7C8C-D1E6-E3A0-18FD-E6DCC5F51477}"/>
              </a:ext>
            </a:extLst>
          </p:cNvPr>
          <p:cNvSpPr txBox="1"/>
          <p:nvPr/>
        </p:nvSpPr>
        <p:spPr>
          <a:xfrm>
            <a:off x="1582421" y="1694785"/>
            <a:ext cx="6732270" cy="400110"/>
          </a:xfrm>
          <a:prstGeom prst="rect">
            <a:avLst/>
          </a:prstGeom>
          <a:noFill/>
        </p:spPr>
        <p:txBody>
          <a:bodyPr wrap="square" lIns="0" rtlCol="0" anchor="b">
            <a:noAutofit/>
          </a:bodyPr>
          <a:lstStyle/>
          <a:p>
            <a:r>
              <a:rPr lang="en-US" sz="2000" dirty="0">
                <a:solidFill>
                  <a:schemeClr val="accent2"/>
                </a:solidFill>
                <a:latin typeface="Roboto Condensed" panose="02000000000000000000" pitchFamily="2" charset="0"/>
                <a:ea typeface="Roboto Condensed" panose="02000000000000000000" pitchFamily="2" charset="0"/>
              </a:rPr>
              <a:t>CHINA RETAIL SALES</a:t>
            </a:r>
          </a:p>
        </p:txBody>
      </p:sp>
      <p:sp>
        <p:nvSpPr>
          <p:cNvPr id="4" name="TextBox 3">
            <a:extLst>
              <a:ext uri="{FF2B5EF4-FFF2-40B4-BE49-F238E27FC236}">
                <a16:creationId xmlns:a16="http://schemas.microsoft.com/office/drawing/2014/main" id="{DBFF13E0-77CF-C03A-8275-97216552F69B}"/>
              </a:ext>
            </a:extLst>
          </p:cNvPr>
          <p:cNvSpPr txBox="1"/>
          <p:nvPr/>
        </p:nvSpPr>
        <p:spPr>
          <a:xfrm rot="16200000">
            <a:off x="-597693" y="4083328"/>
            <a:ext cx="3811588" cy="369332"/>
          </a:xfrm>
          <a:prstGeom prst="rect">
            <a:avLst/>
          </a:prstGeom>
          <a:noFill/>
        </p:spPr>
        <p:txBody>
          <a:bodyPr wrap="square" rtlCol="0">
            <a:spAutoFit/>
          </a:bodyPr>
          <a:lstStyle/>
          <a:p>
            <a:pPr algn="ctr"/>
            <a:r>
              <a:rPr lang="en-US" dirty="0">
                <a:latin typeface="Roboto Condensed" panose="02000000000000000000" pitchFamily="2" charset="0"/>
                <a:ea typeface="Roboto Condensed" panose="02000000000000000000" pitchFamily="2" charset="0"/>
              </a:rPr>
              <a:t>Year-over-Year (%)</a:t>
            </a:r>
          </a:p>
        </p:txBody>
      </p:sp>
      <p:graphicFrame>
        <p:nvGraphicFramePr>
          <p:cNvPr id="7" name="Chart 6">
            <a:extLst>
              <a:ext uri="{FF2B5EF4-FFF2-40B4-BE49-F238E27FC236}">
                <a16:creationId xmlns:a16="http://schemas.microsoft.com/office/drawing/2014/main" id="{86D413BE-5F49-4812-A9CF-77AE3BE15FFD}"/>
              </a:ext>
            </a:extLst>
          </p:cNvPr>
          <p:cNvGraphicFramePr>
            <a:graphicFrameLocks/>
          </p:cNvGraphicFramePr>
          <p:nvPr>
            <p:extLst>
              <p:ext uri="{D42A27DB-BD31-4B8C-83A1-F6EECF244321}">
                <p14:modId xmlns:p14="http://schemas.microsoft.com/office/powerpoint/2010/main" val="3235171835"/>
              </p:ext>
            </p:extLst>
          </p:nvPr>
        </p:nvGraphicFramePr>
        <p:xfrm>
          <a:off x="1483361" y="2168300"/>
          <a:ext cx="10807699" cy="4572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1811094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E2F22D4-13C2-A329-BD79-74CA5FAC7D71}"/>
              </a:ext>
            </a:extLst>
          </p:cNvPr>
          <p:cNvSpPr>
            <a:spLocks noGrp="1"/>
          </p:cNvSpPr>
          <p:nvPr>
            <p:ph type="body" sz="quarter" idx="13"/>
          </p:nvPr>
        </p:nvSpPr>
        <p:spPr/>
        <p:txBody>
          <a:bodyPr/>
          <a:lstStyle/>
          <a:p>
            <a:r>
              <a:rPr lang="en-US" b="1" dirty="0"/>
              <a:t>As of 8/31/24 | Source: Bureau of Statistics: China</a:t>
            </a:r>
          </a:p>
        </p:txBody>
      </p:sp>
      <p:sp>
        <p:nvSpPr>
          <p:cNvPr id="2" name="Title 1">
            <a:extLst>
              <a:ext uri="{FF2B5EF4-FFF2-40B4-BE49-F238E27FC236}">
                <a16:creationId xmlns:a16="http://schemas.microsoft.com/office/drawing/2014/main" id="{8D59BB5B-332E-E68B-DA25-EF9DB4C01209}"/>
              </a:ext>
            </a:extLst>
          </p:cNvPr>
          <p:cNvSpPr>
            <a:spLocks noGrp="1"/>
          </p:cNvSpPr>
          <p:nvPr>
            <p:ph type="title"/>
          </p:nvPr>
        </p:nvSpPr>
        <p:spPr/>
        <p:txBody>
          <a:bodyPr/>
          <a:lstStyle/>
          <a:p>
            <a:r>
              <a:rPr lang="en-US" dirty="0"/>
              <a:t>It’s Not Just Cyclical…</a:t>
            </a:r>
          </a:p>
        </p:txBody>
      </p:sp>
      <p:sp>
        <p:nvSpPr>
          <p:cNvPr id="8" name="TextBox 7">
            <a:extLst>
              <a:ext uri="{FF2B5EF4-FFF2-40B4-BE49-F238E27FC236}">
                <a16:creationId xmlns:a16="http://schemas.microsoft.com/office/drawing/2014/main" id="{D3FE7C8C-D1E6-E3A0-18FD-E6DCC5F51477}"/>
              </a:ext>
            </a:extLst>
          </p:cNvPr>
          <p:cNvSpPr txBox="1"/>
          <p:nvPr/>
        </p:nvSpPr>
        <p:spPr>
          <a:xfrm>
            <a:off x="1582421" y="1694785"/>
            <a:ext cx="6732270" cy="400110"/>
          </a:xfrm>
          <a:prstGeom prst="rect">
            <a:avLst/>
          </a:prstGeom>
          <a:noFill/>
        </p:spPr>
        <p:txBody>
          <a:bodyPr wrap="square" lIns="0" rtlCol="0" anchor="b">
            <a:noAutofit/>
          </a:bodyPr>
          <a:lstStyle/>
          <a:p>
            <a:r>
              <a:rPr lang="en-US" sz="2000" dirty="0">
                <a:solidFill>
                  <a:schemeClr val="accent2"/>
                </a:solidFill>
                <a:latin typeface="Roboto Condensed" panose="02000000000000000000" pitchFamily="2" charset="0"/>
                <a:ea typeface="Roboto Condensed" panose="02000000000000000000" pitchFamily="2" charset="0"/>
              </a:rPr>
              <a:t>HOUSE PRICES FOR 70 CHINESE CITIES</a:t>
            </a:r>
          </a:p>
        </p:txBody>
      </p:sp>
      <p:sp>
        <p:nvSpPr>
          <p:cNvPr id="4" name="TextBox 3">
            <a:extLst>
              <a:ext uri="{FF2B5EF4-FFF2-40B4-BE49-F238E27FC236}">
                <a16:creationId xmlns:a16="http://schemas.microsoft.com/office/drawing/2014/main" id="{DBFF13E0-77CF-C03A-8275-97216552F69B}"/>
              </a:ext>
            </a:extLst>
          </p:cNvPr>
          <p:cNvSpPr txBox="1"/>
          <p:nvPr/>
        </p:nvSpPr>
        <p:spPr>
          <a:xfrm rot="16200000">
            <a:off x="-597693" y="4083328"/>
            <a:ext cx="3811588" cy="369332"/>
          </a:xfrm>
          <a:prstGeom prst="rect">
            <a:avLst/>
          </a:prstGeom>
          <a:noFill/>
        </p:spPr>
        <p:txBody>
          <a:bodyPr wrap="square" rtlCol="0">
            <a:spAutoFit/>
          </a:bodyPr>
          <a:lstStyle/>
          <a:p>
            <a:pPr algn="ctr"/>
            <a:r>
              <a:rPr lang="en-US" dirty="0">
                <a:latin typeface="Roboto Condensed" panose="02000000000000000000" pitchFamily="2" charset="0"/>
                <a:ea typeface="Roboto Condensed" panose="02000000000000000000" pitchFamily="2" charset="0"/>
              </a:rPr>
              <a:t>Average Annual Change (%)</a:t>
            </a:r>
          </a:p>
        </p:txBody>
      </p:sp>
      <p:graphicFrame>
        <p:nvGraphicFramePr>
          <p:cNvPr id="3" name="Chart 2">
            <a:extLst>
              <a:ext uri="{FF2B5EF4-FFF2-40B4-BE49-F238E27FC236}">
                <a16:creationId xmlns:a16="http://schemas.microsoft.com/office/drawing/2014/main" id="{5A1FD9A6-6C75-4982-95ED-9F1401E442ED}"/>
              </a:ext>
            </a:extLst>
          </p:cNvPr>
          <p:cNvGraphicFramePr>
            <a:graphicFrameLocks/>
          </p:cNvGraphicFramePr>
          <p:nvPr>
            <p:extLst>
              <p:ext uri="{D42A27DB-BD31-4B8C-83A1-F6EECF244321}">
                <p14:modId xmlns:p14="http://schemas.microsoft.com/office/powerpoint/2010/main" val="3336545909"/>
              </p:ext>
            </p:extLst>
          </p:nvPr>
        </p:nvGraphicFramePr>
        <p:xfrm>
          <a:off x="1492767" y="2163475"/>
          <a:ext cx="10798293" cy="447969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5402904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a:extLst>
              <a:ext uri="{FF2B5EF4-FFF2-40B4-BE49-F238E27FC236}">
                <a16:creationId xmlns:a16="http://schemas.microsoft.com/office/drawing/2014/main" id="{6972EC87-3E5A-4A9C-AE3F-5BFCD92ECBBA}"/>
              </a:ext>
            </a:extLst>
          </p:cNvPr>
          <p:cNvGraphicFramePr>
            <a:graphicFrameLocks/>
          </p:cNvGraphicFramePr>
          <p:nvPr>
            <p:extLst>
              <p:ext uri="{D42A27DB-BD31-4B8C-83A1-F6EECF244321}">
                <p14:modId xmlns:p14="http://schemas.microsoft.com/office/powerpoint/2010/main" val="119383889"/>
              </p:ext>
            </p:extLst>
          </p:nvPr>
        </p:nvGraphicFramePr>
        <p:xfrm>
          <a:off x="1292860" y="2164080"/>
          <a:ext cx="10972800" cy="4572000"/>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 Placeholder 4">
            <a:extLst>
              <a:ext uri="{FF2B5EF4-FFF2-40B4-BE49-F238E27FC236}">
                <a16:creationId xmlns:a16="http://schemas.microsoft.com/office/drawing/2014/main" id="{6E2F22D4-13C2-A329-BD79-74CA5FAC7D71}"/>
              </a:ext>
            </a:extLst>
          </p:cNvPr>
          <p:cNvSpPr>
            <a:spLocks noGrp="1"/>
          </p:cNvSpPr>
          <p:nvPr>
            <p:ph type="body" sz="quarter" idx="13"/>
          </p:nvPr>
        </p:nvSpPr>
        <p:spPr/>
        <p:txBody>
          <a:bodyPr/>
          <a:lstStyle/>
          <a:p>
            <a:r>
              <a:rPr lang="en-US" b="1" dirty="0"/>
              <a:t>As of 9/30/24 | Source: Bureau of Statistics: China</a:t>
            </a:r>
          </a:p>
        </p:txBody>
      </p:sp>
      <p:sp>
        <p:nvSpPr>
          <p:cNvPr id="2" name="Title 1">
            <a:extLst>
              <a:ext uri="{FF2B5EF4-FFF2-40B4-BE49-F238E27FC236}">
                <a16:creationId xmlns:a16="http://schemas.microsoft.com/office/drawing/2014/main" id="{8D59BB5B-332E-E68B-DA25-EF9DB4C01209}"/>
              </a:ext>
            </a:extLst>
          </p:cNvPr>
          <p:cNvSpPr>
            <a:spLocks noGrp="1"/>
          </p:cNvSpPr>
          <p:nvPr>
            <p:ph type="title"/>
          </p:nvPr>
        </p:nvSpPr>
        <p:spPr/>
        <p:txBody>
          <a:bodyPr/>
          <a:lstStyle/>
          <a:p>
            <a:r>
              <a:rPr lang="en-US" dirty="0"/>
              <a:t>…It’s Reflected in the Stock Market As Well</a:t>
            </a:r>
          </a:p>
        </p:txBody>
      </p:sp>
      <p:sp>
        <p:nvSpPr>
          <p:cNvPr id="8" name="TextBox 7">
            <a:extLst>
              <a:ext uri="{FF2B5EF4-FFF2-40B4-BE49-F238E27FC236}">
                <a16:creationId xmlns:a16="http://schemas.microsoft.com/office/drawing/2014/main" id="{D3FE7C8C-D1E6-E3A0-18FD-E6DCC5F51477}"/>
              </a:ext>
            </a:extLst>
          </p:cNvPr>
          <p:cNvSpPr txBox="1"/>
          <p:nvPr/>
        </p:nvSpPr>
        <p:spPr>
          <a:xfrm>
            <a:off x="1344941" y="1694785"/>
            <a:ext cx="6732270" cy="400110"/>
          </a:xfrm>
          <a:prstGeom prst="rect">
            <a:avLst/>
          </a:prstGeom>
          <a:noFill/>
        </p:spPr>
        <p:txBody>
          <a:bodyPr wrap="square" lIns="0" rtlCol="0" anchor="b">
            <a:noAutofit/>
          </a:bodyPr>
          <a:lstStyle/>
          <a:p>
            <a:r>
              <a:rPr lang="en-US" sz="2000" dirty="0">
                <a:solidFill>
                  <a:schemeClr val="accent2"/>
                </a:solidFill>
                <a:latin typeface="Roboto Condensed" panose="02000000000000000000" pitchFamily="2" charset="0"/>
                <a:ea typeface="Roboto Condensed" panose="02000000000000000000" pitchFamily="2" charset="0"/>
              </a:rPr>
              <a:t>CHINA A SHARE INDEX LEVEL</a:t>
            </a:r>
          </a:p>
        </p:txBody>
      </p:sp>
      <p:sp>
        <p:nvSpPr>
          <p:cNvPr id="4" name="TextBox 3">
            <a:extLst>
              <a:ext uri="{FF2B5EF4-FFF2-40B4-BE49-F238E27FC236}">
                <a16:creationId xmlns:a16="http://schemas.microsoft.com/office/drawing/2014/main" id="{DBFF13E0-77CF-C03A-8275-97216552F69B}"/>
              </a:ext>
            </a:extLst>
          </p:cNvPr>
          <p:cNvSpPr txBox="1"/>
          <p:nvPr/>
        </p:nvSpPr>
        <p:spPr>
          <a:xfrm rot="16200000">
            <a:off x="-864393" y="4083328"/>
            <a:ext cx="3811588" cy="369332"/>
          </a:xfrm>
          <a:prstGeom prst="rect">
            <a:avLst/>
          </a:prstGeom>
          <a:noFill/>
        </p:spPr>
        <p:txBody>
          <a:bodyPr wrap="square" rtlCol="0">
            <a:spAutoFit/>
          </a:bodyPr>
          <a:lstStyle/>
          <a:p>
            <a:pPr algn="ctr"/>
            <a:r>
              <a:rPr lang="en-US" dirty="0">
                <a:latin typeface="Roboto Condensed" panose="02000000000000000000" pitchFamily="2" charset="0"/>
                <a:ea typeface="Roboto Condensed" panose="02000000000000000000" pitchFamily="2" charset="0"/>
              </a:rPr>
              <a:t>Shanghai Composite Index</a:t>
            </a:r>
          </a:p>
        </p:txBody>
      </p:sp>
    </p:spTree>
    <p:extLst>
      <p:ext uri="{BB962C8B-B14F-4D97-AF65-F5344CB8AC3E}">
        <p14:creationId xmlns:p14="http://schemas.microsoft.com/office/powerpoint/2010/main" val="7485024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E2F22D4-13C2-A329-BD79-74CA5FAC7D71}"/>
              </a:ext>
            </a:extLst>
          </p:cNvPr>
          <p:cNvSpPr>
            <a:spLocks noGrp="1"/>
          </p:cNvSpPr>
          <p:nvPr>
            <p:ph type="body" sz="quarter" idx="13"/>
          </p:nvPr>
        </p:nvSpPr>
        <p:spPr/>
        <p:txBody>
          <a:bodyPr/>
          <a:lstStyle/>
          <a:p>
            <a:r>
              <a:rPr lang="en-US" b="1" dirty="0"/>
              <a:t>As of 8/31/24 | Source: Bureau of Statistics: China, Bloomberg</a:t>
            </a:r>
          </a:p>
        </p:txBody>
      </p:sp>
      <p:sp>
        <p:nvSpPr>
          <p:cNvPr id="2" name="Title 1">
            <a:extLst>
              <a:ext uri="{FF2B5EF4-FFF2-40B4-BE49-F238E27FC236}">
                <a16:creationId xmlns:a16="http://schemas.microsoft.com/office/drawing/2014/main" id="{8D59BB5B-332E-E68B-DA25-EF9DB4C01209}"/>
              </a:ext>
            </a:extLst>
          </p:cNvPr>
          <p:cNvSpPr>
            <a:spLocks noGrp="1"/>
          </p:cNvSpPr>
          <p:nvPr>
            <p:ph type="title"/>
          </p:nvPr>
        </p:nvSpPr>
        <p:spPr/>
        <p:txBody>
          <a:bodyPr/>
          <a:lstStyle/>
          <a:p>
            <a:r>
              <a:rPr lang="en-US" dirty="0"/>
              <a:t>It’s Not Just Sentiment, But Reality</a:t>
            </a:r>
          </a:p>
        </p:txBody>
      </p:sp>
      <p:sp>
        <p:nvSpPr>
          <p:cNvPr id="8" name="TextBox 7">
            <a:extLst>
              <a:ext uri="{FF2B5EF4-FFF2-40B4-BE49-F238E27FC236}">
                <a16:creationId xmlns:a16="http://schemas.microsoft.com/office/drawing/2014/main" id="{D3FE7C8C-D1E6-E3A0-18FD-E6DCC5F51477}"/>
              </a:ext>
            </a:extLst>
          </p:cNvPr>
          <p:cNvSpPr txBox="1"/>
          <p:nvPr/>
        </p:nvSpPr>
        <p:spPr>
          <a:xfrm>
            <a:off x="1582000" y="1694785"/>
            <a:ext cx="6732270" cy="400110"/>
          </a:xfrm>
          <a:prstGeom prst="rect">
            <a:avLst/>
          </a:prstGeom>
          <a:noFill/>
        </p:spPr>
        <p:txBody>
          <a:bodyPr wrap="square" lIns="0" rtlCol="0" anchor="b">
            <a:noAutofit/>
          </a:bodyPr>
          <a:lstStyle/>
          <a:p>
            <a:r>
              <a:rPr lang="en-US" sz="2000" dirty="0">
                <a:solidFill>
                  <a:schemeClr val="accent2"/>
                </a:solidFill>
                <a:latin typeface="Roboto Condensed" panose="02000000000000000000" pitchFamily="2" charset="0"/>
                <a:ea typeface="Roboto Condensed" panose="02000000000000000000" pitchFamily="2" charset="0"/>
              </a:rPr>
              <a:t>CHINA RETURN ON EQUITY</a:t>
            </a:r>
          </a:p>
        </p:txBody>
      </p:sp>
      <p:sp>
        <p:nvSpPr>
          <p:cNvPr id="4" name="TextBox 3">
            <a:extLst>
              <a:ext uri="{FF2B5EF4-FFF2-40B4-BE49-F238E27FC236}">
                <a16:creationId xmlns:a16="http://schemas.microsoft.com/office/drawing/2014/main" id="{DBFF13E0-77CF-C03A-8275-97216552F69B}"/>
              </a:ext>
            </a:extLst>
          </p:cNvPr>
          <p:cNvSpPr txBox="1"/>
          <p:nvPr/>
        </p:nvSpPr>
        <p:spPr>
          <a:xfrm rot="16200000">
            <a:off x="-605313" y="4083328"/>
            <a:ext cx="3811588" cy="369332"/>
          </a:xfrm>
          <a:prstGeom prst="rect">
            <a:avLst/>
          </a:prstGeom>
          <a:noFill/>
        </p:spPr>
        <p:txBody>
          <a:bodyPr wrap="square" rtlCol="0">
            <a:spAutoFit/>
          </a:bodyPr>
          <a:lstStyle/>
          <a:p>
            <a:pPr algn="ctr"/>
            <a:r>
              <a:rPr lang="en-US" dirty="0">
                <a:latin typeface="Roboto Condensed" panose="02000000000000000000" pitchFamily="2" charset="0"/>
                <a:ea typeface="Roboto Condensed" panose="02000000000000000000" pitchFamily="2" charset="0"/>
              </a:rPr>
              <a:t>Shanghai Composite Index Best ROE (%)</a:t>
            </a:r>
          </a:p>
        </p:txBody>
      </p:sp>
      <p:graphicFrame>
        <p:nvGraphicFramePr>
          <p:cNvPr id="3" name="Chart 2">
            <a:extLst>
              <a:ext uri="{FF2B5EF4-FFF2-40B4-BE49-F238E27FC236}">
                <a16:creationId xmlns:a16="http://schemas.microsoft.com/office/drawing/2014/main" id="{23416372-A831-40D6-9500-0C164F1D9F58}"/>
              </a:ext>
            </a:extLst>
          </p:cNvPr>
          <p:cNvGraphicFramePr>
            <a:graphicFrameLocks/>
          </p:cNvGraphicFramePr>
          <p:nvPr>
            <p:extLst>
              <p:ext uri="{D42A27DB-BD31-4B8C-83A1-F6EECF244321}">
                <p14:modId xmlns:p14="http://schemas.microsoft.com/office/powerpoint/2010/main" val="531288455"/>
              </p:ext>
            </p:extLst>
          </p:nvPr>
        </p:nvGraphicFramePr>
        <p:xfrm>
          <a:off x="1574800" y="2156460"/>
          <a:ext cx="10761980" cy="4572000"/>
        </p:xfrm>
        <a:graphic>
          <a:graphicData uri="http://schemas.openxmlformats.org/drawingml/2006/chart">
            <c:chart xmlns:c="http://schemas.openxmlformats.org/drawingml/2006/chart" xmlns:r="http://schemas.openxmlformats.org/officeDocument/2006/relationships" r:id="rId3"/>
          </a:graphicData>
        </a:graphic>
      </p:graphicFrame>
      <p:cxnSp>
        <p:nvCxnSpPr>
          <p:cNvPr id="7" name="Straight Connector 6">
            <a:extLst>
              <a:ext uri="{FF2B5EF4-FFF2-40B4-BE49-F238E27FC236}">
                <a16:creationId xmlns:a16="http://schemas.microsoft.com/office/drawing/2014/main" id="{F9997B3A-B915-9483-6A16-0AB5319EF01F}"/>
              </a:ext>
            </a:extLst>
          </p:cNvPr>
          <p:cNvCxnSpPr/>
          <p:nvPr/>
        </p:nvCxnSpPr>
        <p:spPr>
          <a:xfrm>
            <a:off x="2070100" y="4038600"/>
            <a:ext cx="5039360"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AF81EBFB-0206-BBD0-1F2B-4EAB9770D196}"/>
              </a:ext>
            </a:extLst>
          </p:cNvPr>
          <p:cNvCxnSpPr/>
          <p:nvPr/>
        </p:nvCxnSpPr>
        <p:spPr>
          <a:xfrm>
            <a:off x="7109460" y="5265420"/>
            <a:ext cx="5039360"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5236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6E2F22D4-13C2-A329-BD79-74CA5FAC7D71}"/>
              </a:ext>
            </a:extLst>
          </p:cNvPr>
          <p:cNvSpPr>
            <a:spLocks noGrp="1"/>
          </p:cNvSpPr>
          <p:nvPr>
            <p:ph type="body" sz="quarter" idx="13"/>
          </p:nvPr>
        </p:nvSpPr>
        <p:spPr/>
        <p:txBody>
          <a:bodyPr/>
          <a:lstStyle/>
          <a:p>
            <a:r>
              <a:rPr lang="en-US" b="1" dirty="0"/>
              <a:t>As of 9/30/24 | Source: Bureau of Statistics: China, Bloomberg</a:t>
            </a:r>
          </a:p>
        </p:txBody>
      </p:sp>
      <p:sp>
        <p:nvSpPr>
          <p:cNvPr id="2" name="Title 1">
            <a:extLst>
              <a:ext uri="{FF2B5EF4-FFF2-40B4-BE49-F238E27FC236}">
                <a16:creationId xmlns:a16="http://schemas.microsoft.com/office/drawing/2014/main" id="{8D59BB5B-332E-E68B-DA25-EF9DB4C01209}"/>
              </a:ext>
            </a:extLst>
          </p:cNvPr>
          <p:cNvSpPr>
            <a:spLocks noGrp="1"/>
          </p:cNvSpPr>
          <p:nvPr>
            <p:ph type="title"/>
          </p:nvPr>
        </p:nvSpPr>
        <p:spPr/>
        <p:txBody>
          <a:bodyPr/>
          <a:lstStyle/>
          <a:p>
            <a:r>
              <a:rPr lang="en-US" dirty="0"/>
              <a:t>And Markets Are Not Stupid</a:t>
            </a:r>
          </a:p>
        </p:txBody>
      </p:sp>
      <p:sp>
        <p:nvSpPr>
          <p:cNvPr id="8" name="TextBox 7">
            <a:extLst>
              <a:ext uri="{FF2B5EF4-FFF2-40B4-BE49-F238E27FC236}">
                <a16:creationId xmlns:a16="http://schemas.microsoft.com/office/drawing/2014/main" id="{D3FE7C8C-D1E6-E3A0-18FD-E6DCC5F51477}"/>
              </a:ext>
            </a:extLst>
          </p:cNvPr>
          <p:cNvSpPr txBox="1"/>
          <p:nvPr/>
        </p:nvSpPr>
        <p:spPr>
          <a:xfrm>
            <a:off x="1601020" y="1694785"/>
            <a:ext cx="6732270" cy="400110"/>
          </a:xfrm>
          <a:prstGeom prst="rect">
            <a:avLst/>
          </a:prstGeom>
          <a:noFill/>
        </p:spPr>
        <p:txBody>
          <a:bodyPr wrap="square" lIns="0" rtlCol="0" anchor="b">
            <a:noAutofit/>
          </a:bodyPr>
          <a:lstStyle/>
          <a:p>
            <a:r>
              <a:rPr lang="en-US" sz="2000" dirty="0">
                <a:solidFill>
                  <a:schemeClr val="accent2"/>
                </a:solidFill>
                <a:latin typeface="Roboto Condensed" panose="02000000000000000000" pitchFamily="2" charset="0"/>
                <a:ea typeface="Roboto Condensed" panose="02000000000000000000" pitchFamily="2" charset="0"/>
              </a:rPr>
              <a:t>CHINA FORWARD P/E RATIO</a:t>
            </a:r>
          </a:p>
        </p:txBody>
      </p:sp>
      <p:sp>
        <p:nvSpPr>
          <p:cNvPr id="4" name="TextBox 3">
            <a:extLst>
              <a:ext uri="{FF2B5EF4-FFF2-40B4-BE49-F238E27FC236}">
                <a16:creationId xmlns:a16="http://schemas.microsoft.com/office/drawing/2014/main" id="{DBFF13E0-77CF-C03A-8275-97216552F69B}"/>
              </a:ext>
            </a:extLst>
          </p:cNvPr>
          <p:cNvSpPr txBox="1"/>
          <p:nvPr/>
        </p:nvSpPr>
        <p:spPr>
          <a:xfrm rot="16200000">
            <a:off x="-605313" y="4083328"/>
            <a:ext cx="3811588" cy="369332"/>
          </a:xfrm>
          <a:prstGeom prst="rect">
            <a:avLst/>
          </a:prstGeom>
          <a:noFill/>
        </p:spPr>
        <p:txBody>
          <a:bodyPr wrap="square" rtlCol="0">
            <a:spAutoFit/>
          </a:bodyPr>
          <a:lstStyle/>
          <a:p>
            <a:pPr algn="ctr"/>
            <a:r>
              <a:rPr lang="en-US" dirty="0">
                <a:latin typeface="Roboto Condensed" panose="02000000000000000000" pitchFamily="2" charset="0"/>
                <a:ea typeface="Roboto Condensed" panose="02000000000000000000" pitchFamily="2" charset="0"/>
              </a:rPr>
              <a:t>Shanghai P/E Ratio Index</a:t>
            </a:r>
          </a:p>
        </p:txBody>
      </p:sp>
      <p:graphicFrame>
        <p:nvGraphicFramePr>
          <p:cNvPr id="3" name="Chart 2">
            <a:extLst>
              <a:ext uri="{FF2B5EF4-FFF2-40B4-BE49-F238E27FC236}">
                <a16:creationId xmlns:a16="http://schemas.microsoft.com/office/drawing/2014/main" id="{C43FB843-71BF-4919-99AE-3F8FC80A55F5}"/>
              </a:ext>
            </a:extLst>
          </p:cNvPr>
          <p:cNvGraphicFramePr>
            <a:graphicFrameLocks/>
          </p:cNvGraphicFramePr>
          <p:nvPr>
            <p:extLst>
              <p:ext uri="{D42A27DB-BD31-4B8C-83A1-F6EECF244321}">
                <p14:modId xmlns:p14="http://schemas.microsoft.com/office/powerpoint/2010/main" val="3687446767"/>
              </p:ext>
            </p:extLst>
          </p:nvPr>
        </p:nvGraphicFramePr>
        <p:xfrm>
          <a:off x="1516000" y="2154600"/>
          <a:ext cx="10781600" cy="4572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3020700"/>
      </p:ext>
    </p:extLst>
  </p:cSld>
  <p:clrMapOvr>
    <a:masterClrMapping/>
  </p:clrMapOvr>
</p:sld>
</file>

<file path=ppt/theme/theme1.xml><?xml version="1.0" encoding="utf-8"?>
<a:theme xmlns:a="http://schemas.openxmlformats.org/drawingml/2006/main" name="GMO_New Template_BFAF">
  <a:themeElements>
    <a:clrScheme name="GMO color palette 1">
      <a:dk1>
        <a:srgbClr val="000000"/>
      </a:dk1>
      <a:lt1>
        <a:srgbClr val="FFFFFF"/>
      </a:lt1>
      <a:dk2>
        <a:srgbClr val="DC7A4B"/>
      </a:dk2>
      <a:lt2>
        <a:srgbClr val="AF332B"/>
      </a:lt2>
      <a:accent1>
        <a:srgbClr val="013957"/>
      </a:accent1>
      <a:accent2>
        <a:srgbClr val="478976"/>
      </a:accent2>
      <a:accent3>
        <a:srgbClr val="C8DEE8"/>
      </a:accent3>
      <a:accent4>
        <a:srgbClr val="76637F"/>
      </a:accent4>
      <a:accent5>
        <a:srgbClr val="C8676E"/>
      </a:accent5>
      <a:accent6>
        <a:srgbClr val="9A8C7B"/>
      </a:accent6>
      <a:hlink>
        <a:srgbClr val="478976"/>
      </a:hlink>
      <a:folHlink>
        <a:srgbClr val="013957"/>
      </a:folHlink>
    </a:clrScheme>
    <a:fontScheme name="NEW - GMO - Font">
      <a:majorFont>
        <a:latin typeface="Roboto Condensed Light"/>
        <a:ea typeface=""/>
        <a:cs typeface=""/>
      </a:majorFont>
      <a:minorFont>
        <a:latin typeface="Robot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sz="1200"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2023 Fall Conference Template" id="{D7C62B46-6436-441D-8066-AFBA43D865D7}" vid="{DB6B0901-1F61-4C95-BF82-E1BE431DFF3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NEW - GMO - Color Palette">
    <a:dk1>
      <a:srgbClr val="000000"/>
    </a:dk1>
    <a:lt1>
      <a:srgbClr val="FFFFFF"/>
    </a:lt1>
    <a:dk2>
      <a:srgbClr val="DC7A4B"/>
    </a:dk2>
    <a:lt2>
      <a:srgbClr val="AF332B"/>
    </a:lt2>
    <a:accent1>
      <a:srgbClr val="013957"/>
    </a:accent1>
    <a:accent2>
      <a:srgbClr val="478976"/>
    </a:accent2>
    <a:accent3>
      <a:srgbClr val="C8DEE8"/>
    </a:accent3>
    <a:accent4>
      <a:srgbClr val="76637F"/>
    </a:accent4>
    <a:accent5>
      <a:srgbClr val="C8676E"/>
    </a:accent5>
    <a:accent6>
      <a:srgbClr val="9A8C7B"/>
    </a:accent6>
    <a:hlink>
      <a:srgbClr val="478976"/>
    </a:hlink>
    <a:folHlink>
      <a:srgbClr val="013957"/>
    </a:folHlink>
  </a:clrScheme>
  <a:fontScheme name="NEW - GMO - Font">
    <a:majorFont>
      <a:latin typeface="Roboto Condensed Light"/>
      <a:ea typeface=""/>
      <a:cs typeface=""/>
    </a:majorFont>
    <a:minorFont>
      <a:latin typeface="Robo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item1.xml><?xml version="1.0" encoding="utf-8"?>
<AllExternalAdhocVariableMappings/>
</file>

<file path=customXml/item2.xml><?xml version="1.0" encoding="utf-8"?>
<VariableList UniqueId="0d91633c-7c23-4491-8377-8fa517108ba0" Name="AD_HOC" ContentType="XML" MajorVersion="0" MinorVersion="1" isLocalCopy="False" IsBaseObject="False" DataSourceId="18bfd803-97c2-47e5-a359-f14031e8b34b" DataSourceMajorVersion="0" DataSourceMinorVersion="1"/>
</file>

<file path=customXml/item3.xml><?xml version="1.0" encoding="utf-8"?>
<VariableListDefinition name="System" displayName="System" id="158bd3a2-9b76-4a2e-ab2d-5ed9667abb86" isdomainofvalue="False" dataSourceId="c3875363-6c13-4ba8-b0b8-24ee75a283f8"/>
</file>

<file path=customXml/item4.xml><?xml version="1.0" encoding="utf-8"?>
<VariableListDefinition name="Computed" displayName="Computed" id="39b34280-6f2f-4454-8de7-33bb02a4f6f1" isdomainofvalue="False" dataSourceId="67b3b405-1304-4cad-bb15-3126eb302c86"/>
</file>

<file path=customXml/item5.xml><?xml version="1.0" encoding="utf-8"?>
<VariableListDefinition name="AD_HOC" displayName="AD_HOC" id="0d91633c-7c23-4491-8377-8fa517108ba0" isdomainofvalue="False" dataSourceId="18bfd803-97c2-47e5-a359-f14031e8b34b"/>
</file>

<file path=customXml/item6.xml><?xml version="1.0" encoding="utf-8"?>
<VariableList UniqueId="158bd3a2-9b76-4a2e-ab2d-5ed9667abb86" Name="System" ContentType="XML" MajorVersion="0" MinorVersion="1" isLocalCopy="False" IsBaseObject="False" DataSourceId="c3875363-6c13-4ba8-b0b8-24ee75a283f8" DataSourceMajorVersion="0" DataSourceMinorVersion="1"/>
</file>

<file path=customXml/item7.xml><?xml version="1.0" encoding="utf-8"?>
<VariableList UniqueId="39b34280-6f2f-4454-8de7-33bb02a4f6f1" Name="Computed" ContentType="XML" MajorVersion="0" MinorVersion="1" isLocalCopy="False" IsBaseObject="False" DataSourceId="67b3b405-1304-4cad-bb15-3126eb302c86" DataSourceMajorVersion="0" DataSourceMinorVersion="1"/>
</file>

<file path=customXml/itemProps1.xml><?xml version="1.0" encoding="utf-8"?>
<ds:datastoreItem xmlns:ds="http://schemas.openxmlformats.org/officeDocument/2006/customXml" ds:itemID="{1B8A0958-5792-4B92-BEA1-6EA0BFBBE45A}">
  <ds:schemaRefs/>
</ds:datastoreItem>
</file>

<file path=customXml/itemProps2.xml><?xml version="1.0" encoding="utf-8"?>
<ds:datastoreItem xmlns:ds="http://schemas.openxmlformats.org/officeDocument/2006/customXml" ds:itemID="{726D0D91-33A3-4763-B314-839CD3577E65}">
  <ds:schemaRefs/>
</ds:datastoreItem>
</file>

<file path=customXml/itemProps3.xml><?xml version="1.0" encoding="utf-8"?>
<ds:datastoreItem xmlns:ds="http://schemas.openxmlformats.org/officeDocument/2006/customXml" ds:itemID="{337C8943-672A-4D5E-9530-9AD5D897EC92}">
  <ds:schemaRefs/>
</ds:datastoreItem>
</file>

<file path=customXml/itemProps4.xml><?xml version="1.0" encoding="utf-8"?>
<ds:datastoreItem xmlns:ds="http://schemas.openxmlformats.org/officeDocument/2006/customXml" ds:itemID="{41E2BBDB-A753-4B2B-B21F-A230F9E53D91}">
  <ds:schemaRefs/>
</ds:datastoreItem>
</file>

<file path=customXml/itemProps5.xml><?xml version="1.0" encoding="utf-8"?>
<ds:datastoreItem xmlns:ds="http://schemas.openxmlformats.org/officeDocument/2006/customXml" ds:itemID="{45EE1DA6-2CD8-457C-BD0E-2F5FF460D75B}">
  <ds:schemaRefs/>
</ds:datastoreItem>
</file>

<file path=customXml/itemProps6.xml><?xml version="1.0" encoding="utf-8"?>
<ds:datastoreItem xmlns:ds="http://schemas.openxmlformats.org/officeDocument/2006/customXml" ds:itemID="{3512EF02-D8B2-4D15-9940-5A2A8EF8027E}">
  <ds:schemaRefs/>
</ds:datastoreItem>
</file>

<file path=customXml/itemProps7.xml><?xml version="1.0" encoding="utf-8"?>
<ds:datastoreItem xmlns:ds="http://schemas.openxmlformats.org/officeDocument/2006/customXml" ds:itemID="{2809E7EE-D318-48E2-AFEB-97D02A104E1D}">
  <ds:schemaRefs/>
</ds:datastoreItem>
</file>

<file path=docProps/app.xml><?xml version="1.0" encoding="utf-8"?>
<Properties xmlns="http://schemas.openxmlformats.org/officeDocument/2006/extended-properties" xmlns:vt="http://schemas.openxmlformats.org/officeDocument/2006/docPropsVTypes">
  <Template>2024 Conference Template_DRAFT</Template>
  <TotalTime>2446</TotalTime>
  <Words>2963</Words>
  <Application>Microsoft Macintosh PowerPoint</Application>
  <PresentationFormat>Custom</PresentationFormat>
  <Paragraphs>513</Paragraphs>
  <Slides>42</Slides>
  <Notes>42</Notes>
  <HiddenSlides>0</HiddenSlides>
  <MMClips>0</MMClips>
  <ScaleCrop>false</ScaleCrop>
  <HeadingPairs>
    <vt:vector size="8" baseType="variant">
      <vt:variant>
        <vt:lpstr>Fonts Used</vt:lpstr>
      </vt:variant>
      <vt:variant>
        <vt:i4>9</vt:i4>
      </vt:variant>
      <vt:variant>
        <vt:lpstr>Theme</vt:lpstr>
      </vt:variant>
      <vt:variant>
        <vt:i4>1</vt:i4>
      </vt:variant>
      <vt:variant>
        <vt:lpstr>Links</vt:lpstr>
      </vt:variant>
      <vt:variant>
        <vt:i4>1</vt:i4>
      </vt:variant>
      <vt:variant>
        <vt:lpstr>Slide Titles</vt:lpstr>
      </vt:variant>
      <vt:variant>
        <vt:i4>42</vt:i4>
      </vt:variant>
    </vt:vector>
  </HeadingPairs>
  <TitlesOfParts>
    <vt:vector size="53" baseType="lpstr">
      <vt:lpstr>Arial</vt:lpstr>
      <vt:lpstr>Arial Narrow</vt:lpstr>
      <vt:lpstr>Calibri</vt:lpstr>
      <vt:lpstr>Roboto</vt:lpstr>
      <vt:lpstr>Roboto Black</vt:lpstr>
      <vt:lpstr>Roboto Condensed</vt:lpstr>
      <vt:lpstr>Roboto Condensed Medium</vt:lpstr>
      <vt:lpstr>Roboto Light</vt:lpstr>
      <vt:lpstr>Wingdings</vt:lpstr>
      <vt:lpstr>GMO_New Template_BFAF</vt:lpstr>
      <vt:lpstr>file:///\\GMO\data\Graphics\Graphics%20Shared\GMO%20Fall%20Confs\Conference_2024\Presentations\Day%201\China%20&amp;%20Beyond%20China\ADi_China%20&amp;%20Beyond%20China_10-24.xlsx!BC%20Model%20Characteristics!R6C1:R12C7</vt:lpstr>
      <vt:lpstr>China and Beyond China</vt:lpstr>
      <vt:lpstr>From China to Beyond China</vt:lpstr>
      <vt:lpstr>China’s Economy Has Not Rebounded from the Pandemic</vt:lpstr>
      <vt:lpstr>China’s Economy Has Not Rebounded from the Pandemic</vt:lpstr>
      <vt:lpstr>China’s Economy Has Not Rebounded from the Pandemic</vt:lpstr>
      <vt:lpstr>It’s Not Just Cyclical…</vt:lpstr>
      <vt:lpstr>…It’s Reflected in the Stock Market As Well</vt:lpstr>
      <vt:lpstr>It’s Not Just Sentiment, But Reality</vt:lpstr>
      <vt:lpstr>And Markets Are Not Stupid</vt:lpstr>
      <vt:lpstr>Capital Raising Is At a Standstill</vt:lpstr>
      <vt:lpstr>Capital Raising Is At a Standstill</vt:lpstr>
      <vt:lpstr>And New Business Formation Has Ground to a Halt</vt:lpstr>
      <vt:lpstr>The Lack of Domestic Vigor is being compensated for by booming trade surpluses</vt:lpstr>
      <vt:lpstr>But Not to the U.S.</vt:lpstr>
      <vt:lpstr>What’s the Story Behind the Malaise?</vt:lpstr>
      <vt:lpstr>Due to Covid, Taiwan, Trade Tensions, etc., The U.S. is pivoting away from trade with China</vt:lpstr>
      <vt:lpstr>So, Does This Mean Onshoring is Booming? Umm…</vt:lpstr>
      <vt:lpstr>But The IRA and Chips Act are starting to impact investment in the U.S.</vt:lpstr>
      <vt:lpstr>And Global Corporates and Governments are looking to diversify away from China</vt:lpstr>
      <vt:lpstr>So Who’s Benefiting From this Move?</vt:lpstr>
      <vt:lpstr>TAIWAN TECH IS SHIFTING AWAY FROM China</vt:lpstr>
      <vt:lpstr>So, Who’s Benefiting From this Move?</vt:lpstr>
      <vt:lpstr>We’ve Only Just Begun…</vt:lpstr>
      <vt:lpstr>But Not to the U.S.</vt:lpstr>
      <vt:lpstr>GMO Beyond China investment strategy</vt:lpstr>
      <vt:lpstr>Most and least attractive countries</vt:lpstr>
      <vt:lpstr>Themes that benefit from this move</vt:lpstr>
      <vt:lpstr>Themes map onto sector opportunities</vt:lpstr>
      <vt:lpstr>Mexico Real Estate Example: Vesta</vt:lpstr>
      <vt:lpstr>Mexico Real Estate Example: Vesta</vt:lpstr>
      <vt:lpstr>Mexico Real Estate Example: Vesta</vt:lpstr>
      <vt:lpstr>Mexico Real Estate Example: Vesta</vt:lpstr>
      <vt:lpstr>The “Beyond China” Universe is not expensive</vt:lpstr>
      <vt:lpstr>The “Beyond China” Universe is not expensive</vt:lpstr>
      <vt:lpstr>The Beyond China journey is in its early stages</vt:lpstr>
      <vt:lpstr>Beyond China Strategy</vt:lpstr>
      <vt:lpstr>From China to Beyond China</vt:lpstr>
      <vt:lpstr>PowerPoint Presentation</vt:lpstr>
      <vt:lpstr>PowerPoint Presentation</vt:lpstr>
      <vt:lpstr>Important information: Simulated Model Performance</vt:lpstr>
      <vt:lpstr>Important information</vt:lpstr>
      <vt:lpstr>PowerPoint Presentation</vt:lpstr>
    </vt:vector>
  </TitlesOfParts>
  <Company>GMO, LLC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Catherine Despujols</dc:creator>
  <cp:lastModifiedBy>Arjun Divecha</cp:lastModifiedBy>
  <cp:revision>91</cp:revision>
  <cp:lastPrinted>2018-11-20T13:40:24Z</cp:lastPrinted>
  <dcterms:created xsi:type="dcterms:W3CDTF">2024-09-09T14:30:27Z</dcterms:created>
  <dcterms:modified xsi:type="dcterms:W3CDTF">2024-10-19T16:17:47Z</dcterms:modified>
</cp:coreProperties>
</file>